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7" r:id="rId3"/>
    <p:sldId id="260" r:id="rId4"/>
    <p:sldId id="264" r:id="rId5"/>
    <p:sldId id="265" r:id="rId6"/>
    <p:sldId id="266" r:id="rId7"/>
    <p:sldId id="268" r:id="rId8"/>
    <p:sldId id="26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F5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521241-0798-48E4-B4AE-4ECCFD23BCD8}" type="datetimeFigureOut">
              <a:rPr lang="cs-CZ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AC78E59-8358-47D3-A82C-00B7AA1C30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A41233-FC65-43E4-85EA-4A32F21A42F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1C2716-999E-44C8-9B66-E8EF5298A13A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1C2716-999E-44C8-9B66-E8EF5298A13A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A60756-A048-495C-B939-BEF7F424C527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CEAC15-3C61-46F5-BF17-96EB44B33CC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13FEC4-2C88-49DF-8A16-080C7A31313C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FD44DA-8D4C-4AA9-8504-56BC9FCCDF2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44EBDC-FDBC-472C-9CE2-3536F62B2F24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6684A-6ABC-46CD-9947-C36BB6C271E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C7FA4-B570-4F2C-9D75-BAAEB1787849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BB3E0F-6CF7-4351-9C36-0EEE95C0A5B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5FC2CF-BC6D-4105-872F-507FEAC844ED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E260DE-F619-4927-A8AF-1F427E358B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97B634-9CD5-400E-BC23-81AAC0A86EB2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24991-2BB3-44FC-90B8-C88ADD74288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D898DD-9F6A-47D0-B576-AC8D89D22F04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3D65F-3FB5-4FF9-B4A8-22F121F4810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7C61EF-B581-4E64-AD1A-278C277CD4BB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ACC76-64E9-43F1-80D6-52A1C56CABC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pPr>
              <a:defRPr/>
            </a:pPr>
            <a:fld id="{8C0749F1-FEA2-436C-96E9-34C1214C5063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>
              <a:defRPr/>
            </a:pPr>
            <a:fld id="{F9B80B8A-4AF7-4926-9573-3BB25587818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504DEF-287F-4F9D-9D9E-E4E666E5BBC4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54A454-7C71-4578-9289-F5016AE810A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066DE7-9ECC-4F60-B25B-0CC4D3356653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AB2B17-50D9-4B83-A1D7-BC6FA90A834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A63B4C94-3BB9-4D44-840A-DB77ABD15D40}" type="datetimeFigureOut">
              <a:rPr lang="cs-CZ" smtClean="0"/>
              <a:pPr>
                <a:defRPr/>
              </a:pPr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362627F4-70A9-4100-9EFA-4803C96385A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penclipart.org/detail/860/boy-face-cartoon-by-gerald_g-860" TargetMode="External"/><Relationship Id="rId2" Type="http://schemas.openxmlformats.org/officeDocument/2006/relationships/hyperlink" Target="http://openclipart.org/detail/859/boy-face-cartoon-by-gerald_g-85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penclipart.org/detail/525/girl-face-cartoon-by-gerald_g" TargetMode="External"/><Relationship Id="rId4" Type="http://schemas.openxmlformats.org/officeDocument/2006/relationships/hyperlink" Target="http://openclipart.org/detail/1396/girl-face-cartoon-by-gerald_g-139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 descr="Logolink_projekt_2011 v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333375"/>
            <a:ext cx="60912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Obdélník 5"/>
          <p:cNvSpPr>
            <a:spLocks noChangeArrowheads="1"/>
          </p:cNvSpPr>
          <p:nvPr/>
        </p:nvSpPr>
        <p:spPr bwMode="auto">
          <a:xfrm>
            <a:off x="179388" y="1844675"/>
            <a:ext cx="864076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 b="1" dirty="0">
                <a:latin typeface="Calibri" pitchFamily="34" charset="0"/>
              </a:rPr>
              <a:t>EU peníze školám</a:t>
            </a:r>
          </a:p>
          <a:p>
            <a:pPr algn="ctr"/>
            <a:r>
              <a:rPr lang="cs-CZ" sz="2000" b="1" i="1" dirty="0">
                <a:latin typeface="Calibri" pitchFamily="34" charset="0"/>
              </a:rPr>
              <a:t>Základní škola </a:t>
            </a:r>
            <a:r>
              <a:rPr lang="cs-CZ" sz="2000" b="1" i="1" dirty="0" err="1">
                <a:latin typeface="Calibri" pitchFamily="34" charset="0"/>
              </a:rPr>
              <a:t>Čachovice</a:t>
            </a:r>
            <a:r>
              <a:rPr lang="cs-CZ" sz="2000" b="1" i="1" dirty="0">
                <a:latin typeface="Calibri" pitchFamily="34" charset="0"/>
              </a:rPr>
              <a:t> a Mateřská škola Struhy, Komenského 96,</a:t>
            </a:r>
          </a:p>
          <a:p>
            <a:pPr algn="ctr"/>
            <a:r>
              <a:rPr lang="cs-CZ" sz="2000" b="1" i="1" dirty="0">
                <a:latin typeface="Calibri" pitchFamily="34" charset="0"/>
              </a:rPr>
              <a:t> příspěvková organizace</a:t>
            </a:r>
          </a:p>
          <a:p>
            <a:endParaRPr lang="cs-CZ" b="1" dirty="0">
              <a:latin typeface="Calibri" pitchFamily="34" charset="0"/>
            </a:endParaRPr>
          </a:p>
          <a:p>
            <a:endParaRPr lang="cs-CZ" b="1" dirty="0">
              <a:latin typeface="Calibri" pitchFamily="34" charset="0"/>
            </a:endParaRPr>
          </a:p>
          <a:p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Označení</a:t>
            </a:r>
            <a:r>
              <a:rPr lang="cs-CZ" sz="2000" b="1">
                <a:latin typeface="Calibri" pitchFamily="34" charset="0"/>
              </a:rPr>
              <a:t>: </a:t>
            </a:r>
            <a:r>
              <a:rPr lang="cs-CZ" sz="2000" b="1" smtClean="0">
                <a:latin typeface="Calibri" pitchFamily="34" charset="0"/>
              </a:rPr>
              <a:t>VY_32_INOVACE_153 </a:t>
            </a:r>
            <a:r>
              <a:rPr lang="cs-CZ" sz="2000" dirty="0">
                <a:latin typeface="Calibri" pitchFamily="34" charset="0"/>
              </a:rPr>
              <a:t>	</a:t>
            </a:r>
          </a:p>
          <a:p>
            <a:r>
              <a:rPr lang="cs-CZ" sz="2000" b="1" dirty="0">
                <a:latin typeface="Calibri" pitchFamily="34" charset="0"/>
              </a:rPr>
              <a:t>Předmět</a:t>
            </a:r>
            <a:r>
              <a:rPr lang="cs-CZ" sz="2000" b="1" dirty="0" smtClean="0">
                <a:latin typeface="Calibri" pitchFamily="34" charset="0"/>
              </a:rPr>
              <a:t>: Český jazyk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Ročník: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3.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Téma: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Vyjmenovaná slova po S, V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Název: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 Procvičení vyjmenovaných slov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Autor: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Tomáš Kratochvíl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Popis: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 Prezentace slouží k procvičení vyjmenovaných slov po S, V</a:t>
            </a:r>
            <a:endParaRPr lang="cs-CZ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Metodické poznámky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Žáci s prezentací pracují samostatně nebo pod vedením učitele</a:t>
            </a:r>
          </a:p>
          <a:p>
            <a:endParaRPr lang="cs-CZ" sz="2000" dirty="0" smtClean="0"/>
          </a:p>
          <a:p>
            <a:r>
              <a:rPr lang="cs-CZ" sz="2000" dirty="0" smtClean="0"/>
              <a:t>Při společné práci učitel jednotlivé úkoly vysvětlí.</a:t>
            </a:r>
          </a:p>
          <a:p>
            <a:r>
              <a:rPr lang="cs-CZ" sz="2000" dirty="0" smtClean="0"/>
              <a:t>Hlavní zadání úkolu je v horním nadpisu</a:t>
            </a:r>
          </a:p>
          <a:p>
            <a:r>
              <a:rPr lang="cs-CZ" sz="2000" dirty="0" smtClean="0"/>
              <a:t>Prezentace je interaktivní, správné možnosti se vybírají kliknutím</a:t>
            </a:r>
          </a:p>
          <a:p>
            <a:endParaRPr lang="cs-CZ" sz="2000" dirty="0" smtClean="0"/>
          </a:p>
          <a:p>
            <a:r>
              <a:rPr lang="cs-CZ" sz="2000" dirty="0" smtClean="0"/>
              <a:t>Závěrečný slide obsahuje krátké zhodnocení. Žák hodnotí svoji práci, samotnou prezentaci a zamýšlí se nad tím, na čem by měl dále pracovat.</a:t>
            </a:r>
          </a:p>
          <a:p>
            <a:endParaRPr lang="cs-CZ" sz="2000" dirty="0" smtClean="0"/>
          </a:p>
          <a:p>
            <a:r>
              <a:rPr lang="cs-CZ" sz="2000" dirty="0" smtClean="0"/>
              <a:t>Prezentace může sloužit pro rychlejší žáky, jako procvičení látky</a:t>
            </a:r>
          </a:p>
          <a:p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Rozhodni, jestli </a:t>
            </a:r>
            <a:r>
              <a:rPr lang="cs-CZ" b="1" dirty="0" smtClean="0"/>
              <a:t>I/Í</a:t>
            </a:r>
            <a:r>
              <a:rPr lang="cs-CZ" dirty="0" smtClean="0"/>
              <a:t> nebo </a:t>
            </a:r>
            <a:r>
              <a:rPr lang="cs-CZ" b="1" dirty="0" smtClean="0"/>
              <a:t>Y/Ý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468313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chravo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2339975" y="2708275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2339975" y="3068638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46831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s_lák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468313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čkovat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468313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s_lnice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46831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s_pat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2339975" y="4508500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21" name="Tlačítko akce: Vlastní 20">
            <a:hlinkClick r:id="" action="ppaction://noaction" highlightClick="1"/>
          </p:cNvPr>
          <p:cNvSpPr/>
          <p:nvPr/>
        </p:nvSpPr>
        <p:spPr>
          <a:xfrm>
            <a:off x="2339975" y="4868863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22" name="Tlačítko akce: Vlastní 21">
            <a:hlinkClick r:id="" action="ppaction://noaction" highlightClick="1"/>
          </p:cNvPr>
          <p:cNvSpPr/>
          <p:nvPr/>
        </p:nvSpPr>
        <p:spPr>
          <a:xfrm>
            <a:off x="2339975" y="5229225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3" name="Tlačítko akce: Vlastní 22">
            <a:hlinkClick r:id="" action="ppaction://noaction" highlightClick="1"/>
          </p:cNvPr>
          <p:cNvSpPr/>
          <p:nvPr/>
        </p:nvSpPr>
        <p:spPr>
          <a:xfrm>
            <a:off x="2339975" y="3429000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24" name="Tlačítko akce: Vlastní 23">
            <a:hlinkClick r:id="" action="ppaction://noaction" highlightClick="1"/>
          </p:cNvPr>
          <p:cNvSpPr/>
          <p:nvPr/>
        </p:nvSpPr>
        <p:spPr>
          <a:xfrm>
            <a:off x="2339975" y="3789363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25" name="Tlačítko akce: Vlastní 24">
            <a:hlinkClick r:id="" action="ppaction://noaction" highlightClick="1"/>
          </p:cNvPr>
          <p:cNvSpPr/>
          <p:nvPr/>
        </p:nvSpPr>
        <p:spPr>
          <a:xfrm>
            <a:off x="2339975" y="4149725"/>
            <a:ext cx="287338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27" name="Tlačítko akce: Vlastní 26">
            <a:hlinkClick r:id="" action="ppaction://noaction" highlightClick="1"/>
          </p:cNvPr>
          <p:cNvSpPr/>
          <p:nvPr/>
        </p:nvSpPr>
        <p:spPr>
          <a:xfrm>
            <a:off x="2339975" y="2349500"/>
            <a:ext cx="287338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28" name="Tlačítko akce: Vlastní 27">
            <a:hlinkClick r:id="" action="ppaction://noaction" highlightClick="1"/>
          </p:cNvPr>
          <p:cNvSpPr/>
          <p:nvPr/>
        </p:nvSpPr>
        <p:spPr>
          <a:xfrm>
            <a:off x="2339975" y="1989138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29" name="Tlačítko akce: Vlastní 28">
            <a:hlinkClick r:id="" action="ppaction://noaction" highlightClick="1"/>
          </p:cNvPr>
          <p:cNvSpPr/>
          <p:nvPr/>
        </p:nvSpPr>
        <p:spPr>
          <a:xfrm>
            <a:off x="3348038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nas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>
                <a:solidFill>
                  <a:srgbClr val="FF0000"/>
                </a:solidFill>
              </a:rPr>
              <a:t>tit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2" name="Tlačítko akce: Vlastní 31">
            <a:hlinkClick r:id="" action="ppaction://noaction" highlightClick="1"/>
          </p:cNvPr>
          <p:cNvSpPr/>
          <p:nvPr/>
        </p:nvSpPr>
        <p:spPr>
          <a:xfrm>
            <a:off x="3348038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náček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3" name="Tlačítko akce: Vlastní 32">
            <a:hlinkClick r:id="" action="ppaction://noaction" highlightClick="1"/>
          </p:cNvPr>
          <p:cNvSpPr/>
          <p:nvPr/>
        </p:nvSpPr>
        <p:spPr>
          <a:xfrm>
            <a:off x="3348038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>
                <a:solidFill>
                  <a:srgbClr val="FF0000"/>
                </a:solidFill>
              </a:rPr>
              <a:t>nat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4" name="Tlačítko akce: Vlastní 33">
            <a:hlinkClick r:id="" action="ppaction://noaction" highlightClick="1"/>
          </p:cNvPr>
          <p:cNvSpPr/>
          <p:nvPr/>
        </p:nvSpPr>
        <p:spPr>
          <a:xfrm>
            <a:off x="3348038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rka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5" name="Tlačítko akce: Vlastní 34">
            <a:hlinkClick r:id="" action="ppaction://noaction" highlightClick="1"/>
          </p:cNvPr>
          <p:cNvSpPr/>
          <p:nvPr/>
        </p:nvSpPr>
        <p:spPr>
          <a:xfrm>
            <a:off x="3348038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pký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4" name="Tlačítko akce: Vlastní 43">
            <a:hlinkClick r:id="" action="ppaction://noaction" highlightClick="1"/>
          </p:cNvPr>
          <p:cNvSpPr/>
          <p:nvPr/>
        </p:nvSpPr>
        <p:spPr>
          <a:xfrm>
            <a:off x="6227763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vý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7" name="Tlačítko akce: Vlastní 46">
            <a:hlinkClick r:id="" action="ppaction://noaction" highlightClick="1"/>
          </p:cNvPr>
          <p:cNvSpPr/>
          <p:nvPr/>
        </p:nvSpPr>
        <p:spPr>
          <a:xfrm>
            <a:off x="622776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korka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8" name="Tlačítko akce: Vlastní 47">
            <a:hlinkClick r:id="" action="ppaction://noaction" highlightClick="1"/>
          </p:cNvPr>
          <p:cNvSpPr/>
          <p:nvPr/>
        </p:nvSpPr>
        <p:spPr>
          <a:xfrm>
            <a:off x="6227763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Zlos</a:t>
            </a:r>
            <a:r>
              <a:rPr lang="cs-CZ" dirty="0" smtClean="0">
                <a:solidFill>
                  <a:srgbClr val="FF0000"/>
                </a:solidFill>
              </a:rPr>
              <a:t>_n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9" name="Tlačítko akce: Vlastní 48">
            <a:hlinkClick r:id="" action="ppaction://noaction" highlightClick="1"/>
          </p:cNvPr>
          <p:cNvSpPr/>
          <p:nvPr/>
        </p:nvSpPr>
        <p:spPr>
          <a:xfrm>
            <a:off x="6227763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s_</a:t>
            </a:r>
            <a:r>
              <a:rPr lang="cs-CZ" dirty="0" err="1" smtClean="0">
                <a:solidFill>
                  <a:srgbClr val="FF0000"/>
                </a:solidFill>
              </a:rPr>
              <a:t>reček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0" name="Tlačítko akce: Vlastní 49">
            <a:hlinkClick r:id="" action="ppaction://noaction" highlightClick="1"/>
          </p:cNvPr>
          <p:cNvSpPr/>
          <p:nvPr/>
        </p:nvSpPr>
        <p:spPr>
          <a:xfrm>
            <a:off x="622776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ps</a:t>
            </a:r>
            <a:r>
              <a:rPr lang="cs-CZ" dirty="0" smtClean="0">
                <a:solidFill>
                  <a:srgbClr val="FF0000"/>
                </a:solidFill>
              </a:rPr>
              <a:t>_k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9" name="Tlačítko akce: Vlastní 58">
            <a:hlinkClick r:id="" action="ppaction://noaction" highlightClick="1"/>
          </p:cNvPr>
          <p:cNvSpPr/>
          <p:nvPr/>
        </p:nvSpPr>
        <p:spPr>
          <a:xfrm>
            <a:off x="5219700" y="2708275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0" name="Tlačítko akce: Vlastní 59">
            <a:hlinkClick r:id="" action="ppaction://noaction" highlightClick="1"/>
          </p:cNvPr>
          <p:cNvSpPr/>
          <p:nvPr/>
        </p:nvSpPr>
        <p:spPr>
          <a:xfrm>
            <a:off x="5219700" y="3068638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1" name="Tlačítko akce: Vlastní 60">
            <a:hlinkClick r:id="" action="ppaction://noaction" highlightClick="1"/>
          </p:cNvPr>
          <p:cNvSpPr/>
          <p:nvPr/>
        </p:nvSpPr>
        <p:spPr>
          <a:xfrm>
            <a:off x="5219700" y="4508500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2" name="Tlačítko akce: Vlastní 61">
            <a:hlinkClick r:id="" action="ppaction://noaction" highlightClick="1"/>
          </p:cNvPr>
          <p:cNvSpPr/>
          <p:nvPr/>
        </p:nvSpPr>
        <p:spPr>
          <a:xfrm>
            <a:off x="5219700" y="4868863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63" name="Tlačítko akce: Vlastní 62">
            <a:hlinkClick r:id="" action="ppaction://noaction" highlightClick="1"/>
          </p:cNvPr>
          <p:cNvSpPr/>
          <p:nvPr/>
        </p:nvSpPr>
        <p:spPr>
          <a:xfrm>
            <a:off x="5219700" y="5229225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64" name="Tlačítko akce: Vlastní 63">
            <a:hlinkClick r:id="" action="ppaction://noaction" highlightClick="1"/>
          </p:cNvPr>
          <p:cNvSpPr/>
          <p:nvPr/>
        </p:nvSpPr>
        <p:spPr>
          <a:xfrm>
            <a:off x="5219700" y="3429000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5" name="Tlačítko akce: Vlastní 64">
            <a:hlinkClick r:id="" action="ppaction://noaction" highlightClick="1"/>
          </p:cNvPr>
          <p:cNvSpPr/>
          <p:nvPr/>
        </p:nvSpPr>
        <p:spPr>
          <a:xfrm>
            <a:off x="5219700" y="3789363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6" name="Tlačítko akce: Vlastní 65">
            <a:hlinkClick r:id="" action="ppaction://noaction" highlightClick="1"/>
          </p:cNvPr>
          <p:cNvSpPr/>
          <p:nvPr/>
        </p:nvSpPr>
        <p:spPr>
          <a:xfrm>
            <a:off x="5219700" y="4149725"/>
            <a:ext cx="288925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7" name="Tlačítko akce: Vlastní 66">
            <a:hlinkClick r:id="" action="ppaction://noaction" highlightClick="1"/>
          </p:cNvPr>
          <p:cNvSpPr/>
          <p:nvPr/>
        </p:nvSpPr>
        <p:spPr>
          <a:xfrm>
            <a:off x="5219700" y="2349500"/>
            <a:ext cx="288925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8" name="Tlačítko akce: Vlastní 67">
            <a:hlinkClick r:id="" action="ppaction://noaction" highlightClick="1"/>
          </p:cNvPr>
          <p:cNvSpPr/>
          <p:nvPr/>
        </p:nvSpPr>
        <p:spPr>
          <a:xfrm>
            <a:off x="5219700" y="1989138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9" name="Tlačítko akce: Vlastní 68">
            <a:hlinkClick r:id="" action="ppaction://noaction" highlightClick="1"/>
          </p:cNvPr>
          <p:cNvSpPr/>
          <p:nvPr/>
        </p:nvSpPr>
        <p:spPr>
          <a:xfrm>
            <a:off x="8101013" y="2708275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70" name="Tlačítko akce: Vlastní 69">
            <a:hlinkClick r:id="" action="ppaction://noaction" highlightClick="1"/>
          </p:cNvPr>
          <p:cNvSpPr/>
          <p:nvPr/>
        </p:nvSpPr>
        <p:spPr>
          <a:xfrm>
            <a:off x="8101013" y="3068638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71" name="Tlačítko akce: Vlastní 70">
            <a:hlinkClick r:id="" action="ppaction://noaction" highlightClick="1"/>
          </p:cNvPr>
          <p:cNvSpPr/>
          <p:nvPr/>
        </p:nvSpPr>
        <p:spPr>
          <a:xfrm>
            <a:off x="8101013" y="4508500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72" name="Tlačítko akce: Vlastní 71">
            <a:hlinkClick r:id="" action="ppaction://noaction" highlightClick="1"/>
          </p:cNvPr>
          <p:cNvSpPr/>
          <p:nvPr/>
        </p:nvSpPr>
        <p:spPr>
          <a:xfrm>
            <a:off x="8101013" y="4868863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73" name="Tlačítko akce: Vlastní 72">
            <a:hlinkClick r:id="" action="ppaction://noaction" highlightClick="1"/>
          </p:cNvPr>
          <p:cNvSpPr/>
          <p:nvPr/>
        </p:nvSpPr>
        <p:spPr>
          <a:xfrm>
            <a:off x="8101013" y="5229225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74" name="Tlačítko akce: Vlastní 73">
            <a:hlinkClick r:id="" action="ppaction://noaction" highlightClick="1"/>
          </p:cNvPr>
          <p:cNvSpPr/>
          <p:nvPr/>
        </p:nvSpPr>
        <p:spPr>
          <a:xfrm>
            <a:off x="8101013" y="3429000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75" name="Tlačítko akce: Vlastní 74">
            <a:hlinkClick r:id="" action="ppaction://noaction" highlightClick="1"/>
          </p:cNvPr>
          <p:cNvSpPr/>
          <p:nvPr/>
        </p:nvSpPr>
        <p:spPr>
          <a:xfrm>
            <a:off x="8101013" y="3789363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6" name="Tlačítko akce: Vlastní 75">
            <a:hlinkClick r:id="" action="ppaction://noaction" highlightClick="1"/>
          </p:cNvPr>
          <p:cNvSpPr/>
          <p:nvPr/>
        </p:nvSpPr>
        <p:spPr>
          <a:xfrm>
            <a:off x="8101013" y="4149725"/>
            <a:ext cx="287337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77" name="Tlačítko akce: Vlastní 76">
            <a:hlinkClick r:id="" action="ppaction://noaction" highlightClick="1"/>
          </p:cNvPr>
          <p:cNvSpPr/>
          <p:nvPr/>
        </p:nvSpPr>
        <p:spPr>
          <a:xfrm>
            <a:off x="8101013" y="2349500"/>
            <a:ext cx="287337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8" name="Tlačítko akce: Vlastní 77">
            <a:hlinkClick r:id="" action="ppaction://noaction" highlightClick="1"/>
          </p:cNvPr>
          <p:cNvSpPr/>
          <p:nvPr/>
        </p:nvSpPr>
        <p:spPr>
          <a:xfrm>
            <a:off x="8101013" y="1989138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2555776" y="616530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Kolik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jsi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označil správně?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3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6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7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kratochvil\Desktop\škola\praxe\Cachovice\DUM\Gerald_G_Boy_Face_Cartoon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0006" y="3279998"/>
            <a:ext cx="2076450" cy="2381250"/>
          </a:xfrm>
          <a:prstGeom prst="rect">
            <a:avLst/>
          </a:prstGeom>
          <a:noFill/>
        </p:spPr>
      </p:pic>
      <p:pic>
        <p:nvPicPr>
          <p:cNvPr id="1027" name="Picture 3" descr="C:\Users\kratochvil\Desktop\škola\praxe\Cachovice\DUM\Gerald_G_Boy_Face_Cartoon_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140968"/>
            <a:ext cx="2343150" cy="2381250"/>
          </a:xfrm>
          <a:prstGeom prst="rect">
            <a:avLst/>
          </a:prstGeom>
          <a:noFill/>
        </p:spPr>
      </p:pic>
      <p:pic>
        <p:nvPicPr>
          <p:cNvPr id="1028" name="Picture 4" descr="C:\Users\kratochvil\Desktop\škola\praxe\Cachovice\DUM\Gerald_G_Girl_Face_Carto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2381250" cy="1914525"/>
          </a:xfrm>
          <a:prstGeom prst="rect">
            <a:avLst/>
          </a:prstGeom>
          <a:noFill/>
        </p:spPr>
      </p:pic>
      <p:pic>
        <p:nvPicPr>
          <p:cNvPr id="1029" name="Picture 5" descr="C:\Users\kratochvil\Desktop\škola\praxe\Cachovice\DUM\Gerald_G_Girl_Face_Cartoon_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1946" y="116632"/>
            <a:ext cx="2114550" cy="238125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07504" y="206084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Babička </a:t>
            </a:r>
            <a:r>
              <a:rPr lang="cs-CZ" dirty="0" err="1" smtClean="0"/>
              <a:t>posipala</a:t>
            </a:r>
            <a:r>
              <a:rPr lang="cs-CZ" dirty="0" smtClean="0"/>
              <a:t> bábovku cukrem.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7504" y="551723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Síkorkám</a:t>
            </a:r>
            <a:r>
              <a:rPr lang="cs-CZ" dirty="0" smtClean="0"/>
              <a:t> nechala drobky.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2494637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Dala jim i kousky sýra.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16216" y="573325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Venku bylo </a:t>
            </a:r>
            <a:r>
              <a:rPr lang="cs-CZ" dirty="0" err="1" smtClean="0"/>
              <a:t>sichravo</a:t>
            </a:r>
            <a:r>
              <a:rPr lang="cs-CZ" dirty="0" smtClean="0"/>
              <a:t>..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47864" y="2876743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Děti psaly krátké věty. Klikni na obličej toho, kdo svou větu napsal správně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3501008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VÝBORNĚ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Rozhodni, jestli </a:t>
            </a:r>
            <a:r>
              <a:rPr lang="cs-CZ" b="1" dirty="0" smtClean="0"/>
              <a:t>I/Í</a:t>
            </a:r>
            <a:r>
              <a:rPr lang="cs-CZ" dirty="0" smtClean="0"/>
              <a:t> nebo </a:t>
            </a:r>
            <a:r>
              <a:rPr lang="cs-CZ" b="1" dirty="0" smtClean="0"/>
              <a:t>Y/Ý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468313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</a:t>
            </a:r>
            <a:r>
              <a:rPr lang="cs-CZ" dirty="0" err="1" smtClean="0">
                <a:solidFill>
                  <a:srgbClr val="FF0000"/>
                </a:solidFill>
              </a:rPr>
              <a:t>žlátko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2339975" y="2708275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2339975" y="3068638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46831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</a:t>
            </a:r>
            <a:r>
              <a:rPr lang="cs-CZ" dirty="0" err="1" smtClean="0">
                <a:solidFill>
                  <a:srgbClr val="FF0000"/>
                </a:solidFill>
              </a:rPr>
              <a:t>kýř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468313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v_skot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468313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v_dle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46831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</a:t>
            </a:r>
            <a:r>
              <a:rPr lang="cs-CZ" dirty="0" err="1" smtClean="0">
                <a:solidFill>
                  <a:srgbClr val="FF0000"/>
                </a:solidFill>
              </a:rPr>
              <a:t>dět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2339975" y="4508500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21" name="Tlačítko akce: Vlastní 20">
            <a:hlinkClick r:id="" action="ppaction://noaction" highlightClick="1"/>
          </p:cNvPr>
          <p:cNvSpPr/>
          <p:nvPr/>
        </p:nvSpPr>
        <p:spPr>
          <a:xfrm>
            <a:off x="2339975" y="4868863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22" name="Tlačítko akce: Vlastní 21">
            <a:hlinkClick r:id="" action="ppaction://noaction" highlightClick="1"/>
          </p:cNvPr>
          <p:cNvSpPr/>
          <p:nvPr/>
        </p:nvSpPr>
        <p:spPr>
          <a:xfrm>
            <a:off x="2339975" y="5229225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23" name="Tlačítko akce: Vlastní 22">
            <a:hlinkClick r:id="" action="ppaction://noaction" highlightClick="1"/>
          </p:cNvPr>
          <p:cNvSpPr/>
          <p:nvPr/>
        </p:nvSpPr>
        <p:spPr>
          <a:xfrm>
            <a:off x="2339975" y="3429000"/>
            <a:ext cx="287338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24" name="Tlačítko akce: Vlastní 23">
            <a:hlinkClick r:id="" action="ppaction://noaction" highlightClick="1"/>
          </p:cNvPr>
          <p:cNvSpPr/>
          <p:nvPr/>
        </p:nvSpPr>
        <p:spPr>
          <a:xfrm>
            <a:off x="2339975" y="3789363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25" name="Tlačítko akce: Vlastní 24">
            <a:hlinkClick r:id="" action="ppaction://noaction" highlightClick="1"/>
          </p:cNvPr>
          <p:cNvSpPr/>
          <p:nvPr/>
        </p:nvSpPr>
        <p:spPr>
          <a:xfrm>
            <a:off x="2339975" y="4149725"/>
            <a:ext cx="287338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27" name="Tlačítko akce: Vlastní 26">
            <a:hlinkClick r:id="" action="ppaction://noaction" highlightClick="1"/>
          </p:cNvPr>
          <p:cNvSpPr/>
          <p:nvPr/>
        </p:nvSpPr>
        <p:spPr>
          <a:xfrm>
            <a:off x="2339975" y="2349500"/>
            <a:ext cx="287338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28" name="Tlačítko akce: Vlastní 27">
            <a:hlinkClick r:id="" action="ppaction://noaction" highlightClick="1"/>
          </p:cNvPr>
          <p:cNvSpPr/>
          <p:nvPr/>
        </p:nvSpPr>
        <p:spPr>
          <a:xfrm>
            <a:off x="2339975" y="1989138"/>
            <a:ext cx="287338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29" name="Tlačítko akce: Vlastní 28">
            <a:hlinkClick r:id="" action="ppaction://noaction" highlightClick="1"/>
          </p:cNvPr>
          <p:cNvSpPr/>
          <p:nvPr/>
        </p:nvSpPr>
        <p:spPr>
          <a:xfrm>
            <a:off x="3348038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zav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>
                <a:solidFill>
                  <a:srgbClr val="FF0000"/>
                </a:solidFill>
              </a:rPr>
              <a:t>tí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2" name="Tlačítko akce: Vlastní 31">
            <a:hlinkClick r:id="" action="ppaction://noaction" highlightClick="1"/>
          </p:cNvPr>
          <p:cNvSpPr/>
          <p:nvPr/>
        </p:nvSpPr>
        <p:spPr>
          <a:xfrm>
            <a:off x="3348038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žv</a:t>
            </a:r>
            <a:r>
              <a:rPr lang="cs-CZ" dirty="0" smtClean="0">
                <a:solidFill>
                  <a:srgbClr val="FF0000"/>
                </a:solidFill>
              </a:rPr>
              <a:t>_kačka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3" name="Tlačítko akce: Vlastní 32">
            <a:hlinkClick r:id="" action="ppaction://noaction" highlightClick="1"/>
          </p:cNvPr>
          <p:cNvSpPr/>
          <p:nvPr/>
        </p:nvSpPr>
        <p:spPr>
          <a:xfrm>
            <a:off x="3348038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</a:t>
            </a:r>
            <a:r>
              <a:rPr lang="cs-CZ" dirty="0" err="1" smtClean="0">
                <a:solidFill>
                  <a:srgbClr val="FF0000"/>
                </a:solidFill>
              </a:rPr>
              <a:t>klat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4" name="Tlačítko akce: Vlastní 33">
            <a:hlinkClick r:id="" action="ppaction://noaction" highlightClick="1"/>
          </p:cNvPr>
          <p:cNvSpPr/>
          <p:nvPr/>
        </p:nvSpPr>
        <p:spPr>
          <a:xfrm>
            <a:off x="3348038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v_nit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5" name="Tlačítko akce: Vlastní 34">
            <a:hlinkClick r:id="" action="ppaction://noaction" highlightClick="1"/>
          </p:cNvPr>
          <p:cNvSpPr/>
          <p:nvPr/>
        </p:nvSpPr>
        <p:spPr>
          <a:xfrm>
            <a:off x="3348038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v_kat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4" name="Tlačítko akce: Vlastní 43">
            <a:hlinkClick r:id="" action="ppaction://noaction" highlightClick="1"/>
          </p:cNvPr>
          <p:cNvSpPr/>
          <p:nvPr/>
        </p:nvSpPr>
        <p:spPr>
          <a:xfrm>
            <a:off x="6227763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</a:t>
            </a:r>
            <a:r>
              <a:rPr lang="cs-CZ" dirty="0" err="1" smtClean="0">
                <a:solidFill>
                  <a:srgbClr val="FF0000"/>
                </a:solidFill>
              </a:rPr>
              <a:t>tat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7" name="Tlačítko akce: Vlastní 46">
            <a:hlinkClick r:id="" action="ppaction://noaction" highlightClick="1"/>
          </p:cNvPr>
          <p:cNvSpPr/>
          <p:nvPr/>
        </p:nvSpPr>
        <p:spPr>
          <a:xfrm>
            <a:off x="622776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v_dělat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8" name="Tlačítko akce: Vlastní 47">
            <a:hlinkClick r:id="" action="ppaction://noaction" highlightClick="1"/>
          </p:cNvPr>
          <p:cNvSpPr/>
          <p:nvPr/>
        </p:nvSpPr>
        <p:spPr>
          <a:xfrm>
            <a:off x="6227763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v_myslet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9" name="Tlačítko akce: Vlastní 48">
            <a:hlinkClick r:id="" action="ppaction://noaction" highlightClick="1"/>
          </p:cNvPr>
          <p:cNvSpPr/>
          <p:nvPr/>
        </p:nvSpPr>
        <p:spPr>
          <a:xfrm>
            <a:off x="6227763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v_brat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0" name="Tlačítko akce: Vlastní 49">
            <a:hlinkClick r:id="" action="ppaction://noaction" highlightClick="1"/>
          </p:cNvPr>
          <p:cNvSpPr/>
          <p:nvPr/>
        </p:nvSpPr>
        <p:spPr>
          <a:xfrm>
            <a:off x="622776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v_</a:t>
            </a:r>
            <a:r>
              <a:rPr lang="cs-CZ" dirty="0" err="1" smtClean="0">
                <a:solidFill>
                  <a:srgbClr val="FF0000"/>
                </a:solidFill>
              </a:rPr>
              <a:t>nout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9" name="Tlačítko akce: Vlastní 58">
            <a:hlinkClick r:id="" action="ppaction://noaction" highlightClick="1"/>
          </p:cNvPr>
          <p:cNvSpPr/>
          <p:nvPr/>
        </p:nvSpPr>
        <p:spPr>
          <a:xfrm>
            <a:off x="5219700" y="2708275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0" name="Tlačítko akce: Vlastní 59">
            <a:hlinkClick r:id="" action="ppaction://noaction" highlightClick="1"/>
          </p:cNvPr>
          <p:cNvSpPr/>
          <p:nvPr/>
        </p:nvSpPr>
        <p:spPr>
          <a:xfrm>
            <a:off x="5219700" y="3068638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1" name="Tlačítko akce: Vlastní 60">
            <a:hlinkClick r:id="" action="ppaction://noaction" highlightClick="1"/>
          </p:cNvPr>
          <p:cNvSpPr/>
          <p:nvPr/>
        </p:nvSpPr>
        <p:spPr>
          <a:xfrm>
            <a:off x="5219700" y="4508500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2" name="Tlačítko akce: Vlastní 61">
            <a:hlinkClick r:id="" action="ppaction://noaction" highlightClick="1"/>
          </p:cNvPr>
          <p:cNvSpPr/>
          <p:nvPr/>
        </p:nvSpPr>
        <p:spPr>
          <a:xfrm>
            <a:off x="5219700" y="4868863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3" name="Tlačítko akce: Vlastní 62">
            <a:hlinkClick r:id="" action="ppaction://noaction" highlightClick="1"/>
          </p:cNvPr>
          <p:cNvSpPr/>
          <p:nvPr/>
        </p:nvSpPr>
        <p:spPr>
          <a:xfrm>
            <a:off x="5219700" y="5229225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4" name="Tlačítko akce: Vlastní 63">
            <a:hlinkClick r:id="" action="ppaction://noaction" highlightClick="1"/>
          </p:cNvPr>
          <p:cNvSpPr/>
          <p:nvPr/>
        </p:nvSpPr>
        <p:spPr>
          <a:xfrm>
            <a:off x="5219700" y="3429000"/>
            <a:ext cx="288925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65" name="Tlačítko akce: Vlastní 64">
            <a:hlinkClick r:id="" action="ppaction://noaction" highlightClick="1"/>
          </p:cNvPr>
          <p:cNvSpPr/>
          <p:nvPr/>
        </p:nvSpPr>
        <p:spPr>
          <a:xfrm>
            <a:off x="5219700" y="3789363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6" name="Tlačítko akce: Vlastní 65">
            <a:hlinkClick r:id="" action="ppaction://noaction" highlightClick="1"/>
          </p:cNvPr>
          <p:cNvSpPr/>
          <p:nvPr/>
        </p:nvSpPr>
        <p:spPr>
          <a:xfrm>
            <a:off x="5219700" y="4149725"/>
            <a:ext cx="288925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7" name="Tlačítko akce: Vlastní 66">
            <a:hlinkClick r:id="" action="ppaction://noaction" highlightClick="1"/>
          </p:cNvPr>
          <p:cNvSpPr/>
          <p:nvPr/>
        </p:nvSpPr>
        <p:spPr>
          <a:xfrm>
            <a:off x="5219700" y="2349500"/>
            <a:ext cx="288925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68" name="Tlačítko akce: Vlastní 67">
            <a:hlinkClick r:id="" action="ppaction://noaction" highlightClick="1"/>
          </p:cNvPr>
          <p:cNvSpPr/>
          <p:nvPr/>
        </p:nvSpPr>
        <p:spPr>
          <a:xfrm>
            <a:off x="5219700" y="1989138"/>
            <a:ext cx="288925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69" name="Tlačítko akce: Vlastní 68">
            <a:hlinkClick r:id="" action="ppaction://noaction" highlightClick="1"/>
          </p:cNvPr>
          <p:cNvSpPr/>
          <p:nvPr/>
        </p:nvSpPr>
        <p:spPr>
          <a:xfrm>
            <a:off x="8101013" y="2708275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70" name="Tlačítko akce: Vlastní 69">
            <a:hlinkClick r:id="" action="ppaction://noaction" highlightClick="1"/>
          </p:cNvPr>
          <p:cNvSpPr/>
          <p:nvPr/>
        </p:nvSpPr>
        <p:spPr>
          <a:xfrm>
            <a:off x="8101013" y="3068638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71" name="Tlačítko akce: Vlastní 70">
            <a:hlinkClick r:id="" action="ppaction://noaction" highlightClick="1"/>
          </p:cNvPr>
          <p:cNvSpPr/>
          <p:nvPr/>
        </p:nvSpPr>
        <p:spPr>
          <a:xfrm>
            <a:off x="8101013" y="4508500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72" name="Tlačítko akce: Vlastní 71">
            <a:hlinkClick r:id="" action="ppaction://noaction" highlightClick="1"/>
          </p:cNvPr>
          <p:cNvSpPr/>
          <p:nvPr/>
        </p:nvSpPr>
        <p:spPr>
          <a:xfrm>
            <a:off x="8101013" y="4868863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73" name="Tlačítko akce: Vlastní 72">
            <a:hlinkClick r:id="" action="ppaction://noaction" highlightClick="1"/>
          </p:cNvPr>
          <p:cNvSpPr/>
          <p:nvPr/>
        </p:nvSpPr>
        <p:spPr>
          <a:xfrm>
            <a:off x="8101013" y="5229225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74" name="Tlačítko akce: Vlastní 73">
            <a:hlinkClick r:id="" action="ppaction://noaction" highlightClick="1"/>
          </p:cNvPr>
          <p:cNvSpPr/>
          <p:nvPr/>
        </p:nvSpPr>
        <p:spPr>
          <a:xfrm>
            <a:off x="8101013" y="3429000"/>
            <a:ext cx="287337" cy="360363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75" name="Tlačítko akce: Vlastní 74">
            <a:hlinkClick r:id="" action="ppaction://noaction" highlightClick="1"/>
          </p:cNvPr>
          <p:cNvSpPr/>
          <p:nvPr/>
        </p:nvSpPr>
        <p:spPr>
          <a:xfrm>
            <a:off x="8101013" y="3789363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76" name="Tlačítko akce: Vlastní 75">
            <a:hlinkClick r:id="" action="ppaction://noaction" highlightClick="1"/>
          </p:cNvPr>
          <p:cNvSpPr/>
          <p:nvPr/>
        </p:nvSpPr>
        <p:spPr>
          <a:xfrm>
            <a:off x="8101013" y="4149725"/>
            <a:ext cx="287337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77" name="Tlačítko akce: Vlastní 76">
            <a:hlinkClick r:id="" action="ppaction://noaction" highlightClick="1"/>
          </p:cNvPr>
          <p:cNvSpPr/>
          <p:nvPr/>
        </p:nvSpPr>
        <p:spPr>
          <a:xfrm>
            <a:off x="8101013" y="2349500"/>
            <a:ext cx="287337" cy="35877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78" name="Tlačítko akce: Vlastní 77">
            <a:hlinkClick r:id="" action="ppaction://noaction" highlightClick="1"/>
          </p:cNvPr>
          <p:cNvSpPr/>
          <p:nvPr/>
        </p:nvSpPr>
        <p:spPr>
          <a:xfrm>
            <a:off x="8101013" y="1989138"/>
            <a:ext cx="287337" cy="36036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rgbClr val="FF0000"/>
                </a:solidFill>
              </a:rPr>
              <a:t>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F523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kratochvil\Desktop\škola\praxe\Cachovice\DUM\Gerald_G_Boy_Face_Cartoon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0006" y="3279998"/>
            <a:ext cx="2076450" cy="2381250"/>
          </a:xfrm>
          <a:prstGeom prst="rect">
            <a:avLst/>
          </a:prstGeom>
          <a:noFill/>
        </p:spPr>
      </p:pic>
      <p:pic>
        <p:nvPicPr>
          <p:cNvPr id="1027" name="Picture 3" descr="C:\Users\kratochvil\Desktop\škola\praxe\Cachovice\DUM\Gerald_G_Boy_Face_Cartoon_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140968"/>
            <a:ext cx="2343150" cy="2381250"/>
          </a:xfrm>
          <a:prstGeom prst="rect">
            <a:avLst/>
          </a:prstGeom>
          <a:noFill/>
        </p:spPr>
      </p:pic>
      <p:pic>
        <p:nvPicPr>
          <p:cNvPr id="1028" name="Picture 4" descr="C:\Users\kratochvil\Desktop\škola\praxe\Cachovice\DUM\Gerald_G_Girl_Face_Carto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2381250" cy="1914525"/>
          </a:xfrm>
          <a:prstGeom prst="rect">
            <a:avLst/>
          </a:prstGeom>
          <a:noFill/>
        </p:spPr>
      </p:pic>
      <p:pic>
        <p:nvPicPr>
          <p:cNvPr id="1029" name="Picture 5" descr="C:\Users\kratochvil\Desktop\škola\praxe\Cachovice\DUM\Gerald_G_Girl_Face_Cartoon_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1946" y="116632"/>
            <a:ext cx="2114550" cy="238125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07504" y="2060848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Psík</a:t>
            </a:r>
            <a:r>
              <a:rPr lang="cs-CZ" dirty="0" smtClean="0"/>
              <a:t> nás </a:t>
            </a:r>
            <a:r>
              <a:rPr lang="cs-CZ" dirty="0" err="1" smtClean="0"/>
              <a:t>výtal</a:t>
            </a:r>
            <a:r>
              <a:rPr lang="cs-CZ" dirty="0" smtClean="0"/>
              <a:t> vytím a </a:t>
            </a:r>
            <a:r>
              <a:rPr lang="cs-CZ" dirty="0" err="1" smtClean="0"/>
              <a:t>štekotem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7504" y="551723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Vyskakoval do neobyčejné výšky.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2494637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Děti na školním hřišti </a:t>
            </a:r>
            <a:r>
              <a:rPr lang="cs-CZ" smtClean="0"/>
              <a:t>vískají.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16216" y="5733256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. Bylo </a:t>
            </a:r>
            <a:r>
              <a:rPr lang="cs-CZ" dirty="0" err="1" smtClean="0"/>
              <a:t>zvikem</a:t>
            </a:r>
            <a:r>
              <a:rPr lang="cs-CZ" dirty="0" smtClean="0"/>
              <a:t> vítat jeho výsost.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47864" y="2876743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Děti psaly krátké věty. Klikni na obličej toho, kdo svou větu napsal správně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71800" y="3501008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VÝBORNĚ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6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Hodnocení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2857488" y="1785926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Jak jsi spokojený se svými výsledky?</a:t>
            </a:r>
          </a:p>
          <a:p>
            <a:pPr algn="ctr"/>
            <a:r>
              <a:rPr lang="cs-CZ" b="1" dirty="0" smtClean="0"/>
              <a:t>Označ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75284" y="5429264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Zamysli se, na čem bys měl ještě zapracovat.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28926" y="392906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Líbila se ti prezentace?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2786050" y="2857496"/>
            <a:ext cx="571504" cy="642942"/>
          </a:xfrm>
          <a:prstGeom prst="smileyFace">
            <a:avLst>
              <a:gd name="adj" fmla="val 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214810" y="2857496"/>
            <a:ext cx="571504" cy="64294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715008" y="2857496"/>
            <a:ext cx="571504" cy="642942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2786050" y="4500570"/>
            <a:ext cx="571504" cy="642942"/>
          </a:xfrm>
          <a:prstGeom prst="smileyFace">
            <a:avLst>
              <a:gd name="adj" fmla="val 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4214810" y="4500570"/>
            <a:ext cx="571504" cy="64294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5715008" y="4500570"/>
            <a:ext cx="571504" cy="642942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solidFill>
                  <a:srgbClr val="333333"/>
                </a:solidFill>
                <a:latin typeface="Arial"/>
              </a:rPr>
              <a:t>GERALD_G. </a:t>
            </a:r>
            <a:r>
              <a:rPr lang="cs-CZ" sz="1400" i="1" dirty="0" err="1" smtClean="0">
                <a:solidFill>
                  <a:srgbClr val="333333"/>
                </a:solidFill>
                <a:latin typeface="Arial"/>
              </a:rPr>
              <a:t>Openclipart</a:t>
            </a:r>
            <a:r>
              <a:rPr lang="cs-CZ" sz="1400" dirty="0" smtClean="0">
                <a:solidFill>
                  <a:srgbClr val="333333"/>
                </a:solidFill>
                <a:latin typeface="Arial"/>
              </a:rPr>
              <a:t> [online]. [cit. 31.7.2013]. Dostupný na WWW: </a:t>
            </a:r>
            <a:r>
              <a:rPr lang="cs-CZ" sz="1400" dirty="0" smtClean="0">
                <a:solidFill>
                  <a:srgbClr val="333333"/>
                </a:solidFill>
                <a:latin typeface="Arial"/>
                <a:hlinkClick r:id="rId2"/>
              </a:rPr>
              <a:t>http://openclipart.org/detail/859/boy-face-cartoon-by-gerald_g-859</a:t>
            </a:r>
            <a:endParaRPr lang="cs-CZ" sz="1400" dirty="0" smtClean="0">
              <a:solidFill>
                <a:srgbClr val="333333"/>
              </a:solidFill>
              <a:latin typeface="Arial"/>
            </a:endParaRPr>
          </a:p>
          <a:p>
            <a:endParaRPr lang="cs-CZ" sz="1400" dirty="0" smtClean="0">
              <a:solidFill>
                <a:srgbClr val="333333"/>
              </a:solidFill>
              <a:latin typeface="Arial"/>
            </a:endParaRPr>
          </a:p>
          <a:p>
            <a:r>
              <a:rPr lang="cs-CZ" sz="1400" dirty="0" smtClean="0"/>
              <a:t>GERALD_G. </a:t>
            </a:r>
            <a:r>
              <a:rPr lang="cs-CZ" sz="1400" i="1" dirty="0" err="1" smtClean="0"/>
              <a:t>Openclipart</a:t>
            </a:r>
            <a:r>
              <a:rPr lang="cs-CZ" sz="1400" dirty="0" smtClean="0"/>
              <a:t> [online]. [cit. 31.7.2013]. Dostupný na WWW: </a:t>
            </a:r>
            <a:r>
              <a:rPr lang="cs-CZ" sz="1400" dirty="0" smtClean="0">
                <a:hlinkClick r:id="rId3"/>
              </a:rPr>
              <a:t>http://openclipart.org/detail/860/boy-face-cartoon-by-gerald_g-860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GERALD_G. </a:t>
            </a:r>
            <a:r>
              <a:rPr lang="cs-CZ" sz="1400" i="1" dirty="0" err="1" smtClean="0"/>
              <a:t>Openclipart</a:t>
            </a:r>
            <a:r>
              <a:rPr lang="cs-CZ" sz="1400" dirty="0" smtClean="0"/>
              <a:t> [online]. [cit. 31.7.2013]. Dostupný na WWW: </a:t>
            </a:r>
            <a:r>
              <a:rPr lang="cs-CZ" sz="1400" dirty="0" smtClean="0">
                <a:hlinkClick r:id="rId4"/>
              </a:rPr>
              <a:t>http://openclipart.org/detail/1396/girl-face-cartoon-by-gerald_g-1396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GERALD_G. </a:t>
            </a:r>
            <a:r>
              <a:rPr lang="cs-CZ" sz="1400" i="1" dirty="0" err="1" smtClean="0"/>
              <a:t>Openclipart</a:t>
            </a:r>
            <a:r>
              <a:rPr lang="cs-CZ" sz="1400" dirty="0" smtClean="0"/>
              <a:t> [online]. [cit. 31.7.2013]. </a:t>
            </a:r>
            <a:r>
              <a:rPr lang="cs-CZ" sz="1400" smtClean="0"/>
              <a:t>Dostupný na WWW: </a:t>
            </a:r>
            <a:r>
              <a:rPr lang="cs-CZ" sz="1400" smtClean="0">
                <a:hlinkClick r:id="rId5"/>
              </a:rPr>
              <a:t>http://openclipart.org/detail/525/girl-face-cartoon-by-gerald_g</a:t>
            </a:r>
            <a:endParaRPr lang="cs-CZ" sz="140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367</TotalTime>
  <Words>304</Words>
  <Application>Microsoft Office PowerPoint</Application>
  <PresentationFormat>Předvádění na obrazovce (4:3)</PresentationFormat>
  <Paragraphs>144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Modul</vt:lpstr>
      <vt:lpstr>Snímek 1</vt:lpstr>
      <vt:lpstr>Metodické poznámky</vt:lpstr>
      <vt:lpstr>Rozhodni, jestli I/Í nebo Y/Ý</vt:lpstr>
      <vt:lpstr>Snímek 4</vt:lpstr>
      <vt:lpstr>Rozhodni, jestli I/Í nebo Y/Ý</vt:lpstr>
      <vt:lpstr>Snímek 6</vt:lpstr>
      <vt:lpstr>Hodnocení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Molly</dc:creator>
  <cp:lastModifiedBy>Dum</cp:lastModifiedBy>
  <cp:revision>54</cp:revision>
  <dcterms:created xsi:type="dcterms:W3CDTF">2012-01-08T14:32:30Z</dcterms:created>
  <dcterms:modified xsi:type="dcterms:W3CDTF">2013-10-20T17:17:33Z</dcterms:modified>
</cp:coreProperties>
</file>