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62" r:id="rId3"/>
    <p:sldId id="261" r:id="rId4"/>
    <p:sldId id="257" r:id="rId5"/>
    <p:sldId id="264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9F52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1834227-7774-48E6-A2E2-4E4FAC0FD65B}" type="datetimeFigureOut">
              <a:rPr lang="cs-CZ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07CE584-301B-462A-B474-BDF7B67E6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C8BEA4D-5F25-4B55-B020-FB46A1D44ED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AA1BD49-A266-4762-BD09-752F540FD023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AA1BD49-A266-4762-BD09-752F540FD023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FF01D0-F623-4D72-ABD9-E43B41F1B97E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CAE04C4-BD4C-4385-958C-D3061F3C046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DE3D8B4-B592-43F0-803E-785D45EB5D87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B99904-9FF4-489A-8B99-B1EF97B5FEF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E633C3-9ED9-4F23-9024-BA7AA24D2D6E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CCB120-09B0-4DE5-B564-495C33151B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B2000A-261F-48A5-A706-CA8298CC21CB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45975A-0CAA-4FEA-B6E9-A1E7BC26AE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A7B534D-1F29-42D9-9C98-A23741B9A9F9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45D325-53BF-4139-AC27-6300D3B896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A9F5FF-233C-41E8-821F-5A951DFB4C0A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63C61D-6F8C-4A6A-BE7E-63098FF7CBB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E7AE7E-9406-4A20-A989-7001318C6D55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CFB57E-FB7B-4058-84A1-7275E277676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44E439-D85D-44EF-9B8E-24431575C55F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F5E6EC-3B0B-4F57-AB6B-2C19FC2A57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pPr>
              <a:defRPr/>
            </a:pPr>
            <a:fld id="{CAD43226-B54C-4772-8E0A-94C131EB9FFF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pPr>
              <a:defRPr/>
            </a:pPr>
            <a:fld id="{9D0BCA43-C2BE-4EC8-8FAC-8A827A80784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30B2F8-3C76-4FE0-B33D-599BD44D41EE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2FD5B-B6FF-4882-9C7D-B7047778D24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D9343B-4FFB-4966-A61C-FDB59E6E1FA0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65C663-FD79-4300-BD44-5543AD2F44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7957EE99-56CC-4B14-BC63-498F009F1F77}" type="datetimeFigureOut">
              <a:rPr lang="cs-CZ" smtClean="0"/>
              <a:pPr>
                <a:defRPr/>
              </a:pPr>
              <a:t>25.7.2013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pPr>
              <a:defRPr/>
            </a:pPr>
            <a:fld id="{4B7832DF-94CA-42E3-B7FE-E1BAF45DE4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 descr="Logolink_projekt_2011 v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913" y="333375"/>
            <a:ext cx="60912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Obdélník 5"/>
          <p:cNvSpPr>
            <a:spLocks noChangeArrowheads="1"/>
          </p:cNvSpPr>
          <p:nvPr/>
        </p:nvSpPr>
        <p:spPr bwMode="auto">
          <a:xfrm>
            <a:off x="179388" y="1844675"/>
            <a:ext cx="8640762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dirty="0">
                <a:latin typeface="Calibri" pitchFamily="34" charset="0"/>
              </a:rPr>
              <a:t>EU peníze školám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Základní škola </a:t>
            </a:r>
            <a:r>
              <a:rPr lang="cs-CZ" sz="2000" b="1" i="1" dirty="0" err="1">
                <a:latin typeface="Calibri" pitchFamily="34" charset="0"/>
              </a:rPr>
              <a:t>Čachovice</a:t>
            </a:r>
            <a:r>
              <a:rPr lang="cs-CZ" sz="2000" b="1" i="1" dirty="0">
                <a:latin typeface="Calibri" pitchFamily="34" charset="0"/>
              </a:rPr>
              <a:t> a Mateřská škola Struhy, Komenského 96,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 příspěvková organizace</a:t>
            </a:r>
          </a:p>
          <a:p>
            <a:endParaRPr lang="cs-CZ" b="1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endParaRPr lang="cs-CZ" sz="2000" b="1" dirty="0" smtClean="0">
              <a:latin typeface="Calibri" pitchFamily="34" charset="0"/>
            </a:endParaRPr>
          </a:p>
          <a:p>
            <a:r>
              <a:rPr lang="cs-CZ" sz="2000" b="1" dirty="0" smtClean="0">
                <a:latin typeface="Calibri" pitchFamily="34" charset="0"/>
              </a:rPr>
              <a:t>Označení</a:t>
            </a:r>
            <a:r>
              <a:rPr lang="cs-CZ" sz="2000" b="1" smtClean="0">
                <a:latin typeface="Calibri" pitchFamily="34" charset="0"/>
              </a:rPr>
              <a:t>: </a:t>
            </a:r>
            <a:r>
              <a:rPr lang="cs-CZ" sz="2000" b="1" smtClean="0">
                <a:latin typeface="Calibri" pitchFamily="34" charset="0"/>
              </a:rPr>
              <a:t>VY_32_INOVACE_151</a:t>
            </a:r>
            <a:r>
              <a:rPr lang="cs-CZ" sz="2000" dirty="0" smtClean="0">
                <a:latin typeface="Calibri" pitchFamily="34" charset="0"/>
              </a:rPr>
              <a:t>	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Předmět</a:t>
            </a:r>
            <a:r>
              <a:rPr lang="cs-CZ" sz="2000" b="1" dirty="0" smtClean="0">
                <a:latin typeface="Calibri" pitchFamily="34" charset="0"/>
              </a:rPr>
              <a:t>: Český jazyk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Ročník: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dirty="0" smtClean="0">
                <a:latin typeface="Calibri" pitchFamily="34" charset="0"/>
              </a:rPr>
              <a:t>3.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dirty="0" smtClean="0">
                <a:latin typeface="Calibri" pitchFamily="34" charset="0"/>
              </a:rPr>
              <a:t>Vyjmenovaná slova po B,L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Název: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dirty="0" smtClean="0">
                <a:latin typeface="Calibri" pitchFamily="34" charset="0"/>
              </a:rPr>
              <a:t>Procvičení vyjmenovaných slov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Autor: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dirty="0" smtClean="0">
                <a:latin typeface="Calibri" pitchFamily="34" charset="0"/>
              </a:rPr>
              <a:t>Tomáš Kratochvíl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Popis: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dirty="0" smtClean="0">
                <a:latin typeface="Calibri" pitchFamily="34" charset="0"/>
              </a:rPr>
              <a:t>Prezentace slouží k procvičení vyjmenovaných slov po B,L</a:t>
            </a:r>
            <a:endParaRPr lang="cs-CZ" sz="2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Metodické poznámky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Žáci s prezentací pracují samostatně nebo pod vedením učitele</a:t>
            </a:r>
          </a:p>
          <a:p>
            <a:r>
              <a:rPr lang="cs-CZ" sz="2000" dirty="0" smtClean="0"/>
              <a:t>Symbol 	slouží  jako nápověda pro žáky, kteří pracují samostatně – po kliknutí na něj se zobrazí text</a:t>
            </a:r>
          </a:p>
          <a:p>
            <a:endParaRPr lang="cs-CZ" sz="2000" dirty="0" smtClean="0"/>
          </a:p>
          <a:p>
            <a:r>
              <a:rPr lang="cs-CZ" sz="2000" dirty="0" smtClean="0"/>
              <a:t>Při společné práci učitel jednotlivé úkoly vysvětlí.</a:t>
            </a:r>
          </a:p>
          <a:p>
            <a:r>
              <a:rPr lang="cs-CZ" sz="2000" dirty="0" smtClean="0"/>
              <a:t>Hlavní zadání úkolu je v horním nadpisu, postup jak řešit se zobrazí po kliknutí na otazník a k dispozici je i tlačítko kontroly</a:t>
            </a:r>
          </a:p>
          <a:p>
            <a:endParaRPr lang="cs-CZ" sz="2000" dirty="0" smtClean="0"/>
          </a:p>
          <a:p>
            <a:r>
              <a:rPr lang="cs-CZ" sz="2000" dirty="0" smtClean="0"/>
              <a:t>Závěrečný slide obsahuje krátké zhodnocení. Žák hodnotí svoji práci, samotnou prezentaci a zamýšlí se nad tím, na čem by měl </a:t>
            </a:r>
            <a:r>
              <a:rPr lang="cs-CZ" sz="2000" smtClean="0"/>
              <a:t>dále pracovat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Prezentace může sloužit pro rychlejší žáky, jako procvičení látky</a:t>
            </a:r>
          </a:p>
          <a:p>
            <a:endParaRPr lang="cs-CZ" sz="2000" dirty="0" smtClean="0"/>
          </a:p>
        </p:txBody>
      </p:sp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1857356" y="2214554"/>
            <a:ext cx="357190" cy="285752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 všechna vyjmenovaná slova po B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250825" y="2708275"/>
            <a:ext cx="1441450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příbytek</a:t>
            </a:r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250825" y="3429000"/>
            <a:ext cx="1441450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dobytče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1692275" y="1989138"/>
            <a:ext cx="1439863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být</a:t>
            </a:r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1692275" y="2708275"/>
            <a:ext cx="1439863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bylinářka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1692275" y="3429000"/>
            <a:ext cx="1439863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bylina</a:t>
            </a:r>
          </a:p>
        </p:txBody>
      </p:sp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1692275" y="4149725"/>
            <a:ext cx="1439863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Kobylisy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3132138" y="2708275"/>
            <a:ext cx="1439862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býk</a:t>
            </a:r>
          </a:p>
        </p:txBody>
      </p:sp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3132138" y="3429000"/>
            <a:ext cx="1439862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bydlit</a:t>
            </a:r>
          </a:p>
        </p:txBody>
      </p:sp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3132138" y="1989138"/>
            <a:ext cx="1439862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Bílina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4572000" y="4149725"/>
            <a:ext cx="1439863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kobyla</a:t>
            </a:r>
          </a:p>
        </p:txBody>
      </p:sp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4572000" y="3429000"/>
            <a:ext cx="1439863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bytná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4572000" y="2708275"/>
            <a:ext cx="1439863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ubytovna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4572000" y="1989138"/>
            <a:ext cx="1439863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nábytek</a:t>
            </a:r>
          </a:p>
        </p:txBody>
      </p:sp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6011863" y="2708275"/>
            <a:ext cx="1439862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obyvatel</a:t>
            </a:r>
          </a:p>
        </p:txBody>
      </p:sp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7451725" y="2708275"/>
            <a:ext cx="1441450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Přibyslav</a:t>
            </a:r>
          </a:p>
        </p:txBody>
      </p: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250825" y="4149725"/>
            <a:ext cx="1441450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dobytek</a:t>
            </a:r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3132138" y="4149725"/>
            <a:ext cx="1439862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býlí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6011863" y="3429000"/>
            <a:ext cx="1439862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obyčej</a:t>
            </a:r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6011863" y="4149725"/>
            <a:ext cx="1439862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bystrozrak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7451725" y="4149725"/>
            <a:ext cx="1441450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byt</a:t>
            </a:r>
          </a:p>
        </p:txBody>
      </p:sp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6011863" y="1989138"/>
            <a:ext cx="1439862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kobylinec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7451725" y="3429000"/>
            <a:ext cx="1441450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obydlí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lačítko akce: Vlastní 25">
            <a:hlinkClick r:id="" action="ppaction://noaction" highlightClick="1"/>
          </p:cNvPr>
          <p:cNvSpPr/>
          <p:nvPr/>
        </p:nvSpPr>
        <p:spPr>
          <a:xfrm>
            <a:off x="7451725" y="1989138"/>
            <a:ext cx="1441450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>
                <a:solidFill>
                  <a:srgbClr val="FF0000"/>
                </a:solidFill>
              </a:rPr>
              <a:t>bystrý</a:t>
            </a:r>
          </a:p>
        </p:txBody>
      </p:sp>
      <p:sp>
        <p:nvSpPr>
          <p:cNvPr id="27" name="Tlačítko akce: Vlastní 26">
            <a:hlinkClick r:id="" action="ppaction://noaction" highlightClick="1"/>
          </p:cNvPr>
          <p:cNvSpPr/>
          <p:nvPr/>
        </p:nvSpPr>
        <p:spPr>
          <a:xfrm>
            <a:off x="250825" y="1989138"/>
            <a:ext cx="1441450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babička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lačítko akce: Nápověda 27">
            <a:hlinkClick r:id="" action="ppaction://noaction" highlightClick="1"/>
          </p:cNvPr>
          <p:cNvSpPr/>
          <p:nvPr/>
        </p:nvSpPr>
        <p:spPr>
          <a:xfrm>
            <a:off x="8358214" y="714356"/>
            <a:ext cx="503237" cy="649288"/>
          </a:xfrm>
          <a:prstGeom prst="actionButtonHel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9" name="TextovéPole 26"/>
          <p:cNvSpPr txBox="1">
            <a:spLocks noChangeArrowheads="1"/>
          </p:cNvSpPr>
          <p:nvPr/>
        </p:nvSpPr>
        <p:spPr bwMode="auto">
          <a:xfrm>
            <a:off x="285720" y="4857760"/>
            <a:ext cx="22320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Když označíš správně, tak políčko zezelená</a:t>
            </a:r>
          </a:p>
        </p:txBody>
      </p:sp>
      <p:sp>
        <p:nvSpPr>
          <p:cNvPr id="30" name="TextovéPole 26"/>
          <p:cNvSpPr txBox="1">
            <a:spLocks noChangeArrowheads="1"/>
          </p:cNvSpPr>
          <p:nvPr/>
        </p:nvSpPr>
        <p:spPr bwMode="auto">
          <a:xfrm>
            <a:off x="6626255" y="4857760"/>
            <a:ext cx="223202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Když označíš špatně, tak políčko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zmodrá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26"/>
          <p:cNvSpPr txBox="1">
            <a:spLocks noChangeArrowheads="1"/>
          </p:cNvSpPr>
          <p:nvPr/>
        </p:nvSpPr>
        <p:spPr bwMode="auto">
          <a:xfrm>
            <a:off x="3500430" y="1428736"/>
            <a:ext cx="22320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Dvakrát klikni na políčko</a:t>
            </a:r>
          </a:p>
        </p:txBody>
      </p:sp>
      <p:sp>
        <p:nvSpPr>
          <p:cNvPr id="32" name="Tlačítko akce: Vlastní 31">
            <a:hlinkClick r:id="" action="ppaction://noaction" highlightClick="1"/>
          </p:cNvPr>
          <p:cNvSpPr/>
          <p:nvPr/>
        </p:nvSpPr>
        <p:spPr>
          <a:xfrm>
            <a:off x="4139952" y="5949280"/>
            <a:ext cx="1150938" cy="5032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rgbClr val="FF0000"/>
                </a:solidFill>
              </a:rPr>
              <a:t>Kontrola</a:t>
            </a:r>
          </a:p>
        </p:txBody>
      </p:sp>
      <p:sp>
        <p:nvSpPr>
          <p:cNvPr id="33" name="TextovéPole 26"/>
          <p:cNvSpPr txBox="1">
            <a:spLocks noChangeArrowheads="1"/>
          </p:cNvSpPr>
          <p:nvPr/>
        </p:nvSpPr>
        <p:spPr bwMode="auto">
          <a:xfrm>
            <a:off x="3564111" y="5013176"/>
            <a:ext cx="22320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>
                <a:latin typeface="Times New Roman" pitchFamily="18" charset="0"/>
                <a:cs typeface="Times New Roman" pitchFamily="18" charset="0"/>
              </a:rPr>
              <a:t>Jestli jsou všechna políčka zelená, tak to máš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správně!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2" grpId="0" animBg="1"/>
      <p:bldP spid="14" grpId="0" animBg="1"/>
      <p:bldP spid="15" grpId="0" animBg="1"/>
      <p:bldP spid="20" grpId="0" animBg="1"/>
      <p:bldP spid="22" grpId="0" animBg="1"/>
      <p:bldP spid="24" grpId="0" animBg="1"/>
      <p:bldP spid="25" grpId="0" animBg="1"/>
      <p:bldP spid="27" grpId="0" animBg="1"/>
      <p:bldP spid="29" grpId="0"/>
      <p:bldP spid="29" grpId="1"/>
      <p:bldP spid="30" grpId="0"/>
      <p:bldP spid="30" grpId="1"/>
      <p:bldP spid="31" grpId="0"/>
      <p:bldP spid="31" grpId="1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Označ </a:t>
            </a:r>
            <a:r>
              <a:rPr lang="cs-CZ" b="1" dirty="0" smtClean="0"/>
              <a:t>chybně</a:t>
            </a:r>
            <a:r>
              <a:rPr lang="cs-CZ" dirty="0" smtClean="0"/>
              <a:t> napsaná slova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971550" y="2997200"/>
            <a:ext cx="1223963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nábytek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971550" y="2276475"/>
            <a:ext cx="1223963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bistře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2411413" y="2997200"/>
            <a:ext cx="1223962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bylina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3851275" y="2997200"/>
            <a:ext cx="1225550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dobitek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5292725" y="2997200"/>
            <a:ext cx="1223963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Přibislav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6732588" y="2997200"/>
            <a:ext cx="1223962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ubitovna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2411413" y="2276475"/>
            <a:ext cx="1223962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bydlo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3851275" y="2276475"/>
            <a:ext cx="1225550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Običejný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5292725" y="2276475"/>
            <a:ext cx="1223963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býložravec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lačítko akce: Vlastní 25">
            <a:hlinkClick r:id="" action="ppaction://noaction" highlightClick="1"/>
          </p:cNvPr>
          <p:cNvSpPr/>
          <p:nvPr/>
        </p:nvSpPr>
        <p:spPr>
          <a:xfrm>
            <a:off x="6732588" y="2276475"/>
            <a:ext cx="1223962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kobylka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134" name="TextovéPole 26"/>
          <p:cNvSpPr txBox="1">
            <a:spLocks noChangeArrowheads="1"/>
          </p:cNvSpPr>
          <p:nvPr/>
        </p:nvSpPr>
        <p:spPr bwMode="auto">
          <a:xfrm>
            <a:off x="3357554" y="3585993"/>
            <a:ext cx="223202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Když vybereš správně, políčko zezelená, když špatně, zmodrá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35" name="TextovéPole 28"/>
          <p:cNvSpPr txBox="1">
            <a:spLocks noChangeArrowheads="1"/>
          </p:cNvSpPr>
          <p:nvPr/>
        </p:nvSpPr>
        <p:spPr bwMode="auto">
          <a:xfrm>
            <a:off x="3357554" y="5143512"/>
            <a:ext cx="223202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/>
              <a:t>Kolik políček jsi označil správně?</a:t>
            </a:r>
            <a:endParaRPr lang="cs-CZ" b="1" dirty="0"/>
          </a:p>
        </p:txBody>
      </p:sp>
      <p:sp>
        <p:nvSpPr>
          <p:cNvPr id="5136" name="TextovéPole 30"/>
          <p:cNvSpPr txBox="1">
            <a:spLocks noChangeArrowheads="1"/>
          </p:cNvSpPr>
          <p:nvPr/>
        </p:nvSpPr>
        <p:spPr bwMode="auto">
          <a:xfrm>
            <a:off x="3419872" y="1428736"/>
            <a:ext cx="223209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slov je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správných a 5 špatných</a:t>
            </a:r>
          </a:p>
        </p:txBody>
      </p:sp>
      <p:sp>
        <p:nvSpPr>
          <p:cNvPr id="17" name="Tlačítko akce: Nápověda 16">
            <a:hlinkClick r:id="" action="ppaction://noaction" highlightClick="1"/>
          </p:cNvPr>
          <p:cNvSpPr/>
          <p:nvPr/>
        </p:nvSpPr>
        <p:spPr>
          <a:xfrm>
            <a:off x="8286776" y="714356"/>
            <a:ext cx="503237" cy="649288"/>
          </a:xfrm>
          <a:prstGeom prst="actionButtonHel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134" grpId="0"/>
      <p:bldP spid="5135" grpId="0"/>
      <p:bldP spid="51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 všechna vyjmenovaná slova po L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250825" y="2708275"/>
            <a:ext cx="1441450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plýtvat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250825" y="3429000"/>
            <a:ext cx="1441450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plynárna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1692275" y="1989138"/>
            <a:ext cx="1439863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slyšet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1692275" y="2708275"/>
            <a:ext cx="1439863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lilie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1692275" y="3429000"/>
            <a:ext cx="1439863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lýtko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1692275" y="4149725"/>
            <a:ext cx="1439863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lynč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3132138" y="2708275"/>
            <a:ext cx="1439862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mlýn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3132138" y="3429000"/>
            <a:ext cx="1439862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lyže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3132138" y="1989138"/>
            <a:ext cx="1439862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lyska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4572000" y="4149725"/>
            <a:ext cx="1439863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plyš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4572000" y="3429000"/>
            <a:ext cx="1439863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uslyšet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4572000" y="2708275"/>
            <a:ext cx="1439863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lýkožrout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4572000" y="1989138"/>
            <a:ext cx="1439863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plynout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6011863" y="2708275"/>
            <a:ext cx="1439862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blýskat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7451725" y="2708275"/>
            <a:ext cx="1441450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lysý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250825" y="4149725"/>
            <a:ext cx="1441450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polykat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3132138" y="4149725"/>
            <a:ext cx="1439862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lidstvo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6011863" y="3429000"/>
            <a:ext cx="1439862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vzlykat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6011863" y="4149725"/>
            <a:ext cx="1439862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spolykat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7451725" y="4149725"/>
            <a:ext cx="1441450" cy="7191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lýko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6011863" y="1989138"/>
            <a:ext cx="1439862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plyšák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7451725" y="3429000"/>
            <a:ext cx="1441450" cy="720725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lyra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lačítko akce: Vlastní 25">
            <a:hlinkClick r:id="" action="ppaction://noaction" highlightClick="1"/>
          </p:cNvPr>
          <p:cNvSpPr/>
          <p:nvPr/>
        </p:nvSpPr>
        <p:spPr>
          <a:xfrm>
            <a:off x="7451725" y="1989138"/>
            <a:ext cx="1441450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pelyněk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lačítko akce: Vlastní 26">
            <a:hlinkClick r:id="" action="ppaction://noaction" highlightClick="1"/>
          </p:cNvPr>
          <p:cNvSpPr/>
          <p:nvPr/>
        </p:nvSpPr>
        <p:spPr>
          <a:xfrm>
            <a:off x="250825" y="1989138"/>
            <a:ext cx="1441450" cy="719137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mlýnek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lačítko akce: Nápověda 27">
            <a:hlinkClick r:id="" action="ppaction://noaction" highlightClick="1"/>
          </p:cNvPr>
          <p:cNvSpPr/>
          <p:nvPr/>
        </p:nvSpPr>
        <p:spPr>
          <a:xfrm>
            <a:off x="8429652" y="708010"/>
            <a:ext cx="503237" cy="649288"/>
          </a:xfrm>
          <a:prstGeom prst="actionButtonHel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TextovéPole 26"/>
          <p:cNvSpPr txBox="1">
            <a:spLocks noChangeArrowheads="1"/>
          </p:cNvSpPr>
          <p:nvPr/>
        </p:nvSpPr>
        <p:spPr bwMode="auto">
          <a:xfrm>
            <a:off x="285720" y="4857760"/>
            <a:ext cx="22320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Když označíš správně, tak políčko zezelená</a:t>
            </a:r>
          </a:p>
        </p:txBody>
      </p:sp>
      <p:sp>
        <p:nvSpPr>
          <p:cNvPr id="30" name="TextovéPole 26"/>
          <p:cNvSpPr txBox="1">
            <a:spLocks noChangeArrowheads="1"/>
          </p:cNvSpPr>
          <p:nvPr/>
        </p:nvSpPr>
        <p:spPr bwMode="auto">
          <a:xfrm>
            <a:off x="6626255" y="4929198"/>
            <a:ext cx="223202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Když označíš špatně, tak políčko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zmodrá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26"/>
          <p:cNvSpPr txBox="1">
            <a:spLocks noChangeArrowheads="1"/>
          </p:cNvSpPr>
          <p:nvPr/>
        </p:nvSpPr>
        <p:spPr bwMode="auto">
          <a:xfrm>
            <a:off x="3482983" y="1425565"/>
            <a:ext cx="22320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Dvakrát klikni na políčko</a:t>
            </a:r>
          </a:p>
        </p:txBody>
      </p:sp>
      <p:sp>
        <p:nvSpPr>
          <p:cNvPr id="32" name="Tlačítko akce: Vlastní 31">
            <a:hlinkClick r:id="" action="ppaction://noaction" highlightClick="1"/>
          </p:cNvPr>
          <p:cNvSpPr/>
          <p:nvPr/>
        </p:nvSpPr>
        <p:spPr>
          <a:xfrm>
            <a:off x="3997126" y="6022106"/>
            <a:ext cx="1150938" cy="50323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rgbClr val="FF0000"/>
                </a:solidFill>
              </a:rPr>
              <a:t>Kontrola</a:t>
            </a:r>
          </a:p>
        </p:txBody>
      </p:sp>
      <p:sp>
        <p:nvSpPr>
          <p:cNvPr id="33" name="TextovéPole 26"/>
          <p:cNvSpPr txBox="1">
            <a:spLocks noChangeArrowheads="1"/>
          </p:cNvSpPr>
          <p:nvPr/>
        </p:nvSpPr>
        <p:spPr bwMode="auto">
          <a:xfrm>
            <a:off x="3420095" y="5084763"/>
            <a:ext cx="22320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>
                <a:latin typeface="Times New Roman" pitchFamily="18" charset="0"/>
                <a:cs typeface="Times New Roman" pitchFamily="18" charset="0"/>
              </a:rPr>
              <a:t>Jestli jsou všechna políčka zelená, tak to máš správně?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9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0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4" presetClass="exit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  <p:bldP spid="12" grpId="0" animBg="1"/>
      <p:bldP spid="14" grpId="0" animBg="1"/>
      <p:bldP spid="15" grpId="0" animBg="1"/>
      <p:bldP spid="20" grpId="0" animBg="1"/>
      <p:bldP spid="22" grpId="0" animBg="1"/>
      <p:bldP spid="24" grpId="0" animBg="1"/>
      <p:bldP spid="25" grpId="0" animBg="1"/>
      <p:bldP spid="27" grpId="0" animBg="1"/>
      <p:bldP spid="29" grpId="0"/>
      <p:bldP spid="29" grpId="1"/>
      <p:bldP spid="30" grpId="0"/>
      <p:bldP spid="30" grpId="1"/>
      <p:bldP spid="31" grpId="0"/>
      <p:bldP spid="31" grpId="1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Označ </a:t>
            </a:r>
            <a:r>
              <a:rPr lang="cs-CZ" b="1" dirty="0" smtClean="0"/>
              <a:t>chybně</a:t>
            </a:r>
            <a:r>
              <a:rPr lang="cs-CZ" dirty="0" smtClean="0"/>
              <a:t> napsaná slova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16" name="Tlačítko akce: Vlastní 15">
            <a:hlinkClick r:id="" action="ppaction://noaction" highlightClick="1"/>
          </p:cNvPr>
          <p:cNvSpPr/>
          <p:nvPr/>
        </p:nvSpPr>
        <p:spPr>
          <a:xfrm>
            <a:off x="971550" y="2997200"/>
            <a:ext cx="1223963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lyska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971550" y="2276475"/>
            <a:ext cx="1223963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lítko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2411413" y="2997200"/>
            <a:ext cx="1223962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neslyšně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3851275" y="2997200"/>
            <a:ext cx="1225550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peliněk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5292725" y="2997200"/>
            <a:ext cx="1223963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plinout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6732588" y="2997200"/>
            <a:ext cx="1223962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ližař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lačítko akce: Vlastní 22">
            <a:hlinkClick r:id="" action="ppaction://noaction" highlightClick="1"/>
          </p:cNvPr>
          <p:cNvSpPr/>
          <p:nvPr/>
        </p:nvSpPr>
        <p:spPr>
          <a:xfrm>
            <a:off x="2411413" y="2276475"/>
            <a:ext cx="1223962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plyšový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3851275" y="2276475"/>
            <a:ext cx="1225550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err="1" smtClean="0">
                <a:solidFill>
                  <a:srgbClr val="FF0000"/>
                </a:solidFill>
              </a:rPr>
              <a:t>mlinář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lačítko akce: Vlastní 24">
            <a:hlinkClick r:id="" action="ppaction://noaction" highlightClick="1"/>
          </p:cNvPr>
          <p:cNvSpPr/>
          <p:nvPr/>
        </p:nvSpPr>
        <p:spPr>
          <a:xfrm>
            <a:off x="5292725" y="2276475"/>
            <a:ext cx="1223963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vzlyk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lačítko akce: Vlastní 25">
            <a:hlinkClick r:id="" action="ppaction://noaction" highlightClick="1"/>
          </p:cNvPr>
          <p:cNvSpPr/>
          <p:nvPr/>
        </p:nvSpPr>
        <p:spPr>
          <a:xfrm>
            <a:off x="6732588" y="2276475"/>
            <a:ext cx="1223962" cy="4318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 smtClean="0">
                <a:solidFill>
                  <a:srgbClr val="FF0000"/>
                </a:solidFill>
              </a:rPr>
              <a:t>plýtvání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134" name="TextovéPole 26"/>
          <p:cNvSpPr txBox="1">
            <a:spLocks noChangeArrowheads="1"/>
          </p:cNvSpPr>
          <p:nvPr/>
        </p:nvSpPr>
        <p:spPr bwMode="auto">
          <a:xfrm>
            <a:off x="3357554" y="4000504"/>
            <a:ext cx="223202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Když vybereš správně, políčko zezelená, když špatně, zmodrá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35" name="TextovéPole 28"/>
          <p:cNvSpPr txBox="1">
            <a:spLocks noChangeArrowheads="1"/>
          </p:cNvSpPr>
          <p:nvPr/>
        </p:nvSpPr>
        <p:spPr bwMode="auto">
          <a:xfrm>
            <a:off x="3340107" y="5643578"/>
            <a:ext cx="22320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/>
              <a:t>Kolik políček jsi označil správně?</a:t>
            </a:r>
            <a:endParaRPr lang="cs-CZ" b="1" dirty="0"/>
          </a:p>
        </p:txBody>
      </p:sp>
      <p:sp>
        <p:nvSpPr>
          <p:cNvPr id="5136" name="TextovéPole 30"/>
          <p:cNvSpPr txBox="1">
            <a:spLocks noChangeArrowheads="1"/>
          </p:cNvSpPr>
          <p:nvPr/>
        </p:nvSpPr>
        <p:spPr bwMode="auto">
          <a:xfrm>
            <a:off x="3357554" y="1484784"/>
            <a:ext cx="223209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slov je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správných a 5 špatných</a:t>
            </a:r>
          </a:p>
        </p:txBody>
      </p:sp>
      <p:sp>
        <p:nvSpPr>
          <p:cNvPr id="17" name="Tlačítko akce: Nápověda 16">
            <a:hlinkClick r:id="" action="ppaction://noaction" highlightClick="1"/>
          </p:cNvPr>
          <p:cNvSpPr/>
          <p:nvPr/>
        </p:nvSpPr>
        <p:spPr>
          <a:xfrm>
            <a:off x="8358214" y="714356"/>
            <a:ext cx="503237" cy="649288"/>
          </a:xfrm>
          <a:prstGeom prst="actionButtonHelp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9F523"/>
                                      </p:to>
                                    </p:animClr>
                                    <p:set>
                                      <p:cBhvr>
                                        <p:cTn id="6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3" dur="5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134" grpId="0"/>
      <p:bldP spid="5135" grpId="0"/>
      <p:bldP spid="51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Hodnocení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857488" y="1785926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Jak jsi spokojený se svými výsledky?</a:t>
            </a:r>
          </a:p>
          <a:p>
            <a:pPr algn="ctr"/>
            <a:r>
              <a:rPr lang="cs-CZ" b="1" dirty="0" smtClean="0"/>
              <a:t>Označ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75284" y="5429264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Zamysli se, na čem bys měl ještě zapracovat.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28926" y="392906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Líbila se ti prezentace?</a:t>
            </a:r>
            <a:endParaRPr lang="cs-CZ" b="1" dirty="0"/>
          </a:p>
        </p:txBody>
      </p:sp>
      <p:sp>
        <p:nvSpPr>
          <p:cNvPr id="7" name="Veselý obličej 6"/>
          <p:cNvSpPr/>
          <p:nvPr/>
        </p:nvSpPr>
        <p:spPr>
          <a:xfrm>
            <a:off x="2786050" y="2857496"/>
            <a:ext cx="571504" cy="642942"/>
          </a:xfrm>
          <a:prstGeom prst="smileyFace">
            <a:avLst>
              <a:gd name="adj" fmla="val 1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214810" y="2857496"/>
            <a:ext cx="571504" cy="642942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5715008" y="2857496"/>
            <a:ext cx="571504" cy="642942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2786050" y="4500570"/>
            <a:ext cx="571504" cy="642942"/>
          </a:xfrm>
          <a:prstGeom prst="smileyFace">
            <a:avLst>
              <a:gd name="adj" fmla="val 19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214810" y="4500570"/>
            <a:ext cx="571504" cy="642942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5715008" y="4500570"/>
            <a:ext cx="571504" cy="642942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0E024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0E024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0E024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0E024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0E024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10E024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342</TotalTime>
  <Words>256</Words>
  <Application>Microsoft Office PowerPoint</Application>
  <PresentationFormat>Předvádění na obrazovce (4:3)</PresentationFormat>
  <Paragraphs>119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Modul</vt:lpstr>
      <vt:lpstr>Snímek 1</vt:lpstr>
      <vt:lpstr>Metodické poznámky</vt:lpstr>
      <vt:lpstr>Označ všechna vyjmenovaná slova po B</vt:lpstr>
      <vt:lpstr>Označ chybně napsaná slova</vt:lpstr>
      <vt:lpstr>Označ všechna vyjmenovaná slova po L</vt:lpstr>
      <vt:lpstr>Označ chybně napsaná slova</vt:lpstr>
      <vt:lpstr>Hodnocení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Molly</dc:creator>
  <cp:lastModifiedBy>Krat</cp:lastModifiedBy>
  <cp:revision>52</cp:revision>
  <dcterms:created xsi:type="dcterms:W3CDTF">2012-01-08T14:32:30Z</dcterms:created>
  <dcterms:modified xsi:type="dcterms:W3CDTF">2013-07-25T12:17:19Z</dcterms:modified>
</cp:coreProperties>
</file>