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6" r:id="rId3"/>
    <p:sldId id="259" r:id="rId4"/>
    <p:sldId id="260" r:id="rId5"/>
    <p:sldId id="257" r:id="rId6"/>
    <p:sldId id="264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Označování času v němčině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PhDr.Taťána</a:t>
            </a:r>
            <a:r>
              <a:rPr lang="cs-CZ" dirty="0" smtClean="0"/>
              <a:t>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VY_32_INOVACE_4.NJ.13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/>
          </a:p>
          <a:p>
            <a:pPr marL="0" indent="0">
              <a:buNone/>
            </a:pPr>
            <a:r>
              <a:rPr lang="cs-CZ" sz="1200" b="1" dirty="0" smtClean="0"/>
              <a:t>Ročník: 	</a:t>
            </a:r>
            <a:r>
              <a:rPr lang="cs-CZ" sz="1200" dirty="0"/>
              <a:t>1</a:t>
            </a:r>
            <a:r>
              <a:rPr lang="cs-CZ" sz="1200" dirty="0" smtClean="0"/>
              <a:t>. ročník –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marL="0" indent="0" algn="just">
              <a:buNone/>
            </a:pPr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1011801"/>
              </p:ext>
            </p:extLst>
          </p:nvPr>
        </p:nvGraphicFramePr>
        <p:xfrm>
          <a:off x="1000100" y="3550032"/>
          <a:ext cx="742955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17710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2394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23942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  prostředky 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331640" y="4660490"/>
            <a:ext cx="6908097" cy="113337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/>
              <a:t>Materiál slouží k základnímu seznámení žáků s označením času v hodinách </a:t>
            </a:r>
            <a:r>
              <a:rPr lang="cs-CZ" sz="1200" dirty="0" smtClean="0"/>
              <a:t>a s </a:t>
            </a:r>
            <a:r>
              <a:rPr lang="cs-CZ" sz="1200" dirty="0" smtClean="0"/>
              <a:t>použitím různých </a:t>
            </a:r>
            <a:r>
              <a:rPr lang="cs-CZ" sz="1200" dirty="0" smtClean="0"/>
              <a:t>předložek v </a:t>
            </a:r>
            <a:r>
              <a:rPr lang="cs-CZ" sz="1200" smtClean="0"/>
              <a:t>časovém významu. </a:t>
            </a:r>
            <a:r>
              <a:rPr lang="cs-CZ" sz="1200" dirty="0" smtClean="0"/>
              <a:t>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7815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časová 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 základním dovednostem v každém jazyce patří umět se zeptat a odpovědět, kolik je hodin.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 ?</a:t>
            </a:r>
          </a:p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Uhr </a:t>
            </a:r>
            <a:r>
              <a:rPr lang="cs-CZ" dirty="0" err="1" smtClean="0"/>
              <a:t>ist</a:t>
            </a:r>
            <a:r>
              <a:rPr lang="cs-CZ" dirty="0" smtClean="0"/>
              <a:t> es?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neun</a:t>
            </a:r>
            <a:r>
              <a:rPr lang="cs-CZ" dirty="0" smtClean="0"/>
              <a:t> (Uhr).</a:t>
            </a:r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to\AppData\Local\Microsoft\Windows\Temporary Internet Files\Content.IE5\JN8LFPBX\MP9004491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64904"/>
            <a:ext cx="507882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69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celé hodiny.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651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V každé německé větě musí být podmět, a proto i při označení času, je nutno použít neosobní podmět </a:t>
            </a:r>
            <a:r>
              <a:rPr lang="cs-CZ" b="1" dirty="0" smtClean="0"/>
              <a:t>es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neun</a:t>
            </a:r>
            <a:r>
              <a:rPr lang="cs-CZ" dirty="0" smtClean="0"/>
              <a:t> (Uhr).</a:t>
            </a:r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ro přesnější</a:t>
            </a:r>
          </a:p>
          <a:p>
            <a:pPr marL="0" indent="0">
              <a:buNone/>
            </a:pPr>
            <a:r>
              <a:rPr lang="cs-CZ" i="1" dirty="0" smtClean="0"/>
              <a:t>označení lze </a:t>
            </a:r>
          </a:p>
          <a:p>
            <a:pPr marL="0" indent="0">
              <a:buNone/>
            </a:pPr>
            <a:r>
              <a:rPr lang="cs-CZ" i="1" dirty="0"/>
              <a:t>d</a:t>
            </a:r>
            <a:r>
              <a:rPr lang="cs-CZ" i="1" dirty="0" smtClean="0"/>
              <a:t>odat </a:t>
            </a:r>
            <a:r>
              <a:rPr lang="cs-CZ" i="1" dirty="0" err="1" smtClean="0"/>
              <a:t>morgens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 </a:t>
            </a:r>
            <a:endParaRPr lang="cs-CZ" i="1" dirty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(Uhr).</a:t>
            </a:r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opř. </a:t>
            </a:r>
            <a:r>
              <a:rPr lang="cs-CZ" i="1" dirty="0" err="1" smtClean="0"/>
              <a:t>nachmittags</a:t>
            </a:r>
            <a:r>
              <a:rPr lang="cs-CZ" i="1" dirty="0" smtClean="0"/>
              <a:t>,</a:t>
            </a:r>
          </a:p>
          <a:p>
            <a:pPr marL="0" indent="0">
              <a:buNone/>
            </a:pPr>
            <a:r>
              <a:rPr lang="cs-CZ" i="1" dirty="0" smtClean="0"/>
              <a:t> </a:t>
            </a:r>
            <a:r>
              <a:rPr lang="cs-CZ" i="1" dirty="0" err="1" smtClean="0"/>
              <a:t>abends</a:t>
            </a:r>
            <a:r>
              <a:rPr lang="cs-CZ" i="1" dirty="0" smtClean="0"/>
              <a:t> </a:t>
            </a:r>
            <a:endParaRPr lang="cs-CZ" i="1" dirty="0"/>
          </a:p>
        </p:txBody>
      </p:sp>
      <p:pic>
        <p:nvPicPr>
          <p:cNvPr id="2052" name="Picture 4" descr="C:\Users\to\AppData\Local\Microsoft\Windows\Temporary Internet Files\Content.IE5\H6FYEV9E\MP9004308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64904"/>
            <a:ext cx="5616624" cy="32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80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840156"/>
          </a:xfrm>
        </p:spPr>
        <p:txBody>
          <a:bodyPr/>
          <a:lstStyle/>
          <a:p>
            <a:r>
              <a:rPr lang="cs-CZ" dirty="0" smtClean="0"/>
              <a:t>Označení půl a </a:t>
            </a:r>
            <a:r>
              <a:rPr lang="cs-CZ" dirty="0" err="1" smtClean="0"/>
              <a:t>čvrthodiny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83568" y="1268760"/>
            <a:ext cx="7344816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 err="1"/>
              <a:t>h</a:t>
            </a:r>
            <a:r>
              <a:rPr lang="cs-CZ" dirty="0" err="1" smtClean="0"/>
              <a:t>alb</a:t>
            </a:r>
            <a:r>
              <a:rPr lang="cs-CZ" dirty="0" smtClean="0"/>
              <a:t> = půl                           </a:t>
            </a:r>
            <a:r>
              <a:rPr lang="cs-CZ" dirty="0" err="1"/>
              <a:t>V</a:t>
            </a:r>
            <a:r>
              <a:rPr lang="cs-CZ" dirty="0" err="1" smtClean="0"/>
              <a:t>iertel</a:t>
            </a:r>
            <a:r>
              <a:rPr lang="cs-CZ" dirty="0" smtClean="0"/>
              <a:t> = čtvrt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ve spojení s předložkami: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sieben</a:t>
            </a:r>
            <a:r>
              <a:rPr lang="cs-CZ" dirty="0" smtClean="0"/>
              <a:t>                 vor (před) </a:t>
            </a:r>
            <a:r>
              <a:rPr lang="cs-CZ" smtClean="0"/>
              <a:t>a nach (po)</a:t>
            </a:r>
            <a:endParaRPr lang="cs-CZ" dirty="0"/>
          </a:p>
        </p:txBody>
      </p:sp>
      <p:pic>
        <p:nvPicPr>
          <p:cNvPr id="3075" name="Picture 3" descr="C:\Users\to\AppData\Local\Microsoft\Windows\Temporary Internet Files\Content.IE5\XD3KWEUM\MP9004487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5905513" cy="3087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29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„čtvrt“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Tady existuje několik možností vyjádření tohoto časového údaje 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drei</a:t>
            </a:r>
            <a:r>
              <a:rPr lang="cs-CZ" b="1" dirty="0" smtClean="0"/>
              <a:t> </a:t>
            </a:r>
            <a:r>
              <a:rPr lang="cs-CZ" b="1" dirty="0" err="1"/>
              <a:t>V</a:t>
            </a:r>
            <a:r>
              <a:rPr lang="cs-CZ" b="1" dirty="0" err="1" smtClean="0"/>
              <a:t>iertel</a:t>
            </a:r>
            <a:r>
              <a:rPr lang="cs-CZ" b="1" dirty="0" smtClean="0"/>
              <a:t> </a:t>
            </a:r>
            <a:r>
              <a:rPr lang="cs-CZ" b="1" dirty="0" err="1" smtClean="0"/>
              <a:t>zwölf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/>
              <a:t>V</a:t>
            </a:r>
            <a:r>
              <a:rPr lang="cs-CZ" b="1" dirty="0" err="1" smtClean="0"/>
              <a:t>iertel</a:t>
            </a:r>
            <a:r>
              <a:rPr lang="cs-CZ" b="1" dirty="0" smtClean="0"/>
              <a:t> vor </a:t>
            </a:r>
            <a:r>
              <a:rPr lang="cs-CZ" b="1" dirty="0" err="1" smtClean="0"/>
              <a:t>zwölf</a:t>
            </a:r>
            <a:r>
              <a:rPr lang="cs-CZ" b="1" dirty="0" smtClean="0"/>
              <a:t>.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Chceme-li říci, že je 7.15,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ak máme rovněž více než</a:t>
            </a:r>
          </a:p>
          <a:p>
            <a:pPr marL="0" indent="0">
              <a:buNone/>
            </a:pPr>
            <a:r>
              <a:rPr lang="cs-CZ" dirty="0" smtClean="0"/>
              <a:t>jednu možnost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/>
              <a:t>V</a:t>
            </a:r>
            <a:r>
              <a:rPr lang="cs-CZ" b="1" dirty="0" err="1" smtClean="0"/>
              <a:t>iertel</a:t>
            </a:r>
            <a:r>
              <a:rPr lang="cs-CZ" b="1" dirty="0" smtClean="0"/>
              <a:t> </a:t>
            </a:r>
            <a:r>
              <a:rPr lang="cs-CZ" b="1" dirty="0" err="1" smtClean="0"/>
              <a:t>acht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Viertel</a:t>
            </a:r>
            <a:r>
              <a:rPr lang="cs-CZ" b="1" dirty="0" smtClean="0"/>
              <a:t> nach </a:t>
            </a:r>
            <a:r>
              <a:rPr lang="cs-CZ" b="1" dirty="0" err="1" smtClean="0"/>
              <a:t>sieben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sieben</a:t>
            </a:r>
            <a:r>
              <a:rPr lang="cs-CZ" dirty="0" smtClean="0"/>
              <a:t> Uhr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fünfzehn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100" name="Picture 4" descr="C:\Users\to\AppData\Local\Microsoft\Windows\Temporary Internet Files\Content.IE5\XD3KWEUM\MP9002017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55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 při označení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5888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Základní předložka při označení času v hodinách je </a:t>
            </a:r>
            <a:r>
              <a:rPr lang="cs-CZ" b="1" dirty="0" smtClean="0"/>
              <a:t>um</a:t>
            </a:r>
            <a:r>
              <a:rPr lang="cs-CZ" dirty="0" smtClean="0"/>
              <a:t> (v).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 um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Er </a:t>
            </a:r>
            <a:r>
              <a:rPr lang="cs-CZ" dirty="0" err="1" smtClean="0"/>
              <a:t>kommt</a:t>
            </a:r>
            <a:r>
              <a:rPr lang="cs-CZ" dirty="0" smtClean="0"/>
              <a:t> um </a:t>
            </a:r>
            <a:r>
              <a:rPr lang="cs-CZ" dirty="0" err="1" smtClean="0"/>
              <a:t>zehn</a:t>
            </a:r>
            <a:r>
              <a:rPr lang="cs-CZ" dirty="0" smtClean="0"/>
              <a:t> Uhr </a:t>
            </a:r>
            <a:r>
              <a:rPr lang="cs-CZ" dirty="0" err="1" smtClean="0"/>
              <a:t>zurück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 vyjádření ne úplné jistoty lze v tomto kontextu užít i předložku </a:t>
            </a:r>
            <a:r>
              <a:rPr lang="cs-CZ" b="1" dirty="0" err="1" smtClean="0"/>
              <a:t>gegen</a:t>
            </a:r>
            <a:r>
              <a:rPr lang="cs-CZ" b="1" dirty="0"/>
              <a:t> </a:t>
            </a:r>
            <a:r>
              <a:rPr lang="cs-CZ" dirty="0" smtClean="0"/>
              <a:t>(okolo).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Vorstellung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r>
              <a:rPr lang="cs-CZ" dirty="0" smtClean="0"/>
              <a:t> </a:t>
            </a:r>
            <a:r>
              <a:rPr lang="cs-CZ" dirty="0" err="1" smtClean="0"/>
              <a:t>gegen</a:t>
            </a:r>
            <a:r>
              <a:rPr lang="cs-CZ" dirty="0" smtClean="0"/>
              <a:t> 19 Uhr.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to\AppData\Local\Microsoft\Windows\Temporary Internet Files\Content.IE5\XD3KWEUM\MP9004006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33056"/>
            <a:ext cx="3325376" cy="185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42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předložky pro označení času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Při označení částí dní a jednotlivých dní se používá předložka</a:t>
            </a:r>
          </a:p>
          <a:p>
            <a:pPr marL="0" indent="0">
              <a:buNone/>
            </a:pPr>
            <a:r>
              <a:rPr lang="cs-CZ" b="1" dirty="0" err="1" smtClean="0"/>
              <a:t>am</a:t>
            </a:r>
            <a:r>
              <a:rPr lang="cs-CZ" dirty="0" smtClean="0"/>
              <a:t> :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/>
              <a:t>M</a:t>
            </a:r>
            <a:r>
              <a:rPr lang="cs-CZ" dirty="0" err="1" smtClean="0"/>
              <a:t>orgen</a:t>
            </a:r>
            <a:r>
              <a:rPr lang="cs-CZ" dirty="0" smtClean="0"/>
              <a:t> (ráno),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Abend</a:t>
            </a:r>
            <a:r>
              <a:rPr lang="cs-CZ" dirty="0" smtClean="0"/>
              <a:t> (večer),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(v úterý)</a:t>
            </a:r>
          </a:p>
          <a:p>
            <a:pPr marL="0" indent="0">
              <a:buNone/>
            </a:pPr>
            <a:r>
              <a:rPr lang="cs-CZ" dirty="0" smtClean="0"/>
              <a:t>! ale </a:t>
            </a:r>
            <a:r>
              <a:rPr lang="cs-CZ" b="1" dirty="0" smtClean="0"/>
              <a:t>in</a:t>
            </a:r>
            <a:r>
              <a:rPr lang="cs-CZ" dirty="0" smtClean="0"/>
              <a:t> der </a:t>
            </a:r>
            <a:r>
              <a:rPr lang="cs-CZ" dirty="0" err="1" smtClean="0"/>
              <a:t>Nacht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Při označení měsíců a ročních období: </a:t>
            </a:r>
            <a:r>
              <a:rPr lang="cs-CZ" b="1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April</a:t>
            </a:r>
            <a:r>
              <a:rPr lang="cs-CZ" dirty="0" smtClean="0"/>
              <a:t>, </a:t>
            </a:r>
            <a:r>
              <a:rPr lang="cs-CZ" b="1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September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r>
              <a:rPr lang="cs-CZ" b="1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Frühling</a:t>
            </a:r>
            <a:r>
              <a:rPr lang="cs-CZ" dirty="0" smtClean="0"/>
              <a:t>,</a:t>
            </a:r>
            <a:r>
              <a:rPr lang="cs-CZ" b="1" dirty="0" smtClean="0"/>
              <a:t> </a:t>
            </a:r>
            <a:r>
              <a:rPr lang="cs-CZ" b="1" dirty="0" err="1" smtClean="0"/>
              <a:t>im</a:t>
            </a:r>
            <a:r>
              <a:rPr lang="cs-CZ" b="1" dirty="0" smtClean="0"/>
              <a:t> </a:t>
            </a:r>
            <a:r>
              <a:rPr lang="cs-CZ" dirty="0" err="1" smtClean="0"/>
              <a:t>Herbst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České slovo „od“ : </a:t>
            </a:r>
            <a:r>
              <a:rPr lang="cs-CZ" b="1" dirty="0" err="1" smtClean="0"/>
              <a:t>seit</a:t>
            </a:r>
            <a:r>
              <a:rPr lang="cs-CZ" dirty="0" smtClean="0"/>
              <a:t> </a:t>
            </a:r>
            <a:r>
              <a:rPr lang="cs-CZ" dirty="0" err="1" smtClean="0"/>
              <a:t>gestern</a:t>
            </a:r>
            <a:r>
              <a:rPr lang="cs-CZ" dirty="0" smtClean="0"/>
              <a:t> – od včerejška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b="1" dirty="0" smtClean="0"/>
              <a:t> ab </a:t>
            </a:r>
            <a:r>
              <a:rPr lang="cs-CZ" dirty="0" err="1" smtClean="0"/>
              <a:t>morgen</a:t>
            </a:r>
            <a:r>
              <a:rPr lang="cs-CZ" dirty="0" smtClean="0"/>
              <a:t>- od zítřka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</a:t>
            </a:r>
            <a:r>
              <a:rPr lang="cs-CZ" b="1" dirty="0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 </a:t>
            </a:r>
            <a:r>
              <a:rPr lang="cs-CZ" b="1" dirty="0" smtClean="0"/>
              <a:t>bis</a:t>
            </a:r>
            <a:r>
              <a:rPr lang="cs-CZ" dirty="0" smtClean="0"/>
              <a:t> </a:t>
            </a:r>
            <a:r>
              <a:rPr lang="cs-CZ" dirty="0" err="1" smtClean="0"/>
              <a:t>Freitag</a:t>
            </a:r>
            <a:r>
              <a:rPr lang="cs-CZ" dirty="0" smtClean="0"/>
              <a:t> – od pondělí do pátku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9704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Zeptejte se německy, kolik je hodin.</a:t>
            </a:r>
          </a:p>
          <a:p>
            <a:endParaRPr lang="cs-CZ" dirty="0"/>
          </a:p>
          <a:p>
            <a:r>
              <a:rPr lang="cs-CZ" dirty="0" smtClean="0"/>
              <a:t>Sdělte, že je : 8.15, 10.30, 11.55, 14.45, 17.10, 21.40</a:t>
            </a:r>
          </a:p>
          <a:p>
            <a:endParaRPr lang="cs-CZ" dirty="0"/>
          </a:p>
          <a:p>
            <a:r>
              <a:rPr lang="cs-CZ" dirty="0" smtClean="0"/>
              <a:t>Přeložte do němčiny: </a:t>
            </a:r>
          </a:p>
          <a:p>
            <a:pPr marL="0" indent="0">
              <a:buNone/>
            </a:pPr>
            <a:r>
              <a:rPr lang="cs-CZ" dirty="0" smtClean="0"/>
              <a:t>      Vstávám o půl sedmé.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Vyučování začíná za 5 minut osm.</a:t>
            </a:r>
          </a:p>
          <a:p>
            <a:pPr marL="0" indent="0">
              <a:buNone/>
            </a:pPr>
            <a:r>
              <a:rPr lang="cs-CZ" dirty="0" smtClean="0"/>
              <a:t>      Okolo 17.hod.pijeme čaj.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Chodíte spát před půlnocí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Ve středu půjdou do divadla.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42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Veškeré použité obrázky pocházejí z otevřené galerie Microsoft Office (</a:t>
            </a:r>
            <a:r>
              <a:rPr lang="cs-CZ" dirty="0" err="1"/>
              <a:t>Powerpoint</a:t>
            </a:r>
            <a:r>
              <a:rPr lang="cs-CZ" dirty="0"/>
              <a:t> 2010)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645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138</TotalTime>
  <Words>422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projekt_logo_cent</vt:lpstr>
      <vt:lpstr>Označování času v němčině</vt:lpstr>
      <vt:lpstr>ANOTACE</vt:lpstr>
      <vt:lpstr>Základní časová otázka</vt:lpstr>
      <vt:lpstr>Označení celé hodiny.</vt:lpstr>
      <vt:lpstr>Označení půl a čvrthodiny</vt:lpstr>
      <vt:lpstr>Označení „čtvrt“</vt:lpstr>
      <vt:lpstr>Předložky při označení času</vt:lpstr>
      <vt:lpstr>Další předložky pro označení času </vt:lpstr>
      <vt:lpstr>Schlussaufgaben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24</cp:revision>
  <dcterms:created xsi:type="dcterms:W3CDTF">2012-07-02T08:03:24Z</dcterms:created>
  <dcterms:modified xsi:type="dcterms:W3CDTF">2013-05-29T12:41:12Z</dcterms:modified>
</cp:coreProperties>
</file>