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58" r:id="rId8"/>
    <p:sldId id="259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Fantová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Vyvození hlásky a písmena V </a:t>
          </a:r>
          <a:r>
            <a:rPr lang="cs-CZ" sz="2000" dirty="0" err="1" smtClean="0"/>
            <a:t>v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VY_32_INOVACE_11_ČJ1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 custLinFactNeighborX="779" custLinFactNeighborY="-662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Fantová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578493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VY_32_INOVACE_11_ČJ1</a:t>
          </a:r>
          <a:endParaRPr lang="cs-CZ" sz="2000" kern="1200" dirty="0"/>
        </a:p>
      </dsp:txBody>
      <dsp:txXfrm>
        <a:off x="735012" y="578493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Vyvození hlásky a písmena V </a:t>
          </a:r>
          <a:r>
            <a:rPr lang="cs-CZ" sz="2000" kern="1200" dirty="0" err="1" smtClean="0"/>
            <a:t>v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gif"/><Relationship Id="rId3" Type="http://schemas.openxmlformats.org/officeDocument/2006/relationships/image" Target="../media/image9.gif"/><Relationship Id="rId7" Type="http://schemas.openxmlformats.org/officeDocument/2006/relationships/image" Target="../media/image13.gif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gif"/><Relationship Id="rId5" Type="http://schemas.openxmlformats.org/officeDocument/2006/relationships/image" Target="../media/image11.gif"/><Relationship Id="rId4" Type="http://schemas.openxmlformats.org/officeDocument/2006/relationships/image" Target="../media/image10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86670928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Vyvození hlásky a písmena V </a:t>
            </a:r>
            <a:r>
              <a:rPr lang="cs-CZ" dirty="0" err="1" smtClean="0"/>
              <a:t>v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424" y="5498556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6309320"/>
            <a:ext cx="8856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534275" algn="l"/>
              </a:tabLst>
            </a:pPr>
            <a:r>
              <a:rPr lang="cs-CZ" dirty="0" smtClean="0"/>
              <a:t>20. 1. 2012	1.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0008" y="332656"/>
            <a:ext cx="8229600" cy="1143000"/>
          </a:xfrm>
        </p:spPr>
        <p:txBody>
          <a:bodyPr/>
          <a:lstStyle/>
          <a:p>
            <a:r>
              <a:rPr lang="cs-CZ" dirty="0" smtClean="0"/>
              <a:t>Řekni, co vidíš na obrázcích.</a:t>
            </a:r>
            <a:endParaRPr lang="cs-CZ" dirty="0"/>
          </a:p>
        </p:txBody>
      </p:sp>
      <p:pic>
        <p:nvPicPr>
          <p:cNvPr id="1026" name="Picture 2" descr="C:\Users\Šárka\AppData\Local\Microsoft\Windows\Temporary Internet Files\Content.IE5\6Q3DAFKX\MC9002394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348880"/>
            <a:ext cx="809244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árka\AppData\Local\Microsoft\Windows\Temporary Internet Files\Content.IE5\TMY69GSZ\MC900441413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419650"/>
            <a:ext cx="18161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IQOVYVP5\MC9002306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7715" y="1827852"/>
            <a:ext cx="1477224" cy="2284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5ZIPA8M5\MC9003266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382" y="4941168"/>
            <a:ext cx="1826971" cy="766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WQQC3LAE\MC9004151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850993"/>
            <a:ext cx="1728192" cy="152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árka\AppData\Local\Microsoft\Windows\Temporary Internet Files\Content.IE5\9VIBEA9A\MC9004246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81229"/>
            <a:ext cx="1908175" cy="153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98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Víš, co mají názvy všech obrázků společného?</a:t>
            </a:r>
            <a:endParaRPr lang="cs-CZ" dirty="0"/>
          </a:p>
        </p:txBody>
      </p:sp>
      <p:pic>
        <p:nvPicPr>
          <p:cNvPr id="1026" name="Picture 2" descr="C:\Users\Šárka\AppData\Local\Microsoft\Windows\Temporary Internet Files\Content.IE5\6Q3DAFKX\MC9002394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348880"/>
            <a:ext cx="809244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árka\AppData\Local\Microsoft\Windows\Temporary Internet Files\Content.IE5\TMY69GSZ\MC900441413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419650"/>
            <a:ext cx="18161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IQOVYVP5\MC9002306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7715" y="1827852"/>
            <a:ext cx="1477224" cy="2284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5ZIPA8M5\MC9003266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382" y="4941168"/>
            <a:ext cx="1826971" cy="766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WQQC3LAE\MC9004151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850993"/>
            <a:ext cx="1728192" cy="152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árka\AppData\Local\Microsoft\Windows\Temporary Internet Files\Content.IE5\9VIBEA9A\MC9004246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81229"/>
            <a:ext cx="1908175" cy="153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0837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Počátečním písmenem všech názvů je písmeno</a:t>
            </a:r>
            <a:endParaRPr lang="cs-CZ" dirty="0"/>
          </a:p>
        </p:txBody>
      </p:sp>
      <p:pic>
        <p:nvPicPr>
          <p:cNvPr id="2050" name="Picture 2" descr="C:\Users\Šárka\AppData\Local\Microsoft\Windows\Temporary Internet Files\Content.IE5\Z19ELSZH\MM900178228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636912"/>
            <a:ext cx="1557511" cy="1557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55093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Znáš ještě další slova, ve kterých slyšíme tuto hlásku?</a:t>
            </a:r>
            <a:endParaRPr lang="cs-CZ" dirty="0"/>
          </a:p>
        </p:txBody>
      </p:sp>
      <p:pic>
        <p:nvPicPr>
          <p:cNvPr id="2050" name="Picture 2" descr="C:\Users\Šárka\AppData\Local\Microsoft\Windows\Temporary Internet Files\Content.IE5\Z19ELSZH\MM900178228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636912"/>
            <a:ext cx="1557511" cy="1557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08144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 písmena do slabik.</a:t>
            </a:r>
            <a:endParaRPr lang="cs-CZ" dirty="0"/>
          </a:p>
        </p:txBody>
      </p:sp>
      <p:pic>
        <p:nvPicPr>
          <p:cNvPr id="2050" name="Picture 2" descr="C:\Users\Šárka\AppData\Local\Microsoft\Windows\Temporary Internet Files\Content.IE5\Z19ELSZH\MM900178228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1624" y="3762375"/>
            <a:ext cx="576063" cy="576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Šárka\AppData\Local\Microsoft\Windows\Temporary Internet Files\Content.IE5\01LQH3RH\MM90017820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313" y="2592978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Šárka\AppData\Local\Microsoft\Windows\Temporary Internet Files\Content.IE5\ZP6GWKI1\MM90017822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35349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Šárka\AppData\Local\Microsoft\Windows\Temporary Internet Files\Content.IE5\ZP6GWKI1\MM90017822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7132" y="1774312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Šárka\AppData\Local\Microsoft\Windows\Temporary Internet Files\Content.IE5\ZP6GWKI1\MM90017822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5" y="4322637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Šárka\AppData\Local\Microsoft\Windows\Temporary Internet Files\Content.IE5\ZP6GWKI1\MM90017822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062" y="1774312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Šárka\AppData\Local\Microsoft\Windows\Temporary Internet Files\Content.IE5\ZP6GWKI1\MM90017822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783" y="1673246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Šárka\AppData\Local\Microsoft\Windows\Temporary Internet Files\Content.IE5\TMY69GSZ\MM90017821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7812" y="2673371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Šárka\AppData\Local\Microsoft\Windows\Temporary Internet Files\Content.IE5\6Q3DAFKX\MM900178215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9081" y="4890487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árka\AppData\Local\Microsoft\Windows\Temporary Internet Files\Content.IE5\YYL3L6TV\MM900178221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3663" y="5268851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TMY69GSZ\MM900178227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979" y="5268851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CJS13HCS\MM900178231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625" y="3095625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2731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>Napiš slabičný zápis a písmena, která ve slovech již znáš.</a:t>
            </a:r>
            <a:endParaRPr lang="cs-CZ" dirty="0"/>
          </a:p>
        </p:txBody>
      </p:sp>
      <p:pic>
        <p:nvPicPr>
          <p:cNvPr id="1026" name="Picture 2" descr="C:\Users\Šárka\AppData\Local\Microsoft\Windows\Temporary Internet Files\Content.IE5\6Q3DAFKX\MC9002394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27852"/>
            <a:ext cx="809244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árka\AppData\Local\Microsoft\Windows\Temporary Internet Files\Content.IE5\TMY69GSZ\MC900441413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9991" y="1919419"/>
            <a:ext cx="18161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IQOVYVP5\MC9002306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3191" y="1358445"/>
            <a:ext cx="1477224" cy="2284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5ZIPA8M5\MC9003266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28" y="4964857"/>
            <a:ext cx="1826971" cy="766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WQQC3LAE\MC9004151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850992"/>
            <a:ext cx="1728192" cy="152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árka\AppData\Local\Microsoft\Windows\Temporary Internet Files\Content.IE5\9VIBEA9A\MC9004246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81229"/>
            <a:ext cx="1908175" cy="153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29881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>Napadá tě, jak rozdělit obrázky do dvou skupin? Vysvětli své rozhodnutí.</a:t>
            </a:r>
            <a:endParaRPr lang="cs-CZ" dirty="0"/>
          </a:p>
        </p:txBody>
      </p:sp>
      <p:pic>
        <p:nvPicPr>
          <p:cNvPr id="1026" name="Picture 2" descr="C:\Users\Šárka\AppData\Local\Microsoft\Windows\Temporary Internet Files\Content.IE5\6Q3DAFKX\MC9002394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348880"/>
            <a:ext cx="809244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árka\AppData\Local\Microsoft\Windows\Temporary Internet Files\Content.IE5\TMY69GSZ\MC900441413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419650"/>
            <a:ext cx="18161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IQOVYVP5\MC9002306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7715" y="1827852"/>
            <a:ext cx="1477224" cy="2284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5ZIPA8M5\MC9003266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382" y="4941168"/>
            <a:ext cx="1826971" cy="766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WQQC3LAE\MC9004151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850993"/>
            <a:ext cx="1728192" cy="152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árka\AppData\Local\Microsoft\Windows\Temporary Internet Files\Content.IE5\9VIBEA9A\MC9004246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81229"/>
            <a:ext cx="1908175" cy="153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09478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Citováno: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Anotace: </a:t>
            </a:r>
            <a:r>
              <a:rPr lang="cs-CZ" dirty="0" smtClean="0"/>
              <a:t>Materiál </a:t>
            </a:r>
            <a:r>
              <a:rPr lang="cs-CZ" dirty="0" smtClean="0"/>
              <a:t>je určen pro práci s interaktivní tabulí, pro žáky 1. ročníku, je zde vyvozeno písmeno a hláska V </a:t>
            </a:r>
            <a:r>
              <a:rPr lang="cs-CZ" dirty="0" err="1" smtClean="0"/>
              <a:t>v</a:t>
            </a:r>
            <a:r>
              <a:rPr lang="cs-CZ" dirty="0" smtClean="0"/>
              <a:t>, žáci mohou vytvářet základní slabiky spojováním písmen, opakují slabičný zápis a již probraná písmena, materiál se dále snaží rozvíjet logické myšlení žáků (rozdělení obrázků do skupin</a:t>
            </a:r>
            <a:r>
              <a:rPr lang="cs-CZ" dirty="0" smtClean="0"/>
              <a:t>).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8428111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100</TotalTime>
  <Words>132</Words>
  <Application>Microsoft Office PowerPoint</Application>
  <PresentationFormat>Předvádění na obrazovce (4:3)</PresentationFormat>
  <Paragraphs>15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ŠABLONA</vt:lpstr>
      <vt:lpstr>Prezentace aplikace PowerPoint</vt:lpstr>
      <vt:lpstr>Řekni, co vidíš na obrázcích.</vt:lpstr>
      <vt:lpstr>Víš, co mají názvy všech obrázků společného?</vt:lpstr>
      <vt:lpstr>Počátečním písmenem všech názvů je písmeno</vt:lpstr>
      <vt:lpstr>Znáš ještě další slova, ve kterých slyšíme tuto hlásku?</vt:lpstr>
      <vt:lpstr>Spoj písmena do slabik.</vt:lpstr>
      <vt:lpstr> Napiš slabičný zápis a písmena, která ve slovech již znáš.</vt:lpstr>
      <vt:lpstr> Napadá tě, jak rozdělit obrázky do dvou skupin? Vysvětli své rozhodnutí.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Učitel</cp:lastModifiedBy>
  <cp:revision>13</cp:revision>
  <dcterms:created xsi:type="dcterms:W3CDTF">2012-02-03T19:41:12Z</dcterms:created>
  <dcterms:modified xsi:type="dcterms:W3CDTF">2012-03-17T14:58:48Z</dcterms:modified>
</cp:coreProperties>
</file>