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59" r:id="rId4"/>
    <p:sldId id="262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C17AB"/>
    <a:srgbClr val="0000FF"/>
    <a:srgbClr val="10C002"/>
    <a:srgbClr val="C1010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E89A-819F-4F1E-B21B-75DFD1F3E896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2013-F69A-4810-B220-B98E95287D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3794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E89A-819F-4F1E-B21B-75DFD1F3E896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2013-F69A-4810-B220-B98E95287D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433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E89A-819F-4F1E-B21B-75DFD1F3E896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2013-F69A-4810-B220-B98E95287D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3868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E89A-819F-4F1E-B21B-75DFD1F3E896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2013-F69A-4810-B220-B98E95287D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244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E89A-819F-4F1E-B21B-75DFD1F3E896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2013-F69A-4810-B220-B98E95287D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2421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E89A-819F-4F1E-B21B-75DFD1F3E896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2013-F69A-4810-B220-B98E95287D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551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E89A-819F-4F1E-B21B-75DFD1F3E896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2013-F69A-4810-B220-B98E95287D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2555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E89A-819F-4F1E-B21B-75DFD1F3E896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2013-F69A-4810-B220-B98E95287D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5446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E89A-819F-4F1E-B21B-75DFD1F3E896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2013-F69A-4810-B220-B98E95287D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1573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E89A-819F-4F1E-B21B-75DFD1F3E896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2013-F69A-4810-B220-B98E95287D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9610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96E89A-819F-4F1E-B21B-75DFD1F3E896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E22013-F69A-4810-B220-B98E95287D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976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  <a:alpha val="13000"/>
              </a:schemeClr>
            </a:gs>
            <a:gs pos="85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6E89A-819F-4F1E-B21B-75DFD1F3E896}" type="datetimeFigureOut">
              <a:rPr lang="cs-CZ" smtClean="0"/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E22013-F69A-4810-B220-B98E95287DC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78308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google.cz/url?sa=i&amp;rct=j&amp;q=&amp;esrc=s&amp;source=images&amp;cd=&amp;cad=rja&amp;docid=BW0WUt8Wu8x25M&amp;tbnid=s612H_j2Fpoq3M:&amp;ved=0CAUQjRw&amp;url=http://cs.wikipedia.org/wiki/Ku%C5%BEelose%C4%8Dka&amp;ei=D8XiUZSAHcbiOpLTgYAD&amp;bvm=bv.48705608,d.ZWU&amp;psig=AFQjCNG96fec1vufsy3aKAcoUI80fLaV6g&amp;ust=1373902319247816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encrypted-tbn0.gstatic.com/images?q=tbn:ANd9GcTUC0HlxlQf-5Tn3eqJRSpmCt6GnSIpg0XeMPgGden29op5El1s-A" TargetMode="External"/><Relationship Id="rId13" Type="http://schemas.openxmlformats.org/officeDocument/2006/relationships/image" Target="../media/image2.jpeg"/><Relationship Id="rId3" Type="http://schemas.openxmlformats.org/officeDocument/2006/relationships/image" Target="../media/image5.jpeg"/><Relationship Id="rId7" Type="http://schemas.openxmlformats.org/officeDocument/2006/relationships/hyperlink" Target="https://encrypted-tbn1.gstatic.com/images?q=tbn:ANd9GcQmKY8l_nry2xkYRO3WYm4DJLmpOv0m-NAOSA-9510XTgfhTs5V" TargetMode="External"/><Relationship Id="rId12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11" Type="http://schemas.openxmlformats.org/officeDocument/2006/relationships/hyperlink" Target="http://www.google.cz/url?sa=i&amp;rct=j&amp;q=&amp;esrc=s&amp;source=images&amp;cd=&amp;cad=rja&amp;docid=hE3lYglwWlgzBM&amp;tbnid=9kNJF9zYdFIW3M:&amp;ved=0CAUQjRw&amp;url=http://www.autoskola-testy.cz/prohlizeni_otazek.php?otazka=370-do_useku_pozemni_komunikace_oznaceneho_vyobrazenou_dopravni_znackou_je&amp;ei=tWndUZSCOYzqOP3kgNgI&amp;bvm=bv.48705608,d.ZWU&amp;psig=AFQjCNGOmwG4WwmkNyvImIUxfgAhkm9WRg&amp;ust=1373549705593349" TargetMode="External"/><Relationship Id="rId5" Type="http://schemas.openxmlformats.org/officeDocument/2006/relationships/image" Target="../media/image7.jpeg"/><Relationship Id="rId10" Type="http://schemas.openxmlformats.org/officeDocument/2006/relationships/hyperlink" Target="https://encrypted-tbn2.gstatic.com/images?q=tbn:ANd9GcR94KvOjmNfzBxC_1dbVJQHR2SS9RpIEI6LWIoqY7JvAhw5hvgY7Q" TargetMode="External"/><Relationship Id="rId4" Type="http://schemas.openxmlformats.org/officeDocument/2006/relationships/image" Target="../media/image6.jpeg"/><Relationship Id="rId9" Type="http://schemas.openxmlformats.org/officeDocument/2006/relationships/hyperlink" Target="https://encrypted-tbn1.gstatic.com/images?q=tbn:ANd9GcTznn4g2Rj2XXE9bBH5DzbCePsFA24hCG5eKUMxMY9DalXRySBi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vp.cz/~vinkle/mafynet/GeoGebra/matematika/analyticka_geom/kuzelosecky/apolloniova_definice.html" TargetMode="External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.jpeg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.jpeg"/><Relationship Id="rId5" Type="http://schemas.openxmlformats.org/officeDocument/2006/relationships/image" Target="../media/image9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image" Target="../media/image15.png"/><Relationship Id="rId7" Type="http://schemas.openxmlformats.org/officeDocument/2006/relationships/image" Target="../media/image9.jpeg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34295497"/>
              </p:ext>
            </p:extLst>
          </p:nvPr>
        </p:nvGraphicFramePr>
        <p:xfrm>
          <a:off x="2282931" y="148191"/>
          <a:ext cx="4578139" cy="658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89940" imgH="8475656" progId="Word.Document.12">
                  <p:embed/>
                </p:oleObj>
              </mc:Choice>
              <mc:Fallback>
                <p:oleObj name="Dokument" r:id="rId3" imgW="5889940" imgH="8475656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282931" y="148191"/>
                        <a:ext cx="4578139" cy="65880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2810108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464133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5" name="Picture 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2122056"/>
            <a:ext cx="3096344" cy="4102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204354" y="1302973"/>
            <a:ext cx="164756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KUŽELO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51921" y="2668959"/>
            <a:ext cx="13286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SEČKY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3968" y="2628201"/>
            <a:ext cx="3638304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KRUŽNICE - </a:t>
            </a:r>
            <a:r>
              <a:rPr lang="cs-CZ" sz="3200" b="1" i="1" dirty="0" smtClean="0">
                <a:solidFill>
                  <a:srgbClr val="0000FF"/>
                </a:solidFill>
              </a:rPr>
              <a:t>definice</a:t>
            </a:r>
            <a:r>
              <a:rPr lang="cs-CZ" sz="3200" b="1" dirty="0" smtClean="0">
                <a:solidFill>
                  <a:srgbClr val="FF0000"/>
                </a:solidFill>
              </a:rPr>
              <a:t> 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Šipka doleva 4"/>
          <p:cNvSpPr/>
          <p:nvPr/>
        </p:nvSpPr>
        <p:spPr>
          <a:xfrm rot="10800000">
            <a:off x="2951544" y="2668959"/>
            <a:ext cx="978408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746097" y="6015771"/>
            <a:ext cx="16854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4"/>
              </a:rPr>
              <a:t>cs.wikipedia.org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8457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64" presetClass="path" presetSubtype="0" accel="50000" decel="5000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0.00156 0.00093 L -0.02517 -0.1986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81" y="-99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500"/>
                            </p:stCondLst>
                            <p:childTnLst>
                              <p:par>
                                <p:cTn id="28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250"/>
                            </p:stCondLst>
                            <p:childTnLst>
                              <p:par>
                                <p:cTn id="33" presetID="22" presetClass="entr" presetSubtype="8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4" grpId="1"/>
      <p:bldP spid="3" grpId="0" animBg="1"/>
      <p:bldP spid="5" grpId="0" animBg="1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encrypted-tbn0.gstatic.com/images?q=tbn:ANd9GcTUC0HlxlQf-5Tn3eqJRSpmCt6GnSIpg0XeMPgGden29op5El1s-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3417" y="3626592"/>
            <a:ext cx="2969019" cy="2377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https://encrypted-tbn1.gstatic.com/images?q=tbn:ANd9GcQmKY8l_nry2xkYRO3WYm4DJLmpOv0m-NAOSA-9510XTgfhTs5V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941168"/>
            <a:ext cx="1470734" cy="1470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https://encrypted-tbn1.gstatic.com/images?q=tbn:ANd9GcTznn4g2Rj2XXE9bBH5DzbCePsFA24hCG5eKUMxMY9DalXRySB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943" y="1628936"/>
            <a:ext cx="3368557" cy="302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s://encrypted-tbn2.gstatic.com/images?q=tbn:ANd9GcR94KvOjmNfzBxC_1dbVJQHR2SS9RpIEI6LWIoqY7JvAhw5hvgY7Q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2589" y="1268760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http://www.etesty.cz/img/single/b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3896142" y="4659266"/>
            <a:ext cx="1347175" cy="2020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vál 6"/>
          <p:cNvSpPr/>
          <p:nvPr/>
        </p:nvSpPr>
        <p:spPr>
          <a:xfrm>
            <a:off x="2483960" y="2507138"/>
            <a:ext cx="1728000" cy="1728000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995936" y="5046255"/>
            <a:ext cx="1189850" cy="1246783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5940152" y="1323885"/>
            <a:ext cx="2088000" cy="2088000"/>
          </a:xfrm>
          <a:prstGeom prst="ellipse">
            <a:avLst/>
          </a:prstGeom>
          <a:noFill/>
          <a:ln w="76200">
            <a:solidFill>
              <a:srgbClr val="2C17AB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683568" y="4940050"/>
            <a:ext cx="1476000" cy="1476000"/>
          </a:xfrm>
          <a:prstGeom prst="ellipse">
            <a:avLst/>
          </a:prstGeom>
          <a:noFill/>
          <a:ln w="76200">
            <a:solidFill>
              <a:srgbClr val="10C00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732432" y="3916133"/>
            <a:ext cx="1728000" cy="1728000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28394" y="1994372"/>
            <a:ext cx="4555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k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95736" y="4820442"/>
            <a:ext cx="4411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10C002"/>
                </a:solidFill>
              </a:rPr>
              <a:t>k</a:t>
            </a:r>
            <a:endParaRPr lang="cs-CZ" sz="4400" dirty="0">
              <a:solidFill>
                <a:srgbClr val="10C002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138966" y="4891807"/>
            <a:ext cx="4411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7030A0"/>
                </a:solidFill>
              </a:rPr>
              <a:t>k</a:t>
            </a:r>
            <a:endParaRPr lang="cs-CZ" sz="4400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100392" y="3451647"/>
            <a:ext cx="42773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FFFF00"/>
                </a:solidFill>
              </a:rPr>
              <a:t>k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1560" y="6220197"/>
            <a:ext cx="645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7"/>
              </a:rPr>
              <a:t>zdroj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44208" y="5428109"/>
            <a:ext cx="645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8"/>
              </a:rPr>
              <a:t>zdroj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22311" y="4294425"/>
            <a:ext cx="645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9"/>
              </a:rPr>
              <a:t>zdroj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98775" y="3114561"/>
            <a:ext cx="645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0"/>
              </a:rPr>
              <a:t>zdroj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3888" y="6093296"/>
            <a:ext cx="6454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11"/>
              </a:rPr>
              <a:t>zdroj</a:t>
            </a:r>
            <a:endParaRPr lang="cs-CZ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25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26" name="Picture 9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29" name="Picture 2" descr="Zobrazit podrobnosti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kuželosečky</a:t>
              </a:r>
              <a:endParaRPr lang="cs-CZ" dirty="0"/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2" name="TextovéPole 31"/>
            <p:cNvSpPr txBox="1"/>
            <p:nvPr/>
          </p:nvSpPr>
          <p:spPr>
            <a:xfrm>
              <a:off x="323528" y="427311"/>
              <a:ext cx="3549370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</a:t>
              </a:r>
              <a:r>
                <a:rPr lang="cs-CZ" sz="3200" b="1" dirty="0" smtClean="0"/>
                <a:t>KRUŽNICE</a:t>
              </a:r>
              <a:endParaRPr lang="cs-CZ" sz="3200" b="1" dirty="0"/>
            </a:p>
          </p:txBody>
        </p:sp>
      </p:grpSp>
      <p:sp>
        <p:nvSpPr>
          <p:cNvPr id="5" name="TextovéPole 4"/>
          <p:cNvSpPr txBox="1"/>
          <p:nvPr/>
        </p:nvSpPr>
        <p:spPr>
          <a:xfrm>
            <a:off x="7668344" y="1052736"/>
            <a:ext cx="4411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>
                <a:solidFill>
                  <a:srgbClr val="2C17AB"/>
                </a:solidFill>
              </a:rPr>
              <a:t>k</a:t>
            </a:r>
            <a:endParaRPr lang="cs-CZ" sz="4400" dirty="0">
              <a:solidFill>
                <a:srgbClr val="2C17A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772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500"/>
                            </p:stCondLst>
                            <p:childTnLst>
                              <p:par>
                                <p:cTn id="2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35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4500"/>
                            </p:stCondLst>
                            <p:childTnLst>
                              <p:par>
                                <p:cTn id="4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500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6500"/>
                            </p:stCondLst>
                            <p:childTnLst>
                              <p:par>
                                <p:cTn id="5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7500"/>
                            </p:stCondLst>
                            <p:childTnLst>
                              <p:par>
                                <p:cTn id="64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8000"/>
                            </p:stCondLst>
                            <p:childTnLst>
                              <p:par>
                                <p:cTn id="6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9000"/>
                            </p:stCondLst>
                            <p:childTnLst>
                              <p:par>
                                <p:cTn id="7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9500"/>
                            </p:stCondLst>
                            <p:childTnLst>
                              <p:par>
                                <p:cTn id="7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3" fill="hold">
                            <p:stCondLst>
                              <p:cond delay="10500"/>
                            </p:stCondLst>
                            <p:childTnLst>
                              <p:par>
                                <p:cTn id="84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11000"/>
                            </p:stCondLst>
                            <p:childTnLst>
                              <p:par>
                                <p:cTn id="8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1" grpId="0" animBg="1"/>
      <p:bldP spid="12" grpId="0" animBg="1"/>
      <p:bldP spid="13" grpId="0" animBg="1"/>
      <p:bldP spid="14" grpId="0" animBg="1"/>
      <p:bldP spid="15" grpId="0"/>
      <p:bldP spid="16" grpId="0"/>
      <p:bldP spid="17" grpId="0"/>
      <p:bldP spid="19" grpId="0"/>
      <p:bldP spid="20" grpId="0"/>
      <p:bldP spid="21" grpId="0"/>
      <p:bldP spid="22" grpId="0"/>
      <p:bldP spid="24" grpId="0"/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47263" y="5445224"/>
            <a:ext cx="8373209" cy="1200329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rovinná křivka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/>
              <a:t>průsečnice </a:t>
            </a:r>
            <a:r>
              <a:rPr lang="cs-CZ" sz="2400" b="1" u="sng" dirty="0" smtClean="0"/>
              <a:t>kuželové plochy a roviny kolmé </a:t>
            </a:r>
            <a:r>
              <a:rPr lang="cs-CZ" sz="2400" b="1" dirty="0" smtClean="0"/>
              <a:t>k ose kužele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/>
              <a:t>r</a:t>
            </a:r>
            <a:r>
              <a:rPr lang="cs-CZ" sz="2400" b="1" dirty="0" smtClean="0"/>
              <a:t>ovina neprochází vrcholem kužele </a:t>
            </a:r>
            <a:endParaRPr lang="cs-CZ" sz="2400" b="1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73176"/>
            <a:ext cx="6048672" cy="3900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7295307" y="4859868"/>
            <a:ext cx="1309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www.gvp.cz</a:t>
            </a:r>
            <a:endParaRPr lang="cs-CZ" dirty="0"/>
          </a:p>
        </p:txBody>
      </p:sp>
      <p:sp>
        <p:nvSpPr>
          <p:cNvPr id="13" name="Šipka doprava 12"/>
          <p:cNvSpPr/>
          <p:nvPr/>
        </p:nvSpPr>
        <p:spPr>
          <a:xfrm>
            <a:off x="5868144" y="4941168"/>
            <a:ext cx="978408" cy="20766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5400000">
            <a:off x="7410016" y="4132107"/>
            <a:ext cx="978408" cy="207666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7411611" y="2846522"/>
            <a:ext cx="1105559" cy="646331"/>
          </a:xfrm>
          <a:prstGeom prst="rect">
            <a:avLst/>
          </a:prstGeom>
          <a:solidFill>
            <a:srgbClr val="10C002"/>
          </a:solidFill>
          <a:ln>
            <a:solidFill>
              <a:srgbClr val="10C00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Vyzkoušej</a:t>
            </a:r>
          </a:p>
          <a:p>
            <a:pPr algn="ctr"/>
            <a:r>
              <a:rPr lang="cs-CZ" dirty="0" smtClean="0"/>
              <a:t>animaci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46647" y="4869160"/>
            <a:ext cx="645433" cy="369332"/>
          </a:xfrm>
          <a:prstGeom prst="rect">
            <a:avLst/>
          </a:prstGeom>
          <a:solidFill>
            <a:srgbClr val="10C002"/>
          </a:solidFill>
          <a:ln>
            <a:solidFill>
              <a:srgbClr val="10C002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grpSp>
        <p:nvGrpSpPr>
          <p:cNvPr id="25" name="Skupina 24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26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27" name="Picture 9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28" name="Picture 2" descr="Zobrazit podrobnosti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kuželosečky</a:t>
              </a:r>
              <a:endParaRPr lang="cs-CZ" dirty="0"/>
            </a:p>
          </p:txBody>
        </p:sp>
        <p:cxnSp>
          <p:nvCxnSpPr>
            <p:cNvPr id="30" name="Přímá spojnice 29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323528" y="427311"/>
              <a:ext cx="5683351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</a:t>
              </a:r>
              <a:r>
                <a:rPr lang="cs-CZ" sz="3200" b="1" dirty="0" smtClean="0"/>
                <a:t>KRUŽNICE </a:t>
              </a:r>
              <a:r>
                <a:rPr lang="cs-CZ" sz="3200" b="1" i="1" dirty="0" err="1" smtClean="0">
                  <a:solidFill>
                    <a:srgbClr val="0000FF"/>
                  </a:solidFill>
                </a:rPr>
                <a:t>Apolloniova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344817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7" presetClass="emph" presetSubtype="0" repeatCount="indefinite" fill="remove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Clr clrSpc="rgb" dir="cw">
                                      <p:cBhvr override="childStyle">
                                        <p:cTn id="20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6" presetClass="emph" presetSubtype="0" repeatCount="indefinite" fill="hold" grpId="1" nodeType="after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Effect transition="out" filter="fade">
                                      <p:cBhvr>
                                        <p:cTn id="40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2" grpId="0"/>
      <p:bldP spid="13" grpId="0" animBg="1"/>
      <p:bldP spid="17" grpId="0" animBg="1"/>
      <p:bldP spid="15" grpId="0" animBg="1"/>
      <p:bldP spid="15" grpId="1" animBg="1"/>
      <p:bldP spid="16" grpId="0" animBg="1"/>
      <p:bldP spid="1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7" y="1206938"/>
            <a:ext cx="3202270" cy="2401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5" name="Picture 7" descr="http://mojedilo.ireceptar.cz/navody/pracovni-prkenka-v-kuchyni/prkenka1-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245" y="1588193"/>
            <a:ext cx="4714875" cy="4257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https://encrypted-tbn2.gstatic.com/images?q=tbn:ANd9GcS_xrpWx4jqZKrJC9uJ5CqcMuRHbtqR827nX33PtoKXpRma8o_q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270" y="3761845"/>
            <a:ext cx="3114354" cy="1994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9" name="Přímá spojnice se šipkou 8"/>
          <p:cNvCxnSpPr/>
          <p:nvPr/>
        </p:nvCxnSpPr>
        <p:spPr>
          <a:xfrm flipH="1" flipV="1">
            <a:off x="1259632" y="3573016"/>
            <a:ext cx="1872208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961748" y="3831074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063328" y="3347698"/>
            <a:ext cx="264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r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901842" y="3644900"/>
            <a:ext cx="3577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</a:t>
            </a:r>
            <a:endParaRPr lang="cs-CZ" sz="2800" b="1" dirty="0"/>
          </a:p>
        </p:txBody>
      </p:sp>
      <p:sp>
        <p:nvSpPr>
          <p:cNvPr id="7168" name="TextovéPole 7167"/>
          <p:cNvSpPr txBox="1"/>
          <p:nvPr/>
        </p:nvSpPr>
        <p:spPr>
          <a:xfrm>
            <a:off x="2991804" y="3655843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x</a:t>
            </a:r>
            <a:endParaRPr lang="cs-CZ" b="1" dirty="0"/>
          </a:p>
        </p:txBody>
      </p:sp>
      <p:sp>
        <p:nvSpPr>
          <p:cNvPr id="7169" name="Ovál 7168"/>
          <p:cNvSpPr/>
          <p:nvPr/>
        </p:nvSpPr>
        <p:spPr>
          <a:xfrm rot="414438">
            <a:off x="1218561" y="2841031"/>
            <a:ext cx="3796108" cy="2233273"/>
          </a:xfrm>
          <a:prstGeom prst="ellipse">
            <a:avLst/>
          </a:prstGeom>
          <a:noFill/>
          <a:ln w="57150">
            <a:solidFill>
              <a:schemeClr val="tx1"/>
            </a:solidFill>
            <a:prstDash val="dash"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7" name="Skupina 16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18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19" name="Picture 9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20" name="Picture 2" descr="Zobrazit podrobnosti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kuželosečky</a:t>
              </a:r>
              <a:endParaRPr lang="cs-CZ" dirty="0"/>
            </a:p>
          </p:txBody>
        </p:sp>
        <p:cxnSp>
          <p:nvCxnSpPr>
            <p:cNvPr id="22" name="Přímá spojnice 21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ovéPole 22"/>
            <p:cNvSpPr txBox="1"/>
            <p:nvPr/>
          </p:nvSpPr>
          <p:spPr>
            <a:xfrm>
              <a:off x="323528" y="427311"/>
              <a:ext cx="5505994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</a:t>
              </a:r>
              <a:r>
                <a:rPr lang="cs-CZ" sz="3200" b="1" dirty="0" smtClean="0"/>
                <a:t>KRUŽNICE </a:t>
              </a:r>
              <a:r>
                <a:rPr lang="cs-CZ" sz="3200" b="1" i="1" dirty="0" smtClean="0">
                  <a:solidFill>
                    <a:srgbClr val="0000FF"/>
                  </a:solidFill>
                </a:rPr>
                <a:t>množinová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22054642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5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1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1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25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3500"/>
                            </p:stCondLst>
                            <p:childTnLst>
                              <p:par>
                                <p:cTn id="42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750"/>
                            </p:stCondLst>
                            <p:childTnLst>
                              <p:par>
                                <p:cTn id="48" presetID="42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6000"/>
                            </p:stCondLst>
                            <p:childTnLst>
                              <p:par>
                                <p:cTn id="54" presetID="16" presetClass="entr" presetSubtype="37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6" dur="750"/>
                                        <p:tgtEl>
                                          <p:spTgt spid="7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7168" grpId="0"/>
      <p:bldP spid="716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5" descr="Rovinná definice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15895"/>
            <a:ext cx="4176464" cy="3110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ovéPole 6"/>
              <p:cNvSpPr txBox="1"/>
              <p:nvPr/>
            </p:nvSpPr>
            <p:spPr>
              <a:xfrm>
                <a:off x="382962" y="4645133"/>
                <a:ext cx="8209368" cy="1077218"/>
              </a:xfrm>
              <a:prstGeom prst="rect">
                <a:avLst/>
              </a:prstGeom>
            </p:spPr>
            <p:style>
              <a:lnRef idx="1">
                <a:schemeClr val="accent6"/>
              </a:lnRef>
              <a:fillRef idx="2">
                <a:schemeClr val="accent6"/>
              </a:fillRef>
              <a:effectRef idx="1">
                <a:schemeClr val="accent6"/>
              </a:effectRef>
              <a:fontRef idx="minor">
                <a:schemeClr val="dk1"/>
              </a:fontRef>
            </p:style>
            <p:txBody>
              <a:bodyPr wrap="square" rtlCol="0">
                <a:spAutoFit/>
              </a:bodyPr>
              <a:lstStyle/>
              <a:p>
                <a:r>
                  <a:rPr lang="cs-CZ" sz="3200" b="1" dirty="0" smtClean="0"/>
                  <a:t>Kružnice je množina bodů v rovině, které </a:t>
                </a:r>
                <a:r>
                  <a:rPr lang="cs-CZ" sz="3200" b="1" dirty="0" smtClean="0"/>
                  <a:t>mají</a:t>
                </a:r>
              </a:p>
              <a:p>
                <a:r>
                  <a:rPr lang="cs-CZ" sz="3200" b="1" dirty="0" smtClean="0"/>
                  <a:t>stejnou </a:t>
                </a:r>
                <a:r>
                  <a:rPr lang="cs-CZ" sz="3200" b="1" dirty="0" smtClean="0"/>
                  <a:t>vzdálenost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latin typeface="Cambria Math"/>
                      </a:rPr>
                      <m:t>(</m:t>
                    </m:r>
                    <m:r>
                      <a:rPr lang="cs-CZ" sz="3200" b="1" i="1" smtClean="0">
                        <a:latin typeface="Cambria Math"/>
                      </a:rPr>
                      <m:t>𝒓</m:t>
                    </m:r>
                    <m:r>
                      <a:rPr lang="cs-CZ" sz="3200" b="1" i="1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sz="3200" b="1" dirty="0" smtClean="0"/>
                  <a:t> od daného bodu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sz="32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3200" b="1" i="1" smtClean="0">
                            <a:latin typeface="Cambria Math"/>
                          </a:rPr>
                          <m:t>𝑺</m:t>
                        </m:r>
                      </m:e>
                    </m:d>
                    <m:r>
                      <a:rPr lang="cs-CZ" sz="3200" b="1" i="1" smtClean="0">
                        <a:latin typeface="Cambria Math"/>
                      </a:rPr>
                      <m:t>.</m:t>
                    </m:r>
                  </m:oMath>
                </a14:m>
                <a:endParaRPr lang="cs-CZ" sz="3200" b="1" dirty="0"/>
              </a:p>
            </p:txBody>
          </p:sp>
        </mc:Choice>
        <mc:Fallback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962" y="4645133"/>
                <a:ext cx="8209368" cy="107721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5652120" y="2492896"/>
                <a:ext cx="2284600" cy="6463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𝒓</m:t>
                    </m:r>
                    <m:r>
                      <a:rPr lang="cs-CZ" b="1" i="1" smtClean="0">
                        <a:latin typeface="Cambria Math"/>
                      </a:rPr>
                      <m:t> … </m:t>
                    </m:r>
                  </m:oMath>
                </a14:m>
                <a:r>
                  <a:rPr lang="cs-CZ" b="1" dirty="0" smtClean="0"/>
                  <a:t>poloměr kružnice</a:t>
                </a:r>
              </a:p>
              <a:p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𝑺</m:t>
                    </m:r>
                    <m:r>
                      <a:rPr lang="cs-CZ" b="1" i="1" smtClean="0">
                        <a:latin typeface="Cambria Math"/>
                      </a:rPr>
                      <m:t> …</m:t>
                    </m:r>
                  </m:oMath>
                </a14:m>
                <a:r>
                  <a:rPr lang="cs-CZ" b="1" dirty="0" smtClean="0"/>
                  <a:t> střed kružnice</a:t>
                </a:r>
                <a:endParaRPr lang="cs-CZ" b="1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52120" y="2492896"/>
                <a:ext cx="2284600" cy="646331"/>
              </a:xfrm>
              <a:prstGeom prst="rect">
                <a:avLst/>
              </a:prstGeom>
              <a:blipFill rotWithShape="1">
                <a:blip r:embed="rId6"/>
                <a:stretch>
                  <a:fillRect t="-4717" r="-1600" b="-1415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11" name="Skupina 10"/>
          <p:cNvGrpSpPr/>
          <p:nvPr/>
        </p:nvGrpSpPr>
        <p:grpSpPr>
          <a:xfrm>
            <a:off x="323528" y="146185"/>
            <a:ext cx="7992888" cy="1050568"/>
            <a:chOff x="323528" y="146184"/>
            <a:chExt cx="7992888" cy="1050568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95536" y="146184"/>
              <a:ext cx="5976664" cy="725439"/>
            </a:xfrm>
            <a:prstGeom prst="rect">
              <a:avLst/>
            </a:prstGeom>
          </p:spPr>
          <p:txBody>
            <a:bodyPr/>
            <a:lstStyle>
              <a:lvl1pPr algn="ctr" defTabSz="914400" rtl="0" eaLnBrk="1" latinLnBrk="0" hangingPunct="1">
                <a:spcBef>
                  <a:spcPct val="0"/>
                </a:spcBef>
                <a:buNone/>
                <a:defRPr sz="4400" kern="1200">
                  <a:solidFill>
                    <a:schemeClr val="tx1"/>
                  </a:solidFill>
                  <a:latin typeface="+mj-lt"/>
                  <a:ea typeface="+mj-ea"/>
                  <a:cs typeface="+mj-cs"/>
                </a:defRPr>
              </a:lvl1pPr>
            </a:lstStyle>
            <a:p>
              <a:pPr algn="l"/>
              <a:endParaRPr lang="cs-CZ" sz="3200" b="1" i="1" dirty="0" smtClean="0"/>
            </a:p>
          </p:txBody>
        </p:sp>
        <p:pic>
          <p:nvPicPr>
            <p:cNvPr id="13" name="Picture 9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1531" y="242064"/>
              <a:ext cx="426997" cy="653358"/>
            </a:xfrm>
            <a:prstGeom prst="rect">
              <a:avLst/>
            </a:prstGeom>
            <a:solidFill>
              <a:srgbClr val="FFFF00"/>
            </a:solidFill>
            <a:ln>
              <a:noFill/>
            </a:ln>
            <a:extLst/>
          </p:spPr>
        </p:pic>
        <p:pic>
          <p:nvPicPr>
            <p:cNvPr id="14" name="Picture 2" descr="Zobrazit podrobnosti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02510" y="242064"/>
              <a:ext cx="565834" cy="6534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6588224" y="827420"/>
              <a:ext cx="1295419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kuželosečky</a:t>
              </a:r>
              <a:endParaRPr lang="cs-CZ" dirty="0"/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395536" y="1187460"/>
              <a:ext cx="7920880" cy="0"/>
            </a:xfrm>
            <a:prstGeom prst="line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323528" y="427311"/>
              <a:ext cx="5505994" cy="584775"/>
            </a:xfrm>
            <a:prstGeom prst="rect">
              <a:avLst/>
            </a:prstGeom>
            <a:noFill/>
            <a:ln w="28575"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3200" b="1" dirty="0" smtClean="0"/>
                <a:t>DEFINICE </a:t>
              </a:r>
              <a:r>
                <a:rPr lang="cs-CZ" sz="3200" b="1" dirty="0" smtClean="0"/>
                <a:t>KRUŽNICE </a:t>
              </a:r>
              <a:r>
                <a:rPr lang="cs-CZ" sz="3200" b="1" i="1" dirty="0" smtClean="0">
                  <a:solidFill>
                    <a:srgbClr val="0000FF"/>
                  </a:solidFill>
                </a:rPr>
                <a:t>množinová</a:t>
              </a:r>
              <a:endParaRPr lang="cs-CZ" sz="3200" b="1" dirty="0"/>
            </a:p>
          </p:txBody>
        </p:sp>
      </p:grpSp>
    </p:spTree>
    <p:extLst>
      <p:ext uri="{BB962C8B-B14F-4D97-AF65-F5344CB8AC3E}">
        <p14:creationId xmlns:p14="http://schemas.microsoft.com/office/powerpoint/2010/main" val="600313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3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5500"/>
                            </p:stCondLst>
                            <p:childTnLst>
                              <p:par>
                                <p:cTn id="16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3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500"/>
                            </p:stCondLst>
                            <p:childTnLst>
                              <p:par>
                                <p:cTn id="20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 animBg="1" autoUpdateAnimBg="0" advAuto="50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3654</TotalTime>
  <Words>82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55</cp:revision>
  <dcterms:created xsi:type="dcterms:W3CDTF">2013-07-14T15:26:54Z</dcterms:created>
  <dcterms:modified xsi:type="dcterms:W3CDTF">2013-10-19T16:59:36Z</dcterms:modified>
</cp:coreProperties>
</file>