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VY_32_INOVACE_01_Téma</a:t>
          </a:r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/>
            <a:t>Téma:</a:t>
          </a:r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216708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216708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216708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618512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618512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618512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1020316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1020316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</a:p>
      </dsp:txBody>
      <dsp:txXfrm>
        <a:off x="2009023" y="1020316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422120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422120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VY_32_INOVACE_01_Téma</a:t>
          </a:r>
        </a:p>
      </dsp:txBody>
      <dsp:txXfrm>
        <a:off x="2009023" y="1422120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823928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823928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Téma:</a:t>
          </a:r>
        </a:p>
      </dsp:txBody>
      <dsp:txXfrm>
        <a:off x="2009023" y="1823928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225732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225732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225732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627536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627536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627536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F9AC1-4DE8-4B0C-9FD3-FB2D7B1CA7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C066E-E610-4414-A977-82D90A09E2AD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7BE81-2067-4BF7-A751-4D6D1B68B211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ED3B1-5B75-4DF7-AA5B-5115048DB7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C3CE8-2118-4FD7-BF6B-B5A365B24E30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652EE-DC21-496E-8B77-468C151F0F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03781-1992-4F58-945D-3A047892189A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37F57-90C2-42FE-909D-097704734F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5156FD-1522-4773-9C42-F54A221A5100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F2F9A-E621-473D-8905-C04F98E85F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4B881-D670-4D33-BE66-ABC3EB9BEA70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5C280-9A4B-4E10-A69B-AFA3B4FF5C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0E2BE-B057-4FAD-BAE6-173A2300C3B5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761C1-F2E2-4A46-A066-B5CAA38054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03472-BE3B-4C7A-9467-1A47EBC86240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ECDE1-5FD0-40E2-A6AA-9486C08CC4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D571F-3508-4526-8570-CE865A0E8B58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F0AB0-CBAC-41CB-9A43-AF4F824FB4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76FBD-C322-48A2-8B5F-B2C6264D3DCA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19A37-F27D-41BC-9B53-FD84B235ED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2D48F-C124-4753-951C-D13559FB3525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00910-468E-4ECA-BF88-98D3DC0FB4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C3D1D330-B0A8-424D-B168-A8B13B698A71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841AED79-C23C-4FF3-B693-7D2A57DDBB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3" r:id="rId3"/>
    <p:sldLayoutId id="2147483662" r:id="rId4"/>
    <p:sldLayoutId id="2147483661" r:id="rId5"/>
    <p:sldLayoutId id="2147483660" r:id="rId6"/>
    <p:sldLayoutId id="2147483659" r:id="rId7"/>
    <p:sldLayoutId id="2147483658" r:id="rId8"/>
    <p:sldLayoutId id="2147483657" r:id="rId9"/>
    <p:sldLayoutId id="2147483656" r:id="rId10"/>
    <p:sldLayoutId id="214748365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823195" y="1814202"/>
          <a:ext cx="6696744" cy="4451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4716463" y="2781300"/>
            <a:ext cx="2698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Arial" charset="0"/>
              </a:rPr>
              <a:t>Mgr. Irena</a:t>
            </a:r>
            <a:r>
              <a:rPr lang="cs-CZ">
                <a:latin typeface="Arial" charset="0"/>
              </a:rPr>
              <a:t> </a:t>
            </a:r>
            <a:r>
              <a:rPr lang="cs-CZ">
                <a:solidFill>
                  <a:schemeClr val="bg2"/>
                </a:solidFill>
                <a:latin typeface="Arial" charset="0"/>
              </a:rPr>
              <a:t>Nádvorníková</a:t>
            </a: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4643438" y="3644900"/>
            <a:ext cx="2381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Arial" charset="0"/>
              </a:rPr>
              <a:t>Měkké a tvrdé slabiky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1311275" y="2368550"/>
            <a:ext cx="62547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Arial" charset="0"/>
              </a:rPr>
              <a:t>Prezentace je určena pro žáky 3. ročníku.</a:t>
            </a:r>
          </a:p>
          <a:p>
            <a:r>
              <a:rPr lang="cs-CZ">
                <a:latin typeface="Arial" charset="0"/>
              </a:rPr>
              <a:t>Slouží k opakování učiva o měkkých a tvrdých souhláskách.</a:t>
            </a:r>
          </a:p>
          <a:p>
            <a:r>
              <a:rPr lang="cs-CZ">
                <a:latin typeface="Arial" charset="0"/>
              </a:rPr>
              <a:t>Na interaktivní tabuli doplňují chybějící písmeno.</a:t>
            </a:r>
          </a:p>
          <a:p>
            <a:r>
              <a:rPr lang="cs-CZ">
                <a:latin typeface="Arial" charset="0"/>
              </a:rPr>
              <a:t>Na interaktivní tabuli spojují úkoly dle zadání.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>
                <a:latin typeface="Arial" charset="0"/>
              </a:rPr>
              <a:t>Vyjmenujte měkké slabiky.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619250" y="1766888"/>
            <a:ext cx="12239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ŠI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555875" y="1773238"/>
            <a:ext cx="64770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ČI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348038" y="1773238"/>
            <a:ext cx="792162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ŘI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140200" y="1773238"/>
            <a:ext cx="7921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CI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076825" y="1803400"/>
            <a:ext cx="7921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JI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5724525" y="1803400"/>
            <a:ext cx="64770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DI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6516688" y="1773238"/>
            <a:ext cx="64770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TI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7307263" y="1773238"/>
            <a:ext cx="93662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NI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612775" y="1731963"/>
            <a:ext cx="719138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500">
                <a:latin typeface="Arial" charset="0"/>
              </a:rPr>
              <a:t>ŽI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  <p:bldP spid="16393" grpId="0"/>
      <p:bldP spid="16394" grpId="0"/>
      <p:bldP spid="16395" grpId="0"/>
      <p:bldP spid="1639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>
                <a:latin typeface="Arial" charset="0"/>
              </a:rPr>
              <a:t>Vyjmenujte tvrdé slabiky.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827088" y="263683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HY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619250" y="2636838"/>
            <a:ext cx="8651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CHY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987675" y="2636838"/>
            <a:ext cx="1008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KY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995738" y="2636838"/>
            <a:ext cx="863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RY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4932363" y="2636838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DY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795963" y="2636838"/>
            <a:ext cx="936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TY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7164388" y="2636838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Arial" charset="0"/>
              </a:rPr>
              <a:t>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  <p:bldP spid="17416" grpId="0"/>
      <p:bldP spid="17417" grpId="0"/>
      <p:bldP spid="174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4000" smtClean="0"/>
              <a:t>Doplň chybějící i nebo y,</a:t>
            </a:r>
            <a:br>
              <a:rPr lang="cs-CZ" sz="4000" smtClean="0"/>
            </a:br>
            <a:r>
              <a:rPr lang="cs-CZ" sz="4000" smtClean="0"/>
              <a:t>pravopis odůvodni.</a:t>
            </a:r>
            <a:br>
              <a:rPr lang="cs-CZ" sz="4000" smtClean="0"/>
            </a:br>
            <a:r>
              <a:rPr lang="cs-CZ" sz="4000" smtClean="0"/>
              <a:t>S vybranými slovy utvoř věty.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Ž-DLE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T-ČKA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KOŽ-ŠEK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Ž-RAFA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Š-ŠKA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D-MKA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CH-BA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K-SELÁ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KAPŘ-K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J-ZVA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TRN-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Ř-ZEK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C-TRON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H-NEK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Č-STOTA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J-TRNICE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R-BIČKA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NEN-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D-RKA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N-TKA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Š-JE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/>
              <a:t>T-KADLO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/>
              <a:t>Spoj rybičku se správnou bublinou.</a:t>
            </a:r>
            <a:br>
              <a:rPr lang="cs-CZ" sz="4000"/>
            </a:br>
            <a:r>
              <a:rPr lang="cs-CZ" sz="4000"/>
              <a:t>Pravopis odůvodni.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endParaRPr lang="cs-CZ"/>
          </a:p>
        </p:txBody>
      </p:sp>
      <p:sp>
        <p:nvSpPr>
          <p:cNvPr id="18435" name="Oval 4"/>
          <p:cNvSpPr>
            <a:spLocks noChangeArrowheads="1"/>
          </p:cNvSpPr>
          <p:nvPr/>
        </p:nvSpPr>
        <p:spPr bwMode="auto">
          <a:xfrm>
            <a:off x="2843213" y="2852738"/>
            <a:ext cx="1081087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/>
              <a:t>Í I</a:t>
            </a:r>
          </a:p>
        </p:txBody>
      </p:sp>
      <p:sp>
        <p:nvSpPr>
          <p:cNvPr id="18436" name="Oval 6"/>
          <p:cNvSpPr>
            <a:spLocks noChangeArrowheads="1"/>
          </p:cNvSpPr>
          <p:nvPr/>
        </p:nvSpPr>
        <p:spPr bwMode="auto">
          <a:xfrm>
            <a:off x="4716463" y="2997200"/>
            <a:ext cx="935037" cy="5762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/>
              <a:t>Y Ý</a:t>
            </a:r>
          </a:p>
        </p:txBody>
      </p:sp>
      <p:pic>
        <p:nvPicPr>
          <p:cNvPr id="18437" name="Picture 13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2276475"/>
            <a:ext cx="1655763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4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4724400"/>
            <a:ext cx="11525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5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3716338"/>
            <a:ext cx="12954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17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25" y="3141663"/>
            <a:ext cx="1223963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8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4797425"/>
            <a:ext cx="115252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9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2492375"/>
            <a:ext cx="1081088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20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4868863"/>
            <a:ext cx="112871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21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2276475"/>
            <a:ext cx="141605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22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4365625"/>
            <a:ext cx="11509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23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3357563"/>
            <a:ext cx="1152525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24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2349500"/>
            <a:ext cx="1439862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Picture 25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025" y="4076700"/>
            <a:ext cx="1296988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Picture 26" descr="MC90039122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3716338"/>
            <a:ext cx="1728787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0" name="Text Box 29"/>
          <p:cNvSpPr txBox="1">
            <a:spLocks noChangeArrowheads="1"/>
          </p:cNvSpPr>
          <p:nvPr/>
        </p:nvSpPr>
        <p:spPr bwMode="auto">
          <a:xfrm>
            <a:off x="1887538" y="2651125"/>
            <a:ext cx="447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t-č</a:t>
            </a:r>
          </a:p>
        </p:txBody>
      </p:sp>
      <p:sp>
        <p:nvSpPr>
          <p:cNvPr id="18451" name="Text Box 30"/>
          <p:cNvSpPr txBox="1">
            <a:spLocks noChangeArrowheads="1"/>
          </p:cNvSpPr>
          <p:nvPr/>
        </p:nvSpPr>
        <p:spPr bwMode="auto">
          <a:xfrm>
            <a:off x="1095375" y="3516313"/>
            <a:ext cx="469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n-t</a:t>
            </a:r>
          </a:p>
        </p:txBody>
      </p:sp>
      <p:sp>
        <p:nvSpPr>
          <p:cNvPr id="18452" name="Text Box 31"/>
          <p:cNvSpPr txBox="1">
            <a:spLocks noChangeArrowheads="1"/>
          </p:cNvSpPr>
          <p:nvPr/>
        </p:nvSpPr>
        <p:spPr bwMode="auto">
          <a:xfrm>
            <a:off x="1258888" y="4581525"/>
            <a:ext cx="614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d-m</a:t>
            </a:r>
          </a:p>
        </p:txBody>
      </p:sp>
      <p:sp>
        <p:nvSpPr>
          <p:cNvPr id="18453" name="Text Box 32"/>
          <p:cNvSpPr txBox="1">
            <a:spLocks noChangeArrowheads="1"/>
          </p:cNvSpPr>
          <p:nvPr/>
        </p:nvSpPr>
        <p:spPr bwMode="auto">
          <a:xfrm>
            <a:off x="2763838" y="3876675"/>
            <a:ext cx="512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r-č</a:t>
            </a:r>
          </a:p>
        </p:txBody>
      </p:sp>
      <p:sp>
        <p:nvSpPr>
          <p:cNvPr id="18454" name="Text Box 34"/>
          <p:cNvSpPr txBox="1">
            <a:spLocks noChangeArrowheads="1"/>
          </p:cNvSpPr>
          <p:nvPr/>
        </p:nvSpPr>
        <p:spPr bwMode="auto">
          <a:xfrm>
            <a:off x="2535238" y="5027613"/>
            <a:ext cx="79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Ž-DLE</a:t>
            </a:r>
          </a:p>
        </p:txBody>
      </p:sp>
      <p:sp>
        <p:nvSpPr>
          <p:cNvPr id="18455" name="Text Box 35"/>
          <p:cNvSpPr txBox="1">
            <a:spLocks noChangeArrowheads="1"/>
          </p:cNvSpPr>
          <p:nvPr/>
        </p:nvSpPr>
        <p:spPr bwMode="auto">
          <a:xfrm>
            <a:off x="4068763" y="5013325"/>
            <a:ext cx="12239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 </a:t>
            </a:r>
            <a:r>
              <a:rPr lang="cs-CZ">
                <a:solidFill>
                  <a:srgbClr val="000000"/>
                </a:solidFill>
              </a:rPr>
              <a:t>Š-ŠKA</a:t>
            </a:r>
          </a:p>
        </p:txBody>
      </p:sp>
      <p:sp>
        <p:nvSpPr>
          <p:cNvPr id="18456" name="Text Box 36"/>
          <p:cNvSpPr txBox="1">
            <a:spLocks noChangeArrowheads="1"/>
          </p:cNvSpPr>
          <p:nvPr/>
        </p:nvSpPr>
        <p:spPr bwMode="auto">
          <a:xfrm>
            <a:off x="5416550" y="2363788"/>
            <a:ext cx="828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CH-BA</a:t>
            </a:r>
          </a:p>
        </p:txBody>
      </p:sp>
      <p:sp>
        <p:nvSpPr>
          <p:cNvPr id="18457" name="Text Box 37"/>
          <p:cNvSpPr txBox="1">
            <a:spLocks noChangeArrowheads="1"/>
          </p:cNvSpPr>
          <p:nvPr/>
        </p:nvSpPr>
        <p:spPr bwMode="auto">
          <a:xfrm>
            <a:off x="4624388" y="3876675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R-MA</a:t>
            </a:r>
          </a:p>
        </p:txBody>
      </p:sp>
      <p:sp>
        <p:nvSpPr>
          <p:cNvPr id="18458" name="Text Box 39"/>
          <p:cNvSpPr txBox="1">
            <a:spLocks noChangeArrowheads="1"/>
          </p:cNvSpPr>
          <p:nvPr/>
        </p:nvSpPr>
        <p:spPr bwMode="auto">
          <a:xfrm>
            <a:off x="6927850" y="3371850"/>
            <a:ext cx="627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N-C </a:t>
            </a:r>
          </a:p>
        </p:txBody>
      </p:sp>
      <p:sp>
        <p:nvSpPr>
          <p:cNvPr id="18459" name="Text Box 40"/>
          <p:cNvSpPr txBox="1">
            <a:spLocks noChangeArrowheads="1"/>
          </p:cNvSpPr>
          <p:nvPr/>
        </p:nvSpPr>
        <p:spPr bwMode="auto">
          <a:xfrm>
            <a:off x="3975100" y="2363788"/>
            <a:ext cx="519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Š-P</a:t>
            </a:r>
          </a:p>
        </p:txBody>
      </p:sp>
      <p:sp>
        <p:nvSpPr>
          <p:cNvPr id="18460" name="Text Box 41"/>
          <p:cNvSpPr txBox="1">
            <a:spLocks noChangeArrowheads="1"/>
          </p:cNvSpPr>
          <p:nvPr/>
        </p:nvSpPr>
        <p:spPr bwMode="auto">
          <a:xfrm>
            <a:off x="6135688" y="5027613"/>
            <a:ext cx="79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J-DLO</a:t>
            </a:r>
          </a:p>
        </p:txBody>
      </p:sp>
      <p:sp>
        <p:nvSpPr>
          <p:cNvPr id="18461" name="Text Box 42"/>
          <p:cNvSpPr txBox="1">
            <a:spLocks noChangeArrowheads="1"/>
          </p:cNvSpPr>
          <p:nvPr/>
        </p:nvSpPr>
        <p:spPr bwMode="auto">
          <a:xfrm>
            <a:off x="7216775" y="4308475"/>
            <a:ext cx="735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NOH-</a:t>
            </a:r>
          </a:p>
        </p:txBody>
      </p:sp>
      <p:sp>
        <p:nvSpPr>
          <p:cNvPr id="18462" name="Text Box 43"/>
          <p:cNvSpPr txBox="1">
            <a:spLocks noChangeArrowheads="1"/>
          </p:cNvSpPr>
          <p:nvPr/>
        </p:nvSpPr>
        <p:spPr bwMode="auto">
          <a:xfrm>
            <a:off x="7432675" y="2508250"/>
            <a:ext cx="830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D-VKA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/>
              <a:t>Společně přečtěte, odůvodněte pravopis. Poté cvičení napište do sešitu.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dirty="0"/>
              <a:t>Dnes je </a:t>
            </a:r>
            <a:r>
              <a:rPr lang="cs-CZ" dirty="0" err="1"/>
              <a:t>úter</a:t>
            </a:r>
            <a:r>
              <a:rPr lang="cs-CZ" dirty="0"/>
              <a:t>-. H-</a:t>
            </a:r>
            <a:r>
              <a:rPr lang="cs-CZ" dirty="0" err="1"/>
              <a:t>nek</a:t>
            </a:r>
            <a:r>
              <a:rPr lang="cs-CZ" dirty="0"/>
              <a:t> slaví narozen-n-.</a:t>
            </a:r>
          </a:p>
          <a:p>
            <a:pPr eaLnBrk="1" hangingPunct="1">
              <a:buFontTx/>
              <a:buNone/>
              <a:defRPr/>
            </a:pPr>
            <a:r>
              <a:rPr lang="cs-CZ" dirty="0" err="1"/>
              <a:t>Př</a:t>
            </a:r>
            <a:r>
              <a:rPr lang="cs-CZ" dirty="0"/>
              <a:t>-jdou mu přát kamarád-  </a:t>
            </a:r>
            <a:r>
              <a:rPr lang="cs-CZ" dirty="0" smtClean="0"/>
              <a:t>Han-</a:t>
            </a:r>
            <a:r>
              <a:rPr lang="cs-CZ" dirty="0" err="1" smtClean="0"/>
              <a:t>čka</a:t>
            </a:r>
            <a:r>
              <a:rPr lang="cs-CZ" dirty="0" smtClean="0"/>
              <a:t>, Šimon</a:t>
            </a:r>
            <a:r>
              <a:rPr lang="cs-CZ" dirty="0"/>
              <a:t>, </a:t>
            </a:r>
            <a:r>
              <a:rPr lang="cs-CZ" dirty="0" err="1"/>
              <a:t>Kr</a:t>
            </a:r>
            <a:r>
              <a:rPr lang="cs-CZ" dirty="0"/>
              <a:t>-štof a Jan-</a:t>
            </a:r>
            <a:r>
              <a:rPr lang="cs-CZ" dirty="0" err="1"/>
              <a:t>čka</a:t>
            </a:r>
            <a:r>
              <a:rPr lang="cs-CZ" dirty="0"/>
              <a:t>. J-stě mu donesou </a:t>
            </a:r>
            <a:r>
              <a:rPr lang="cs-CZ" dirty="0" err="1"/>
              <a:t>zaj</a:t>
            </a:r>
            <a:r>
              <a:rPr lang="cs-CZ" dirty="0"/>
              <a:t>-</a:t>
            </a:r>
            <a:r>
              <a:rPr lang="cs-CZ" dirty="0" err="1"/>
              <a:t>mavé</a:t>
            </a:r>
            <a:r>
              <a:rPr lang="cs-CZ" dirty="0"/>
              <a:t> </a:t>
            </a:r>
            <a:r>
              <a:rPr lang="cs-CZ" dirty="0" err="1"/>
              <a:t>dárk</a:t>
            </a:r>
            <a:r>
              <a:rPr lang="cs-CZ" dirty="0"/>
              <a:t>-. </a:t>
            </a:r>
            <a:r>
              <a:rPr lang="cs-CZ" dirty="0" err="1"/>
              <a:t>Vš</a:t>
            </a:r>
            <a:r>
              <a:rPr lang="cs-CZ" dirty="0"/>
              <a:t>-</a:t>
            </a:r>
            <a:r>
              <a:rPr lang="cs-CZ" dirty="0" err="1"/>
              <a:t>chn</a:t>
            </a:r>
            <a:r>
              <a:rPr lang="cs-CZ" dirty="0"/>
              <a:t>- se na oslavu těš-.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Zdroje</a:t>
            </a:r>
          </a:p>
        </p:txBody>
      </p:sp>
      <p:sp>
        <p:nvSpPr>
          <p:cNvPr id="20483" name="Text Box 7"/>
          <p:cNvSpPr txBox="1">
            <a:spLocks noChangeArrowheads="1"/>
          </p:cNvSpPr>
          <p:nvPr/>
        </p:nvSpPr>
        <p:spPr bwMode="auto">
          <a:xfrm>
            <a:off x="1239838" y="2081213"/>
            <a:ext cx="68362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Arial" charset="0"/>
              </a:rPr>
              <a:t>Obrázky galerie Microsoft </a:t>
            </a:r>
            <a:r>
              <a:rPr lang="cs-CZ" dirty="0" err="1">
                <a:latin typeface="Arial" charset="0"/>
              </a:rPr>
              <a:t>Power</a:t>
            </a:r>
            <a:r>
              <a:rPr lang="cs-CZ" dirty="0">
                <a:latin typeface="Arial" charset="0"/>
              </a:rPr>
              <a:t> </a:t>
            </a:r>
            <a:r>
              <a:rPr lang="cs-CZ" dirty="0" smtClean="0">
                <a:latin typeface="Arial" charset="0"/>
              </a:rPr>
              <a:t>Point: www.office.</a:t>
            </a:r>
            <a:r>
              <a:rPr lang="cs-CZ" smtClean="0">
                <a:latin typeface="Arial" charset="0"/>
              </a:rPr>
              <a:t>microsoft.com</a:t>
            </a:r>
            <a:endParaRPr lang="cs-CZ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án">
  <a:themeElements>
    <a:clrScheme name="Oceá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á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á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77</TotalTime>
  <Words>197</Words>
  <Application>Microsoft Office PowerPoint</Application>
  <PresentationFormat>Předvádění na obrazovce (4:3)</PresentationFormat>
  <Paragraphs>74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Oceán</vt:lpstr>
      <vt:lpstr>Snímek 1</vt:lpstr>
      <vt:lpstr>Anotace</vt:lpstr>
      <vt:lpstr>Vyjmenujte měkké slabiky.</vt:lpstr>
      <vt:lpstr>Vyjmenujte tvrdé slabiky.</vt:lpstr>
      <vt:lpstr>Doplň chybějící i nebo y, pravopis odůvodni. S vybranými slovy utvoř věty.</vt:lpstr>
      <vt:lpstr>Spoj rybičku se správnou bublinou. Pravopis odůvodni.</vt:lpstr>
      <vt:lpstr>Společně přečtěte, odůvodněte pravopis. Poté cvičení napište do sešitu.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5</cp:revision>
  <dcterms:created xsi:type="dcterms:W3CDTF">2011-08-21T15:31:45Z</dcterms:created>
  <dcterms:modified xsi:type="dcterms:W3CDTF">2013-10-21T11:05:57Z</dcterms:modified>
</cp:coreProperties>
</file>