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VY_32_INOVACE_01_Téma</a:t>
          </a:r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/>
            <a:t>Téma:</a:t>
          </a:r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Autor: </a:t>
          </a:r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VY_32_INOVACE_01_Téma</a:t>
          </a:r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/>
            <a:t>Téma:</a:t>
          </a:r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projektu</a:t>
          </a:r>
          <a:r>
            <a:rPr lang="cs-CZ" sz="1900" kern="1200" dirty="0" smtClean="0"/>
            <a:t>: CZ.1.07/1.4.00/21.1431</a:t>
          </a:r>
          <a:endParaRPr lang="cs-CZ" sz="19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cs-CZ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cs-CZ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cs-CZ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4944" y="-1"/>
              <a:ext cx="816" cy="3976"/>
              <a:chOff x="4944" y="-1"/>
              <a:chExt cx="816" cy="3976"/>
            </a:xfrm>
          </p:grpSpPr>
          <p:grpSp>
            <p:nvGrpSpPr>
              <p:cNvPr id="20" name="Group 7"/>
              <p:cNvGrpSpPr>
                <a:grpSpLocks/>
              </p:cNvGrpSpPr>
              <p:nvPr userDrawn="1"/>
            </p:nvGrpSpPr>
            <p:grpSpPr bwMode="auto">
              <a:xfrm>
                <a:off x="5280" y="-1"/>
                <a:ext cx="480" cy="1432"/>
                <a:chOff x="5280" y="-1"/>
                <a:chExt cx="480" cy="1432"/>
              </a:xfrm>
            </p:grpSpPr>
            <p:grpSp>
              <p:nvGrpSpPr>
                <p:cNvPr id="41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6" y="-2"/>
                  <a:ext cx="174" cy="176"/>
                  <a:chOff x="1677" y="323"/>
                  <a:chExt cx="1690" cy="2560"/>
                </a:xfrm>
              </p:grpSpPr>
              <p:grpSp>
                <p:nvGrpSpPr>
                  <p:cNvPr id="5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77" y="323"/>
                    <a:ext cx="1690" cy="2560"/>
                    <a:chOff x="1677" y="323"/>
                    <a:chExt cx="1690" cy="2560"/>
                  </a:xfrm>
                </p:grpSpPr>
                <p:sp>
                  <p:nvSpPr>
                    <p:cNvPr id="57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33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algn="ctr">
                        <a:defRPr/>
                      </a:pPr>
                      <a:endParaRPr lang="cs-CZ"/>
                    </a:p>
                  </p:txBody>
                </p:sp>
                <p:sp>
                  <p:nvSpPr>
                    <p:cNvPr id="58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77" y="381"/>
                      <a:ext cx="864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algn="ctr">
                        <a:defRPr/>
                      </a:pPr>
                      <a:endParaRPr lang="cs-CZ"/>
                    </a:p>
                  </p:txBody>
                </p:sp>
              </p:grpSp>
              <p:sp>
                <p:nvSpPr>
                  <p:cNvPr id="51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5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52" name="Freeform 13"/>
                  <p:cNvSpPr>
                    <a:spLocks/>
                  </p:cNvSpPr>
                  <p:nvPr/>
                </p:nvSpPr>
                <p:spPr bwMode="auto">
                  <a:xfrm>
                    <a:off x="2619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53" name="Freeform 14"/>
                  <p:cNvSpPr>
                    <a:spLocks/>
                  </p:cNvSpPr>
                  <p:nvPr/>
                </p:nvSpPr>
                <p:spPr bwMode="auto">
                  <a:xfrm>
                    <a:off x="2687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54" name="Freeform 15"/>
                  <p:cNvSpPr>
                    <a:spLocks/>
                  </p:cNvSpPr>
                  <p:nvPr/>
                </p:nvSpPr>
                <p:spPr bwMode="auto">
                  <a:xfrm>
                    <a:off x="243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55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56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</p:grpSp>
            <p:pic>
              <p:nvPicPr>
                <p:cNvPr id="42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3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5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6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7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8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9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21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22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3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4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5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6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7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9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1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2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3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4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5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6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7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8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9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0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9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2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7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cs-CZ"/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9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>
                <a:defRPr/>
              </a:pPr>
              <a:endParaRPr kumimoji="1" lang="cs-CZ"/>
            </a:p>
          </p:txBody>
        </p:sp>
      </p:grpSp>
      <p:sp>
        <p:nvSpPr>
          <p:cNvPr id="24633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4634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9" name="Rectangle 5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57BA6-CD4E-44F5-86CE-79EBEA3F2661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0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1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93E1D-0ABF-470D-9278-98A2DD9570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B3816D-B506-4207-AF9C-9D7FBB2CC15E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F7A8B9-618A-4EDB-898F-FB12860567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9B65D-008D-4349-8165-9816B6EDE2DF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AD798-55E3-4230-8C8F-496576C5F6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76ABA-1AAF-4520-BD74-29CD96D7FD0C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AF8CD-B6A5-4266-AC50-332415269B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432A8-7D12-4A1F-A0CD-6B851D1070AC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8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6E583-61A7-49A8-9833-67CB8C2ADA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B8E59-E4E4-41BD-998A-49D6993B8704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E88AB-0956-48C9-85B1-C49880C282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A9785-64F4-4AED-B059-6540C812FBC1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C6310-6AA7-419C-A1C7-2DF74B30D0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C8420-275A-42B3-82B2-25428F5E4B27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53146-EFD0-4781-B9B4-1BDD338977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CADA7-7F8D-419B-BC97-3C631F5534B4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54A63-942C-42B2-9124-09249AD40D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8D445-B348-40CB-BC34-A4495A90BD34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D126F-C3AF-4C3A-8848-4B1EA788DA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40C93-8E74-4609-AC43-8C173847A8B2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67264-A930-47E6-B6B7-674325DD41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2355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cs-CZ"/>
            </a:p>
          </p:txBody>
        </p:sp>
        <p:sp>
          <p:nvSpPr>
            <p:cNvPr id="2355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cs-CZ"/>
            </a:p>
          </p:txBody>
        </p:sp>
        <p:sp>
          <p:nvSpPr>
            <p:cNvPr id="2355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cs-CZ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1047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1068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1077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23562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33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algn="ctr">
                        <a:defRPr/>
                      </a:pPr>
                      <a:endParaRPr lang="cs-CZ"/>
                    </a:p>
                  </p:txBody>
                </p:sp>
                <p:sp>
                  <p:nvSpPr>
                    <p:cNvPr id="23563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76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 algn="ctr">
                        <a:defRPr/>
                      </a:pPr>
                      <a:endParaRPr lang="cs-CZ"/>
                    </a:p>
                  </p:txBody>
                </p:sp>
              </p:grpSp>
              <p:sp>
                <p:nvSpPr>
                  <p:cNvPr id="23564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23565" name="Freeform 13"/>
                  <p:cNvSpPr>
                    <a:spLocks/>
                  </p:cNvSpPr>
                  <p:nvPr/>
                </p:nvSpPr>
                <p:spPr bwMode="auto">
                  <a:xfrm>
                    <a:off x="2619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23566" name="Freeform 14"/>
                  <p:cNvSpPr>
                    <a:spLocks/>
                  </p:cNvSpPr>
                  <p:nvPr/>
                </p:nvSpPr>
                <p:spPr bwMode="auto">
                  <a:xfrm>
                    <a:off x="2687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23567" name="Freeform 15"/>
                  <p:cNvSpPr>
                    <a:spLocks/>
                  </p:cNvSpPr>
                  <p:nvPr/>
                </p:nvSpPr>
                <p:spPr bwMode="auto">
                  <a:xfrm>
                    <a:off x="243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23568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  <p:sp>
                <p:nvSpPr>
                  <p:cNvPr id="23569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 algn="ctr">
                      <a:defRPr/>
                    </a:pPr>
                    <a:endParaRPr lang="cs-CZ"/>
                  </a:p>
                </p:txBody>
              </p:sp>
            </p:grpSp>
            <p:pic>
              <p:nvPicPr>
                <p:cNvPr id="1069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0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1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2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3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4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5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6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048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1049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0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1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2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3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4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5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6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7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8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9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0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1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2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3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4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5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6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7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3" cstate="print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23598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599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600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601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4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602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4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603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604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605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606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cs-CZ"/>
            </a:p>
          </p:txBody>
        </p:sp>
        <p:sp>
          <p:nvSpPr>
            <p:cNvPr id="23607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608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>
                <a:defRPr/>
              </a:pPr>
              <a:endParaRPr kumimoji="1" lang="cs-CZ"/>
            </a:p>
          </p:txBody>
        </p:sp>
      </p:grpSp>
      <p:sp>
        <p:nvSpPr>
          <p:cNvPr id="1027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3611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/>
            </a:lvl1pPr>
          </a:lstStyle>
          <a:p>
            <a:pPr>
              <a:defRPr/>
            </a:pPr>
            <a:fld id="{5CA40189-BC8D-4FEF-9DE8-9C3A4FE6A31B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23612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613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CA180C2E-F8E7-4FD2-B455-A3B6EA3591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6" r:id="rId2"/>
    <p:sldLayoutId id="2147483665" r:id="rId3"/>
    <p:sldLayoutId id="2147483664" r:id="rId4"/>
    <p:sldLayoutId id="2147483663" r:id="rId5"/>
    <p:sldLayoutId id="2147483662" r:id="rId6"/>
    <p:sldLayoutId id="2147483661" r:id="rId7"/>
    <p:sldLayoutId id="2147483660" r:id="rId8"/>
    <p:sldLayoutId id="2147483659" r:id="rId9"/>
    <p:sldLayoutId id="2147483658" r:id="rId10"/>
    <p:sldLayoutId id="214748365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16"/>
        </a:buBlip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7"/>
        </a:buBlip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310307" y="1594446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3111500" y="2513013"/>
            <a:ext cx="2698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Mgr. Irena Nádvorníková</a:t>
            </a:r>
          </a:p>
        </p:txBody>
      </p:sp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3184525" y="3232150"/>
            <a:ext cx="1835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Pravopis ú, ů, u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484313"/>
            <a:ext cx="7386638" cy="4497387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735013" y="1936750"/>
            <a:ext cx="591185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Prezentace je určena žáků m 3. ročníku.</a:t>
            </a:r>
          </a:p>
          <a:p>
            <a:r>
              <a:rPr lang="cs-CZ"/>
              <a:t>Prezentace je zaměřena na opakování probraného </a:t>
            </a:r>
          </a:p>
          <a:p>
            <a:r>
              <a:rPr lang="cs-CZ"/>
              <a:t>učiva pravopisu u, ú, ů.</a:t>
            </a:r>
          </a:p>
          <a:p>
            <a:r>
              <a:rPr lang="cs-CZ"/>
              <a:t>Žáci pracují na interaktivní tabuli, doplňují chybějící </a:t>
            </a:r>
          </a:p>
          <a:p>
            <a:r>
              <a:rPr lang="cs-CZ"/>
              <a:t>písmeno, spojují dle zadání, opisují text v závěru hodiny.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sz="3600" smtClean="0"/>
              <a:t>Řekni pravidlo, kdy se píše ve slově ú.</a:t>
            </a:r>
            <a:br>
              <a:rPr lang="cs-CZ" sz="3600" smtClean="0"/>
            </a:br>
            <a:endParaRPr lang="cs-CZ" sz="3600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4800" b="1" smtClean="0"/>
              <a:t>Ú píšeme na začátku       slova.</a:t>
            </a:r>
          </a:p>
          <a:p>
            <a:pPr eaLnBrk="1" hangingPunct="1"/>
            <a:endParaRPr lang="cs-CZ" sz="4800" b="1" smtClean="0"/>
          </a:p>
          <a:p>
            <a:pPr eaLnBrk="1" hangingPunct="1"/>
            <a:r>
              <a:rPr lang="cs-CZ" sz="4800" b="1" smtClean="0"/>
              <a:t>Úplněk, úkoly, úroda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sz="3600" smtClean="0"/>
              <a:t>Řekni pravidlo,kdy píšeme ve slově</a:t>
            </a:r>
            <a:br>
              <a:rPr lang="cs-CZ" sz="3600" smtClean="0"/>
            </a:br>
            <a:r>
              <a:rPr lang="cs-CZ" sz="3600" smtClean="0"/>
              <a:t>ů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84313"/>
            <a:ext cx="7386638" cy="4497387"/>
          </a:xfrm>
        </p:spPr>
        <p:txBody>
          <a:bodyPr/>
          <a:lstStyle/>
          <a:p>
            <a:pPr eaLnBrk="1" hangingPunct="1"/>
            <a:r>
              <a:rPr lang="cs-CZ" smtClean="0"/>
              <a:t>Ů PÍŠEME UPROSTŘED A NA KONCI SLOVA.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>
              <a:buFontTx/>
              <a:buNone/>
            </a:pPr>
            <a:r>
              <a:rPr lang="cs-CZ" smtClean="0"/>
              <a:t>DOMŮ, KŮLY, PŮDA, RŮŽE,DOLŮ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/>
              <a:t>Doplň u, ú, ů. Pravopis odůvodni.</a:t>
            </a:r>
          </a:p>
        </p:txBody>
      </p:sp>
      <p:sp>
        <p:nvSpPr>
          <p:cNvPr id="17410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mtClean="0"/>
              <a:t>-NOR</a:t>
            </a:r>
          </a:p>
          <a:p>
            <a:pPr>
              <a:lnSpc>
                <a:spcPct val="90000"/>
              </a:lnSpc>
            </a:pPr>
            <a:r>
              <a:rPr lang="cs-CZ" smtClean="0"/>
              <a:t>P-DA</a:t>
            </a:r>
          </a:p>
          <a:p>
            <a:pPr>
              <a:lnSpc>
                <a:spcPct val="90000"/>
              </a:lnSpc>
            </a:pPr>
            <a:r>
              <a:rPr lang="cs-CZ" smtClean="0"/>
              <a:t>V-BEC</a:t>
            </a:r>
          </a:p>
          <a:p>
            <a:pPr>
              <a:lnSpc>
                <a:spcPct val="90000"/>
              </a:lnSpc>
            </a:pPr>
            <a:r>
              <a:rPr lang="cs-CZ" smtClean="0"/>
              <a:t>-HOŘ</a:t>
            </a:r>
          </a:p>
          <a:p>
            <a:pPr>
              <a:lnSpc>
                <a:spcPct val="90000"/>
              </a:lnSpc>
            </a:pPr>
            <a:r>
              <a:rPr lang="cs-CZ" smtClean="0"/>
              <a:t>G-MA</a:t>
            </a:r>
          </a:p>
          <a:p>
            <a:pPr>
              <a:lnSpc>
                <a:spcPct val="90000"/>
              </a:lnSpc>
            </a:pPr>
            <a:r>
              <a:rPr lang="cs-CZ" smtClean="0"/>
              <a:t>C-LÍK</a:t>
            </a:r>
          </a:p>
          <a:p>
            <a:pPr>
              <a:lnSpc>
                <a:spcPct val="90000"/>
              </a:lnSpc>
            </a:pPr>
            <a:r>
              <a:rPr lang="cs-CZ" smtClean="0"/>
              <a:t>Z-STAL</a:t>
            </a:r>
          </a:p>
          <a:p>
            <a:pPr>
              <a:lnSpc>
                <a:spcPct val="90000"/>
              </a:lnSpc>
            </a:pPr>
            <a:r>
              <a:rPr lang="cs-CZ" smtClean="0"/>
              <a:t>DOL-</a:t>
            </a:r>
          </a:p>
          <a:p>
            <a:pPr>
              <a:lnSpc>
                <a:spcPct val="90000"/>
              </a:lnSpc>
            </a:pPr>
            <a:r>
              <a:rPr lang="cs-CZ" smtClean="0"/>
              <a:t>-VAHA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mtClean="0"/>
              <a:t>KO-KAL</a:t>
            </a:r>
          </a:p>
          <a:p>
            <a:pPr>
              <a:lnSpc>
                <a:spcPct val="90000"/>
              </a:lnSpc>
            </a:pPr>
            <a:r>
              <a:rPr lang="cs-CZ" smtClean="0"/>
              <a:t>-POLÍN</a:t>
            </a:r>
          </a:p>
          <a:p>
            <a:pPr>
              <a:lnSpc>
                <a:spcPct val="90000"/>
              </a:lnSpc>
            </a:pPr>
            <a:r>
              <a:rPr lang="cs-CZ" smtClean="0"/>
              <a:t>JAK-B</a:t>
            </a:r>
          </a:p>
          <a:p>
            <a:pPr>
              <a:lnSpc>
                <a:spcPct val="90000"/>
              </a:lnSpc>
            </a:pPr>
            <a:r>
              <a:rPr lang="cs-CZ" smtClean="0"/>
              <a:t>A-TO</a:t>
            </a:r>
          </a:p>
          <a:p>
            <a:pPr>
              <a:lnSpc>
                <a:spcPct val="90000"/>
              </a:lnSpc>
            </a:pPr>
            <a:r>
              <a:rPr lang="cs-CZ" smtClean="0"/>
              <a:t>K-RA</a:t>
            </a:r>
          </a:p>
          <a:p>
            <a:pPr>
              <a:lnSpc>
                <a:spcPct val="90000"/>
              </a:lnSpc>
            </a:pPr>
            <a:r>
              <a:rPr lang="cs-CZ" smtClean="0"/>
              <a:t>-JEDE</a:t>
            </a:r>
          </a:p>
          <a:p>
            <a:pPr>
              <a:lnSpc>
                <a:spcPct val="90000"/>
              </a:lnSpc>
            </a:pPr>
            <a:r>
              <a:rPr lang="cs-CZ" smtClean="0"/>
              <a:t>-RODA</a:t>
            </a:r>
          </a:p>
          <a:p>
            <a:pPr>
              <a:lnSpc>
                <a:spcPct val="90000"/>
              </a:lnSpc>
            </a:pPr>
            <a:r>
              <a:rPr lang="cs-CZ" smtClean="0"/>
              <a:t>R-ŽE</a:t>
            </a:r>
          </a:p>
          <a:p>
            <a:pPr>
              <a:lnSpc>
                <a:spcPct val="90000"/>
              </a:lnSpc>
            </a:pPr>
            <a:r>
              <a:rPr lang="cs-CZ" smtClean="0"/>
              <a:t>-ČITEL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Práce se slovy, tvořte věty.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Víš, </a:t>
            </a:r>
            <a:r>
              <a:rPr lang="cs-CZ" dirty="0" smtClean="0"/>
              <a:t>co znamenají slova </a:t>
            </a:r>
            <a:r>
              <a:rPr lang="cs-CZ" dirty="0" smtClean="0"/>
              <a:t>                               z předchozího </a:t>
            </a:r>
            <a:r>
              <a:rPr lang="cs-CZ" dirty="0" smtClean="0"/>
              <a:t>cvičení?</a:t>
            </a:r>
          </a:p>
          <a:p>
            <a:endParaRPr lang="cs-CZ" dirty="0" smtClean="0"/>
          </a:p>
          <a:p>
            <a:r>
              <a:rPr lang="cs-CZ" dirty="0" smtClean="0"/>
              <a:t>U</a:t>
            </a:r>
            <a:r>
              <a:rPr lang="cs-CZ" dirty="0" smtClean="0"/>
              <a:t>polín </a:t>
            </a:r>
            <a:r>
              <a:rPr lang="cs-CZ" dirty="0" smtClean="0"/>
              <a:t>je  ……………..</a:t>
            </a:r>
          </a:p>
          <a:p>
            <a:r>
              <a:rPr lang="cs-CZ" dirty="0" smtClean="0"/>
              <a:t>Úvaha je  ……………..</a:t>
            </a:r>
          </a:p>
          <a:p>
            <a:r>
              <a:rPr lang="cs-CZ" dirty="0" smtClean="0"/>
              <a:t>Úroda je   ……………..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Přiřaď slovo ke správné kytičce.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700213"/>
            <a:ext cx="7386638" cy="4497387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19459" name="Picture 6" descr="MC90043907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924175"/>
            <a:ext cx="22860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7" descr="MC900439074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2349500"/>
            <a:ext cx="22860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8" descr="MC900439073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4941888"/>
            <a:ext cx="22860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 Box 9"/>
          <p:cNvSpPr txBox="1">
            <a:spLocks noChangeArrowheads="1"/>
          </p:cNvSpPr>
          <p:nvPr/>
        </p:nvSpPr>
        <p:spPr bwMode="auto">
          <a:xfrm>
            <a:off x="1403350" y="3232150"/>
            <a:ext cx="508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ů</a:t>
            </a:r>
          </a:p>
        </p:txBody>
      </p:sp>
      <p:sp>
        <p:nvSpPr>
          <p:cNvPr id="19463" name="Text Box 10"/>
          <p:cNvSpPr txBox="1">
            <a:spLocks noChangeArrowheads="1"/>
          </p:cNvSpPr>
          <p:nvPr/>
        </p:nvSpPr>
        <p:spPr bwMode="auto">
          <a:xfrm>
            <a:off x="5487988" y="26368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ú</a:t>
            </a:r>
          </a:p>
        </p:txBody>
      </p:sp>
      <p:sp>
        <p:nvSpPr>
          <p:cNvPr id="19464" name="Text Box 11"/>
          <p:cNvSpPr txBox="1">
            <a:spLocks noChangeArrowheads="1"/>
          </p:cNvSpPr>
          <p:nvPr/>
        </p:nvSpPr>
        <p:spPr bwMode="auto">
          <a:xfrm>
            <a:off x="5435600" y="5229225"/>
            <a:ext cx="434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u</a:t>
            </a:r>
          </a:p>
        </p:txBody>
      </p:sp>
      <p:sp>
        <p:nvSpPr>
          <p:cNvPr id="19465" name="Text Box 12"/>
          <p:cNvSpPr txBox="1">
            <a:spLocks noChangeArrowheads="1"/>
          </p:cNvSpPr>
          <p:nvPr/>
        </p:nvSpPr>
        <p:spPr bwMode="auto">
          <a:xfrm>
            <a:off x="3132138" y="2205038"/>
            <a:ext cx="857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P-JDE</a:t>
            </a:r>
          </a:p>
        </p:txBody>
      </p:sp>
      <p:sp>
        <p:nvSpPr>
          <p:cNvPr id="19466" name="Text Box 13"/>
          <p:cNvSpPr txBox="1">
            <a:spLocks noChangeArrowheads="1"/>
          </p:cNvSpPr>
          <p:nvPr/>
        </p:nvSpPr>
        <p:spPr bwMode="auto">
          <a:xfrm>
            <a:off x="900113" y="5084763"/>
            <a:ext cx="742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DOL-</a:t>
            </a:r>
          </a:p>
        </p:txBody>
      </p:sp>
      <p:sp>
        <p:nvSpPr>
          <p:cNvPr id="19467" name="Text Box 14"/>
          <p:cNvSpPr txBox="1">
            <a:spLocks noChangeArrowheads="1"/>
          </p:cNvSpPr>
          <p:nvPr/>
        </p:nvSpPr>
        <p:spPr bwMode="auto">
          <a:xfrm>
            <a:off x="2535238" y="4168775"/>
            <a:ext cx="106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KO-ZLO</a:t>
            </a:r>
          </a:p>
        </p:txBody>
      </p:sp>
      <p:sp>
        <p:nvSpPr>
          <p:cNvPr id="19468" name="Text Box 15"/>
          <p:cNvSpPr txBox="1">
            <a:spLocks noChangeArrowheads="1"/>
          </p:cNvSpPr>
          <p:nvPr/>
        </p:nvSpPr>
        <p:spPr bwMode="auto">
          <a:xfrm>
            <a:off x="4624388" y="3736975"/>
            <a:ext cx="717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K-ŽE</a:t>
            </a:r>
          </a:p>
        </p:txBody>
      </p:sp>
      <p:sp>
        <p:nvSpPr>
          <p:cNvPr id="19469" name="Text Box 16"/>
          <p:cNvSpPr txBox="1">
            <a:spLocks noChangeArrowheads="1"/>
          </p:cNvSpPr>
          <p:nvPr/>
        </p:nvSpPr>
        <p:spPr bwMode="auto">
          <a:xfrm>
            <a:off x="2535238" y="5392738"/>
            <a:ext cx="1212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R-ŽENKA</a:t>
            </a:r>
          </a:p>
        </p:txBody>
      </p:sp>
      <p:sp>
        <p:nvSpPr>
          <p:cNvPr id="19471" name="Text Box 18"/>
          <p:cNvSpPr txBox="1">
            <a:spLocks noChangeArrowheads="1"/>
          </p:cNvSpPr>
          <p:nvPr/>
        </p:nvSpPr>
        <p:spPr bwMode="auto">
          <a:xfrm>
            <a:off x="5487988" y="4240213"/>
            <a:ext cx="869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-STAV</a:t>
            </a:r>
          </a:p>
        </p:txBody>
      </p:sp>
      <p:sp>
        <p:nvSpPr>
          <p:cNvPr id="19472" name="Text Box 19"/>
          <p:cNvSpPr txBox="1">
            <a:spLocks noChangeArrowheads="1"/>
          </p:cNvSpPr>
          <p:nvPr/>
        </p:nvSpPr>
        <p:spPr bwMode="auto">
          <a:xfrm>
            <a:off x="6640513" y="5032375"/>
            <a:ext cx="742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M-ŽE</a:t>
            </a:r>
          </a:p>
        </p:txBody>
      </p:sp>
      <p:sp>
        <p:nvSpPr>
          <p:cNvPr id="19474" name="Text Box 21"/>
          <p:cNvSpPr txBox="1">
            <a:spLocks noChangeArrowheads="1"/>
          </p:cNvSpPr>
          <p:nvPr/>
        </p:nvSpPr>
        <p:spPr bwMode="auto">
          <a:xfrm>
            <a:off x="1166813" y="2224088"/>
            <a:ext cx="755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-LETÍ</a:t>
            </a:r>
          </a:p>
        </p:txBody>
      </p:sp>
      <p:sp>
        <p:nvSpPr>
          <p:cNvPr id="19475" name="Text Box 22"/>
          <p:cNvSpPr txBox="1">
            <a:spLocks noChangeArrowheads="1"/>
          </p:cNvSpPr>
          <p:nvPr/>
        </p:nvSpPr>
        <p:spPr bwMode="auto">
          <a:xfrm>
            <a:off x="2895600" y="3016250"/>
            <a:ext cx="99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-</a:t>
            </a:r>
            <a:r>
              <a:rPr lang="cs-CZ" b="1"/>
              <a:t>PLETE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Opište do sešitu.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Malá R-ženka m-že jít ven.</a:t>
            </a:r>
          </a:p>
          <a:p>
            <a:r>
              <a:rPr lang="cs-CZ" smtClean="0"/>
              <a:t>M-sím si napsat –koly.</a:t>
            </a:r>
          </a:p>
          <a:p>
            <a:r>
              <a:rPr lang="cs-CZ" smtClean="0"/>
              <a:t>P-jdu mamce natrhat r-že.</a:t>
            </a:r>
          </a:p>
          <a:p>
            <a:r>
              <a:rPr lang="cs-CZ" smtClean="0"/>
              <a:t>K-dy se dostanu dom-?</a:t>
            </a:r>
          </a:p>
        </p:txBody>
      </p:sp>
      <p:pic>
        <p:nvPicPr>
          <p:cNvPr id="20483" name="Picture 5" descr="MC90044191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4292600"/>
            <a:ext cx="360680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1507" name="Text Box 7"/>
          <p:cNvSpPr txBox="1">
            <a:spLocks noChangeArrowheads="1"/>
          </p:cNvSpPr>
          <p:nvPr/>
        </p:nvSpPr>
        <p:spPr bwMode="auto">
          <a:xfrm>
            <a:off x="1476375" y="2060575"/>
            <a:ext cx="50225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 dirty="0"/>
              <a:t>Obrázky galerie Microsoft </a:t>
            </a:r>
            <a:r>
              <a:rPr lang="cs-CZ" sz="2000" b="1" dirty="0" err="1"/>
              <a:t>Power</a:t>
            </a:r>
            <a:r>
              <a:rPr lang="cs-CZ" sz="2000" b="1" dirty="0"/>
              <a:t> </a:t>
            </a:r>
            <a:r>
              <a:rPr lang="cs-CZ" sz="2000" b="1" dirty="0" smtClean="0"/>
              <a:t>Point: </a:t>
            </a:r>
          </a:p>
          <a:p>
            <a:r>
              <a:rPr lang="cs-CZ" sz="2000" b="1" dirty="0" smtClean="0"/>
              <a:t>www.office.</a:t>
            </a:r>
            <a:r>
              <a:rPr lang="cs-CZ" sz="2000" b="1" dirty="0" err="1" smtClean="0"/>
              <a:t>microsoft.com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imono">
  <a:themeElements>
    <a:clrScheme name="Kimono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Kimon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Kimono</Template>
  <TotalTime>400</TotalTime>
  <Words>236</Words>
  <Application>Microsoft Office PowerPoint</Application>
  <PresentationFormat>Předvádění na obrazovce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Kimono</vt:lpstr>
      <vt:lpstr>Snímek 1</vt:lpstr>
      <vt:lpstr>Anotace</vt:lpstr>
      <vt:lpstr>Řekni pravidlo, kdy se píše ve slově ú. </vt:lpstr>
      <vt:lpstr>Řekni pravidlo,kdy píšeme ve slově ů</vt:lpstr>
      <vt:lpstr>Doplň u, ú, ů. Pravopis odůvodni.</vt:lpstr>
      <vt:lpstr>Práce se slovy, tvořte věty.</vt:lpstr>
      <vt:lpstr>Přiřaď slovo ke správné kytičce.</vt:lpstr>
      <vt:lpstr>Opište do sešitu.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7</cp:revision>
  <dcterms:created xsi:type="dcterms:W3CDTF">2011-08-21T15:31:45Z</dcterms:created>
  <dcterms:modified xsi:type="dcterms:W3CDTF">2013-10-21T11:08:32Z</dcterms:modified>
</cp:coreProperties>
</file>