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VY_32_INOVACE_01_Téma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30723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24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25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26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27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28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29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0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1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2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3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4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5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6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737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0738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9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0740" name="Rectangle 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0DD84B07-9370-4E02-AF6E-494C34C53693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30741" name="Rectangle 21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42" name="Rectangle 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42ED83C-A215-4932-816D-4AD064306C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26980D1-0CD2-4D05-89C6-5198EF52340B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D20981-6C7E-416C-98ED-7E2C701037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0EECBD-DB5D-4C8D-B5FA-88635C172D02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779A36-37C8-4FD4-9851-25D1A1AA6D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B70703F-C044-4C78-95E6-C13D1B36F75F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9A776A-AD05-467E-BFED-173EEA229C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FEC9C6-2A75-4AB0-BF8F-D6147F83C86D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B3052F-2854-412A-A2B3-BBB362160A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968246-B94C-4E6A-802A-B151643B445E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27517-1BE8-4239-BB47-0328322FE1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0A4C255-EB72-4D67-94DD-517DE6BCCE6C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D6C330-9A68-46F8-8E68-48E2510935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312883-8AD1-4F5C-8C70-0B2E362DDB1F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41DFBF-7301-4701-9056-461ABEC3FC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D6895B-93EF-4937-8B44-B3E4847746CF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103244-46F0-40A1-A270-B77DC74E80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1B66208-915D-4ED1-A134-7C903E82ED79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A654D6-7F2B-4610-A77D-78C8FEB51B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DE4945-6FE3-4667-8CD8-FF8C1001E5BD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9D4BE0-5AB9-4661-BDBF-A592CAD5FC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63529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29699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0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1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7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8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9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10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11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12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13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9714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5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F8F52095-7846-4B2D-9D6A-578AE65E1EE3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29716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9717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8DF569C-30B1-4139-9699-E048DFB3D15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9718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46932" y="1665883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3975100" y="2508250"/>
            <a:ext cx="31099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Mgr</a:t>
            </a:r>
            <a:r>
              <a:rPr lang="cs-CZ"/>
              <a:t>. |rena Nádvorníková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975100" y="3300413"/>
            <a:ext cx="13239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Druhy vět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340768"/>
            <a:ext cx="8363272" cy="4530725"/>
          </a:xfrm>
        </p:spPr>
        <p:txBody>
          <a:bodyPr/>
          <a:lstStyle/>
          <a:p>
            <a:r>
              <a:rPr lang="cs-CZ" sz="3000" dirty="0"/>
              <a:t>Prezentace je určena pro </a:t>
            </a:r>
            <a:r>
              <a:rPr lang="cs-CZ" sz="3000" dirty="0" err="1"/>
              <a:t>záky</a:t>
            </a:r>
            <a:r>
              <a:rPr lang="cs-CZ" sz="3000" dirty="0"/>
              <a:t> 3. ročníku.</a:t>
            </a:r>
          </a:p>
          <a:p>
            <a:r>
              <a:rPr lang="cs-CZ" sz="3000" dirty="0"/>
              <a:t>Slouží k opakování učiva o druzích vět.</a:t>
            </a:r>
          </a:p>
          <a:p>
            <a:r>
              <a:rPr lang="cs-CZ" sz="3000" dirty="0"/>
              <a:t> Druhy věty určují , doplňují znaménka na konci věty.</a:t>
            </a:r>
          </a:p>
          <a:p>
            <a:r>
              <a:rPr lang="cs-CZ" sz="3000" dirty="0"/>
              <a:t>Znají poučky, které druhy vět charakterizují.</a:t>
            </a:r>
          </a:p>
          <a:p>
            <a:r>
              <a:rPr lang="cs-CZ" sz="3000" dirty="0"/>
              <a:t>Pracují na interaktivní tabuli společně pod vedením učitele. </a:t>
            </a:r>
          </a:p>
          <a:p>
            <a:r>
              <a:rPr lang="cs-CZ" sz="3000" dirty="0"/>
              <a:t>Dopisují O, T , P, R ke větám. Dopisují znaménka.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Jaké známe druhy vět?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dirty="0">
                <a:solidFill>
                  <a:schemeClr val="hlink"/>
                </a:solidFill>
              </a:rPr>
              <a:t>OZNAMOVACÍ </a:t>
            </a:r>
          </a:p>
          <a:p>
            <a:r>
              <a:rPr lang="cs-CZ" dirty="0"/>
              <a:t> VĚTOU OZNAMOVACÍ NĚCO SDĚLUJEME</a:t>
            </a:r>
            <a:r>
              <a:rPr lang="cs-CZ" dirty="0" smtClean="0"/>
              <a:t>. PÍŠEME </a:t>
            </a:r>
            <a:r>
              <a:rPr lang="cs-CZ" dirty="0"/>
              <a:t>NA KONCI TEČKU.</a:t>
            </a:r>
          </a:p>
        </p:txBody>
      </p:sp>
      <p:pic>
        <p:nvPicPr>
          <p:cNvPr id="32775" name="Picture 7" descr="MC90023259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3743325"/>
            <a:ext cx="2082800" cy="1773238"/>
          </a:xfrm>
          <a:prstGeom prst="rect">
            <a:avLst/>
          </a:prstGeom>
          <a:noFill/>
        </p:spPr>
      </p:pic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4192588" y="4016375"/>
            <a:ext cx="39433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Holčička sedí na dece</a:t>
            </a:r>
            <a:r>
              <a:rPr lang="cs-CZ"/>
              <a:t>.</a:t>
            </a:r>
          </a:p>
          <a:p>
            <a:r>
              <a:rPr lang="cs-CZ" sz="2400" b="1"/>
              <a:t>Usmívá se</a:t>
            </a:r>
            <a:r>
              <a:rPr lang="cs-CZ"/>
              <a:t>.</a:t>
            </a: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663575" y="5461000"/>
            <a:ext cx="1841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879475" y="6035675"/>
            <a:ext cx="36861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Říkejte další věty oznamovací.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ROZKAZOVACÍ</a:t>
            </a:r>
          </a:p>
          <a:p>
            <a:r>
              <a:rPr lang="cs-CZ" dirty="0">
                <a:solidFill>
                  <a:schemeClr val="hlink"/>
                </a:solidFill>
              </a:rPr>
              <a:t>VĚTOU ROZKAZOVACÍ NĚCO ROZKAZUJEME NEBO </a:t>
            </a:r>
            <a:r>
              <a:rPr lang="cs-CZ" dirty="0" smtClean="0">
                <a:solidFill>
                  <a:schemeClr val="hlink"/>
                </a:solidFill>
              </a:rPr>
              <a:t>PŘIKAZUJEME. </a:t>
            </a:r>
            <a:r>
              <a:rPr lang="cs-CZ" dirty="0">
                <a:solidFill>
                  <a:schemeClr val="hlink"/>
                </a:solidFill>
              </a:rPr>
              <a:t>PÍŠEME ZA NÍ VYKŘIČNÍK NEBO TEČKU.</a:t>
            </a:r>
          </a:p>
        </p:txBody>
      </p:sp>
      <p:pic>
        <p:nvPicPr>
          <p:cNvPr id="33799" name="Picture 7" descr="j030125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4652963"/>
            <a:ext cx="1830388" cy="1565275"/>
          </a:xfrm>
          <a:prstGeom prst="rect">
            <a:avLst/>
          </a:prstGeom>
          <a:noFill/>
        </p:spPr>
      </p:pic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1384300" y="4448175"/>
            <a:ext cx="3268663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Dávej pozor!</a:t>
            </a:r>
          </a:p>
          <a:p>
            <a:r>
              <a:rPr lang="cs-CZ" sz="2400" b="1"/>
              <a:t>Pracuj pilně!</a:t>
            </a:r>
          </a:p>
          <a:p>
            <a:r>
              <a:rPr lang="cs-CZ" sz="2400" b="1"/>
              <a:t>Nezlob kamarády.</a:t>
            </a:r>
          </a:p>
          <a:p>
            <a:r>
              <a:rPr lang="cs-CZ" sz="2400" b="1"/>
              <a:t>Buď poslušný</a:t>
            </a:r>
            <a:r>
              <a:rPr lang="cs-CZ"/>
              <a:t>.</a:t>
            </a:r>
          </a:p>
        </p:txBody>
      </p:sp>
      <p:sp>
        <p:nvSpPr>
          <p:cNvPr id="33815" name="Text Box 23"/>
          <p:cNvSpPr txBox="1">
            <a:spLocks noChangeArrowheads="1"/>
          </p:cNvSpPr>
          <p:nvPr/>
        </p:nvSpPr>
        <p:spPr bwMode="auto">
          <a:xfrm>
            <a:off x="1023938" y="6251575"/>
            <a:ext cx="36718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Říkejte další věty rozkazovací.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TÁZACÍ</a:t>
            </a:r>
          </a:p>
          <a:p>
            <a:r>
              <a:rPr lang="cs-CZ" dirty="0">
                <a:solidFill>
                  <a:schemeClr val="hlink"/>
                </a:solidFill>
              </a:rPr>
              <a:t>Větou tázací se na něco </a:t>
            </a:r>
            <a:r>
              <a:rPr lang="cs-CZ" dirty="0" smtClean="0">
                <a:solidFill>
                  <a:schemeClr val="hlink"/>
                </a:solidFill>
              </a:rPr>
              <a:t>ptáme, </a:t>
            </a:r>
            <a:r>
              <a:rPr lang="cs-CZ" dirty="0">
                <a:solidFill>
                  <a:schemeClr val="hlink"/>
                </a:solidFill>
              </a:rPr>
              <a:t>tážeme</a:t>
            </a:r>
            <a:r>
              <a:rPr lang="cs-CZ" dirty="0" smtClean="0">
                <a:solidFill>
                  <a:schemeClr val="hlink"/>
                </a:solidFill>
              </a:rPr>
              <a:t>. Píšeme </a:t>
            </a:r>
            <a:r>
              <a:rPr lang="cs-CZ" dirty="0">
                <a:solidFill>
                  <a:schemeClr val="hlink"/>
                </a:solidFill>
              </a:rPr>
              <a:t>za ní otazník.</a:t>
            </a:r>
          </a:p>
        </p:txBody>
      </p:sp>
      <p:pic>
        <p:nvPicPr>
          <p:cNvPr id="34820" name="Picture 4" descr="MC90030137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89638" y="3933825"/>
            <a:ext cx="1822450" cy="1573213"/>
          </a:xfrm>
          <a:prstGeom prst="rect">
            <a:avLst/>
          </a:prstGeom>
          <a:noFill/>
        </p:spPr>
      </p:pic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1116013" y="4000500"/>
            <a:ext cx="48577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Můžete mi poradit?</a:t>
            </a:r>
          </a:p>
          <a:p>
            <a:r>
              <a:rPr lang="cs-CZ" sz="2400" b="1"/>
              <a:t>Kde najdu paní Adamovou?</a:t>
            </a:r>
          </a:p>
          <a:p>
            <a:r>
              <a:rPr lang="cs-CZ" sz="2400" b="1"/>
              <a:t>Jaké má číslo pokoje?</a:t>
            </a: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879475" y="5964238"/>
            <a:ext cx="2998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Říkejte další věty tázací.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PŘACÍ</a:t>
            </a:r>
          </a:p>
          <a:p>
            <a:r>
              <a:rPr lang="cs-CZ" dirty="0">
                <a:solidFill>
                  <a:schemeClr val="hlink"/>
                </a:solidFill>
              </a:rPr>
              <a:t>Větou přací vyjadřujeme své přání, něco si přejeme. Obvykle začíná slovy KÉŽ, NECHŤ,AŤ</a:t>
            </a:r>
            <a:r>
              <a:rPr lang="cs-CZ" dirty="0" smtClean="0">
                <a:solidFill>
                  <a:schemeClr val="hlink"/>
                </a:solidFill>
              </a:rPr>
              <a:t>. Píšeme </a:t>
            </a:r>
            <a:r>
              <a:rPr lang="cs-CZ" dirty="0">
                <a:solidFill>
                  <a:schemeClr val="hlink"/>
                </a:solidFill>
              </a:rPr>
              <a:t>za ní </a:t>
            </a:r>
            <a:r>
              <a:rPr lang="cs-CZ" dirty="0" smtClean="0">
                <a:solidFill>
                  <a:schemeClr val="hlink"/>
                </a:solidFill>
              </a:rPr>
              <a:t>tečku, </a:t>
            </a:r>
            <a:r>
              <a:rPr lang="cs-CZ" dirty="0">
                <a:solidFill>
                  <a:schemeClr val="hlink"/>
                </a:solidFill>
              </a:rPr>
              <a:t>někdy i vykřičník.</a:t>
            </a:r>
          </a:p>
        </p:txBody>
      </p:sp>
      <p:pic>
        <p:nvPicPr>
          <p:cNvPr id="35844" name="Picture 4" descr="j028569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563" y="4652963"/>
            <a:ext cx="1706562" cy="1824037"/>
          </a:xfrm>
          <a:prstGeom prst="rect">
            <a:avLst/>
          </a:prstGeom>
          <a:noFill/>
        </p:spPr>
      </p:pic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808038" y="4592638"/>
            <a:ext cx="4633912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Kéž bych trefila jamku.</a:t>
            </a:r>
          </a:p>
          <a:p>
            <a:r>
              <a:rPr lang="cs-CZ" sz="2400" b="1"/>
              <a:t>Ať jsem nejlepší ze všech.</a:t>
            </a:r>
          </a:p>
          <a:p>
            <a:r>
              <a:rPr lang="cs-CZ" sz="2400" b="1"/>
              <a:t>Nechť se nám všem daří.</a:t>
            </a: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663575" y="6251575"/>
            <a:ext cx="2890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Říkejte další věty přací.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Doplň za větu znaménko, </a:t>
            </a:r>
            <a:br>
              <a:rPr lang="cs-CZ" sz="4000"/>
            </a:br>
            <a:r>
              <a:rPr lang="cs-CZ" sz="4000"/>
              <a:t>napiš podle druhu vět O, T , R , P za větu.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/>
              <a:t>Maminka vaří oběd _   _</a:t>
            </a:r>
          </a:p>
          <a:p>
            <a:pPr>
              <a:lnSpc>
                <a:spcPct val="80000"/>
              </a:lnSpc>
            </a:pPr>
            <a:r>
              <a:rPr lang="cs-CZ" sz="2000"/>
              <a:t>Půjdeš ven _  _</a:t>
            </a:r>
          </a:p>
          <a:p>
            <a:pPr>
              <a:lnSpc>
                <a:spcPct val="80000"/>
              </a:lnSpc>
            </a:pPr>
            <a:r>
              <a:rPr lang="cs-CZ" sz="2000"/>
              <a:t>Kéž by byly Vánoce _  _</a:t>
            </a:r>
          </a:p>
          <a:p>
            <a:pPr>
              <a:lnSpc>
                <a:spcPct val="80000"/>
              </a:lnSpc>
            </a:pPr>
            <a:r>
              <a:rPr lang="cs-CZ" sz="2000"/>
              <a:t>Co to děláte _  _</a:t>
            </a:r>
          </a:p>
          <a:p>
            <a:pPr>
              <a:lnSpc>
                <a:spcPct val="80000"/>
              </a:lnSpc>
            </a:pPr>
            <a:r>
              <a:rPr lang="cs-CZ" sz="2000"/>
              <a:t>Pozor _  _</a:t>
            </a:r>
          </a:p>
          <a:p>
            <a:pPr>
              <a:lnSpc>
                <a:spcPct val="80000"/>
              </a:lnSpc>
            </a:pPr>
            <a:r>
              <a:rPr lang="cs-CZ" sz="2000"/>
              <a:t>Táta umí všechno _  _</a:t>
            </a:r>
          </a:p>
          <a:p>
            <a:pPr>
              <a:lnSpc>
                <a:spcPct val="80000"/>
              </a:lnSpc>
            </a:pPr>
            <a:r>
              <a:rPr lang="cs-CZ" sz="2000"/>
              <a:t>Ukliď si v pokoji _  _</a:t>
            </a:r>
          </a:p>
          <a:p>
            <a:pPr>
              <a:lnSpc>
                <a:spcPct val="80000"/>
              </a:lnSpc>
            </a:pPr>
            <a:r>
              <a:rPr lang="cs-CZ" sz="2000"/>
              <a:t>Zavři okno _  _</a:t>
            </a:r>
          </a:p>
          <a:p>
            <a:pPr>
              <a:lnSpc>
                <a:spcPct val="80000"/>
              </a:lnSpc>
            </a:pPr>
            <a:r>
              <a:rPr lang="cs-CZ" sz="2000"/>
              <a:t>Ať se ti něco hezkého zdá  _  _</a:t>
            </a:r>
          </a:p>
          <a:p>
            <a:pPr>
              <a:lnSpc>
                <a:spcPct val="80000"/>
              </a:lnSpc>
            </a:pPr>
            <a:r>
              <a:rPr lang="cs-CZ" sz="2000"/>
              <a:t>Nařiď si hodinky _  _</a:t>
            </a:r>
          </a:p>
          <a:p>
            <a:pPr>
              <a:lnSpc>
                <a:spcPct val="80000"/>
              </a:lnSpc>
            </a:pPr>
            <a:r>
              <a:rPr lang="cs-CZ" sz="2000"/>
              <a:t>Jdu domů ve tři _  _</a:t>
            </a:r>
          </a:p>
          <a:p>
            <a:pPr>
              <a:lnSpc>
                <a:spcPct val="80000"/>
              </a:lnSpc>
            </a:pPr>
            <a:r>
              <a:rPr lang="cs-CZ" sz="2000"/>
              <a:t>Nechoď sám pozdě večer _  _</a:t>
            </a:r>
          </a:p>
          <a:p>
            <a:pPr>
              <a:lnSpc>
                <a:spcPct val="80000"/>
              </a:lnSpc>
            </a:pPr>
            <a:r>
              <a:rPr lang="cs-CZ" sz="2000"/>
              <a:t>Kéž bych měl nové kolo _  _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/>
              <a:t>Zdroje</a:t>
            </a:r>
          </a:p>
        </p:txBody>
      </p:sp>
      <p:sp>
        <p:nvSpPr>
          <p:cNvPr id="15364" name="Text Box 7"/>
          <p:cNvSpPr txBox="1">
            <a:spLocks noGrp="1" noChangeArrowheads="1"/>
          </p:cNvSpPr>
          <p:nvPr>
            <p:ph idx="4294967295"/>
          </p:nvPr>
        </p:nvSpPr>
        <p:spPr>
          <a:noFill/>
          <a:ln/>
        </p:spPr>
        <p:txBody>
          <a:bodyPr/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dirty="0">
                <a:effectLst/>
              </a:rPr>
              <a:t>Obrázky galerie Microsoft </a:t>
            </a:r>
            <a:r>
              <a:rPr lang="cs-CZ" dirty="0" err="1">
                <a:effectLst/>
              </a:rPr>
              <a:t>Power</a:t>
            </a: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Point: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Útes">
  <a:themeElements>
    <a:clrScheme name="Útes 5">
      <a:dk1>
        <a:srgbClr val="009999"/>
      </a:dk1>
      <a:lt1>
        <a:srgbClr val="EAEAEA"/>
      </a:lt1>
      <a:dk2>
        <a:srgbClr val="006666"/>
      </a:dk2>
      <a:lt2>
        <a:srgbClr val="FFFFCC"/>
      </a:lt2>
      <a:accent1>
        <a:srgbClr val="339966"/>
      </a:accent1>
      <a:accent2>
        <a:srgbClr val="5E855B"/>
      </a:accent2>
      <a:accent3>
        <a:srgbClr val="AAB8B8"/>
      </a:accent3>
      <a:accent4>
        <a:srgbClr val="C8C8C8"/>
      </a:accent4>
      <a:accent5>
        <a:srgbClr val="ADCAB8"/>
      </a:accent5>
      <a:accent6>
        <a:srgbClr val="547852"/>
      </a:accent6>
      <a:hlink>
        <a:srgbClr val="EEC85E"/>
      </a:hlink>
      <a:folHlink>
        <a:srgbClr val="AA8456"/>
      </a:folHlink>
    </a:clrScheme>
    <a:fontScheme name="Útes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Útes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71</TotalTime>
  <Words>321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Útes</vt:lpstr>
      <vt:lpstr>Snímek 1</vt:lpstr>
      <vt:lpstr>Anotace</vt:lpstr>
      <vt:lpstr>Jaké známe druhy vět?</vt:lpstr>
      <vt:lpstr>Snímek 4</vt:lpstr>
      <vt:lpstr>Snímek 5</vt:lpstr>
      <vt:lpstr>Snímek 6</vt:lpstr>
      <vt:lpstr>Doplň za větu znaménko,  napiš podle druhu vět O, T , R , P za větu.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</cp:revision>
  <dcterms:created xsi:type="dcterms:W3CDTF">2011-08-21T15:31:45Z</dcterms:created>
  <dcterms:modified xsi:type="dcterms:W3CDTF">2013-10-21T11:11:09Z</dcterms:modified>
</cp:coreProperties>
</file>