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56" r:id="rId2"/>
    <p:sldId id="257" r:id="rId3"/>
    <p:sldId id="259" r:id="rId4"/>
    <p:sldId id="260" r:id="rId5"/>
    <p:sldId id="261" r:id="rId6"/>
    <p:sldId id="264" r:id="rId7"/>
    <p:sldId id="262" r:id="rId8"/>
    <p:sldId id="263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3072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2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2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2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2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2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2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3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3073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3073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4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4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075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5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5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5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5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3075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5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5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5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5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6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7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8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79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0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1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2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3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4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5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6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7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8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89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0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1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2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3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0938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939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0940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90E5AF41-6336-4ECE-B8AF-2B457C2A8B26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30941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942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A81B184-C790-4291-906D-6480DAF8B2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12F6E7C-C328-4E9E-A36B-4D849D2C374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BD643567-E452-44AE-B19A-2D28950240EA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AF57734-1A42-43A3-8D0D-BE4FA726972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03F7994B-1B20-4FF8-956A-7E09D8113E7A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E07433F-AEE0-4495-99B7-168D9AECE0E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5F61C556-A9AC-431E-8FFF-980183DFDF58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8C419D8-3C49-4B47-9D7A-98A2D94C92D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9F0FD815-AA7B-4F72-AD7D-65B549060F4D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1A53949-12AA-4CF0-A521-128513BABC8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C03D56BC-F212-41FD-B6A5-DBEB9EF24316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756C195-D4E9-4BCF-AF55-157786DC742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529DEE0F-0449-4937-BF1E-26312E1D0E31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B1E4ADD-31F5-4CB8-9042-370736C2FEF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8A3D4CDE-F6DE-46CD-9824-7B26B6A16145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F32DC9C-1220-4CC3-BDE3-4DA3EC7BC8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16F82435-91B6-4F99-AD95-5632C031A925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9714F2F-C182-4F38-8441-2FDAA3876A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0BD11B72-8C08-4F45-9A0E-AC6E1C2C12DD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6143CF8-08F0-4ADA-9014-235B2C24480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fld id="{CE776F40-B148-4EDD-BFE6-513FF249623F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29699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0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1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2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3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4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5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6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7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8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09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0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1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2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3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4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5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6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7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8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19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0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1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2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3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4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5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6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7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8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29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30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9731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2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3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4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5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6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7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8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39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0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1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2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3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4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5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6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7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8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49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0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1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2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3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4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5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6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7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8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59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0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1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2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3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4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5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6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7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8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69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0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1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2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3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4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5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6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7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8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79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0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1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2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3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4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5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6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7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8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89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0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1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2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3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4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5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6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7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8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799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0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1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2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3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4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5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6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7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8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09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0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1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2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3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4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5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6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7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8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19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0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1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2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3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4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5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6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7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8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29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0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1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2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3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4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5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6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7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8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39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0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1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2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3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4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5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6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7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8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49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0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1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2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3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4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5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6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7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8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59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0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1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2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3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4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5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6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7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8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69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0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1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2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3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4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5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6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7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8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79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0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1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2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3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4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5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6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7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8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89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0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1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2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3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4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5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6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7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8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899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0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1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2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3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4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5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6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7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8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09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10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11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12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913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9914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B628F25-D440-478C-80CE-E965FABC108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9915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EA85D4F-1985-4977-A15F-71AC9BD4D41D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29916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9917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918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4119563" y="2439988"/>
            <a:ext cx="313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Mgr. Irena NÁDVORNÍKOVÁ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903663" y="3305175"/>
            <a:ext cx="3295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Slova souznačná a protikladná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dirty="0"/>
              <a:t>Prezentace je určena pro žáky 3. ročníků. Slouží k opakování učiva o synonymech  a antonymech.</a:t>
            </a:r>
          </a:p>
          <a:p>
            <a:r>
              <a:rPr lang="cs-CZ" dirty="0"/>
              <a:t>V úvodní části prezentace si </a:t>
            </a:r>
            <a:r>
              <a:rPr lang="cs-CZ" dirty="0" smtClean="0"/>
              <a:t>zopakují, </a:t>
            </a:r>
            <a:r>
              <a:rPr lang="cs-CZ" dirty="0"/>
              <a:t>co jsou to slova mnohoznačná a protikladná.</a:t>
            </a:r>
          </a:p>
          <a:p>
            <a:r>
              <a:rPr lang="cs-CZ" dirty="0"/>
              <a:t>Dále pracují na jednotlivých částech prezentace společně pod vedením učitele.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Co to jsou slova souznačná?</a:t>
            </a:r>
            <a:br>
              <a:rPr lang="cs-CZ" sz="4000"/>
            </a:br>
            <a:endParaRPr lang="cs-CZ" sz="400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Slova souznačná (synonyma) jsou slova stejného nebo podobného významu.</a:t>
            </a:r>
          </a:p>
        </p:txBody>
      </p:sp>
      <p:pic>
        <p:nvPicPr>
          <p:cNvPr id="32807" name="Picture 39" descr="MC9004158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163" y="3284538"/>
            <a:ext cx="1762125" cy="2047875"/>
          </a:xfrm>
          <a:prstGeom prst="rect">
            <a:avLst/>
          </a:prstGeom>
          <a:noFill/>
        </p:spPr>
      </p:pic>
      <p:sp>
        <p:nvSpPr>
          <p:cNvPr id="32808" name="Text Box 40"/>
          <p:cNvSpPr txBox="1">
            <a:spLocks noChangeArrowheads="1"/>
          </p:cNvSpPr>
          <p:nvPr/>
        </p:nvSpPr>
        <p:spPr bwMode="auto">
          <a:xfrm>
            <a:off x="1908175" y="3787775"/>
            <a:ext cx="18954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PĚKNÁ</a:t>
            </a:r>
          </a:p>
          <a:p>
            <a:r>
              <a:rPr lang="cs-CZ" sz="2400" b="1"/>
              <a:t>HEZKÁ </a:t>
            </a:r>
          </a:p>
          <a:p>
            <a:r>
              <a:rPr lang="cs-CZ" sz="2400" b="1"/>
              <a:t>KRÁSNÁ</a:t>
            </a:r>
          </a:p>
          <a:p>
            <a:r>
              <a:rPr lang="cs-CZ" sz="2400" b="1"/>
              <a:t>POHLEDNÁ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to jsou </a:t>
            </a:r>
            <a:r>
              <a:rPr lang="cs-CZ" sz="3600"/>
              <a:t>slova</a:t>
            </a:r>
            <a:r>
              <a:rPr lang="cs-CZ"/>
              <a:t> protikladná?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Slova protikladná (opozita) jsou slova opačného významu.</a:t>
            </a:r>
          </a:p>
        </p:txBody>
      </p:sp>
      <p:pic>
        <p:nvPicPr>
          <p:cNvPr id="33796" name="Picture 4" descr="MC900440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2781300"/>
            <a:ext cx="2743200" cy="2743200"/>
          </a:xfrm>
          <a:prstGeom prst="rect">
            <a:avLst/>
          </a:prstGeom>
          <a:noFill/>
        </p:spPr>
      </p:pic>
      <p:pic>
        <p:nvPicPr>
          <p:cNvPr id="33797" name="Picture 5" descr="MC90044067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2708275"/>
            <a:ext cx="2743200" cy="2743200"/>
          </a:xfrm>
          <a:prstGeom prst="rect">
            <a:avLst/>
          </a:prstGeom>
          <a:noFill/>
        </p:spPr>
      </p:pic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187450" y="6021388"/>
            <a:ext cx="23764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800" b="1"/>
              <a:t>VESELÁ</a:t>
            </a: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5508625" y="6092825"/>
            <a:ext cx="2519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SMUTNÁ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Hledej synonyma k daným slovům: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 b="1"/>
              <a:t>NEVELKÝ  -  MALÝ</a:t>
            </a:r>
          </a:p>
          <a:p>
            <a:pPr>
              <a:lnSpc>
                <a:spcPct val="90000"/>
              </a:lnSpc>
            </a:pPr>
            <a:r>
              <a:rPr lang="cs-CZ" sz="2400" b="1"/>
              <a:t>PŘÍJEMNÝ - MILÝ</a:t>
            </a:r>
          </a:p>
          <a:p>
            <a:pPr>
              <a:lnSpc>
                <a:spcPct val="90000"/>
              </a:lnSpc>
            </a:pPr>
            <a:r>
              <a:rPr lang="cs-CZ" sz="2400" b="1"/>
              <a:t>MOUDRÝ  -  CHYTRÝ</a:t>
            </a:r>
          </a:p>
          <a:p>
            <a:pPr>
              <a:lnSpc>
                <a:spcPct val="90000"/>
              </a:lnSpc>
            </a:pPr>
            <a:r>
              <a:rPr lang="cs-CZ" sz="2400" b="1"/>
              <a:t>STATNÝ  -  SILNÝ</a:t>
            </a:r>
          </a:p>
          <a:p>
            <a:pPr>
              <a:lnSpc>
                <a:spcPct val="90000"/>
              </a:lnSpc>
            </a:pPr>
            <a:r>
              <a:rPr lang="cs-CZ" sz="2400" b="1"/>
              <a:t>SYTÝ  -  NAJEDENÝ</a:t>
            </a:r>
          </a:p>
          <a:p>
            <a:pPr>
              <a:lnSpc>
                <a:spcPct val="90000"/>
              </a:lnSpc>
            </a:pPr>
            <a:r>
              <a:rPr lang="cs-CZ" sz="2400" b="1"/>
              <a:t>VYSOKÝ  -  VELKÝ</a:t>
            </a:r>
          </a:p>
          <a:p>
            <a:pPr>
              <a:lnSpc>
                <a:spcPct val="90000"/>
              </a:lnSpc>
            </a:pPr>
            <a:r>
              <a:rPr lang="cs-CZ" sz="2400" b="1"/>
              <a:t>VŮZ  -  AUTO</a:t>
            </a:r>
          </a:p>
          <a:p>
            <a:pPr>
              <a:lnSpc>
                <a:spcPct val="90000"/>
              </a:lnSpc>
            </a:pPr>
            <a:r>
              <a:rPr lang="cs-CZ" sz="2400" b="1"/>
              <a:t>PŘEZŮVKA  -  BAČKORA</a:t>
            </a:r>
          </a:p>
          <a:p>
            <a:pPr>
              <a:lnSpc>
                <a:spcPct val="90000"/>
              </a:lnSpc>
            </a:pPr>
            <a:r>
              <a:rPr lang="cs-CZ" sz="2400" b="1"/>
              <a:t>DOPIS   -  PSANÍ</a:t>
            </a:r>
          </a:p>
          <a:p>
            <a:pPr>
              <a:lnSpc>
                <a:spcPct val="90000"/>
              </a:lnSpc>
            </a:pPr>
            <a:r>
              <a:rPr lang="cs-CZ" sz="2400" b="1"/>
              <a:t>ÚLOHA  -  ÚKOL</a:t>
            </a:r>
          </a:p>
          <a:p>
            <a:pPr>
              <a:lnSpc>
                <a:spcPct val="90000"/>
              </a:lnSpc>
            </a:pPr>
            <a:r>
              <a:rPr lang="cs-CZ" sz="2400" b="1"/>
              <a:t>LŮŽKO  -  POSTEL</a:t>
            </a:r>
          </a:p>
          <a:p>
            <a:pPr>
              <a:lnSpc>
                <a:spcPct val="90000"/>
              </a:lnSpc>
            </a:pPr>
            <a:endParaRPr lang="cs-CZ" sz="2400" b="1"/>
          </a:p>
        </p:txBody>
      </p:sp>
      <p:pic>
        <p:nvPicPr>
          <p:cNvPr id="34821" name="Picture 5" descr="MC9004406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3357563"/>
            <a:ext cx="2743200" cy="2743200"/>
          </a:xfrm>
          <a:prstGeom prst="rect">
            <a:avLst/>
          </a:prstGeom>
          <a:noFill/>
        </p:spPr>
      </p:pic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6280150" y="6329363"/>
            <a:ext cx="1676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/>
              <a:t>VÝBORNĚ</a:t>
            </a:r>
          </a:p>
        </p:txBody>
      </p:sp>
    </p:spTree>
  </p:cSld>
  <p:clrMapOvr>
    <a:masterClrMapping/>
  </p:clrMapOvr>
  <p:transition spd="med">
    <p:cover dir="l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Hledej slova protikladná: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SMUTNÝ   X  VESELÝ</a:t>
            </a:r>
          </a:p>
          <a:p>
            <a:pPr>
              <a:lnSpc>
                <a:spcPct val="80000"/>
              </a:lnSpc>
            </a:pPr>
            <a:r>
              <a:rPr lang="cs-CZ" sz="2800"/>
              <a:t>HODNÝ  X  ZLÝ</a:t>
            </a:r>
          </a:p>
          <a:p>
            <a:pPr>
              <a:lnSpc>
                <a:spcPct val="80000"/>
              </a:lnSpc>
            </a:pPr>
            <a:r>
              <a:rPr lang="cs-CZ" sz="2800"/>
              <a:t>ČISTÝ  X ŠPINAVÝ</a:t>
            </a:r>
          </a:p>
          <a:p>
            <a:pPr>
              <a:lnSpc>
                <a:spcPct val="80000"/>
              </a:lnSpc>
            </a:pPr>
            <a:r>
              <a:rPr lang="cs-CZ" sz="2800"/>
              <a:t>CHYTRÝ  X  HLOUPÝ</a:t>
            </a:r>
          </a:p>
          <a:p>
            <a:pPr>
              <a:lnSpc>
                <a:spcPct val="80000"/>
              </a:lnSpc>
            </a:pPr>
            <a:r>
              <a:rPr lang="cs-CZ" sz="2800"/>
              <a:t>MALÝ  X  VELKÝ</a:t>
            </a:r>
          </a:p>
          <a:p>
            <a:pPr>
              <a:lnSpc>
                <a:spcPct val="80000"/>
              </a:lnSpc>
            </a:pPr>
            <a:r>
              <a:rPr lang="cs-CZ" sz="2800"/>
              <a:t>DEN  X  NOC</a:t>
            </a:r>
          </a:p>
          <a:p>
            <a:pPr>
              <a:lnSpc>
                <a:spcPct val="80000"/>
              </a:lnSpc>
            </a:pPr>
            <a:r>
              <a:rPr lang="cs-CZ" sz="2800"/>
              <a:t>NAHÝ  X  OBLEČENÝ</a:t>
            </a:r>
          </a:p>
          <a:p>
            <a:pPr>
              <a:lnSpc>
                <a:spcPct val="80000"/>
              </a:lnSpc>
            </a:pPr>
            <a:r>
              <a:rPr lang="cs-CZ" sz="2800"/>
              <a:t>TEPLO  X  ZIMA</a:t>
            </a:r>
          </a:p>
          <a:p>
            <a:pPr>
              <a:lnSpc>
                <a:spcPct val="80000"/>
              </a:lnSpc>
            </a:pPr>
            <a:r>
              <a:rPr lang="cs-CZ" sz="2800"/>
              <a:t>PILNÝ  X  LÍNÝ</a:t>
            </a:r>
          </a:p>
          <a:p>
            <a:pPr>
              <a:lnSpc>
                <a:spcPct val="80000"/>
              </a:lnSpc>
            </a:pPr>
            <a:r>
              <a:rPr lang="cs-CZ" sz="2800"/>
              <a:t>ČERNÝ  X  BÍLÝ</a:t>
            </a:r>
          </a:p>
        </p:txBody>
      </p:sp>
      <p:pic>
        <p:nvPicPr>
          <p:cNvPr id="37892" name="Picture 4" descr="MC90044066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341563"/>
            <a:ext cx="2743200" cy="2743200"/>
          </a:xfrm>
          <a:prstGeom prst="rect">
            <a:avLst/>
          </a:prstGeom>
          <a:noFill/>
        </p:spPr>
      </p:pic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5848350" y="5392738"/>
            <a:ext cx="21796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b="1"/>
              <a:t>VÝBORNĚ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/>
              <a:t>Zakroužkuj barevně slova, která k sobě patří. Hledej synonyma. Na každou skupinu synonym použij jinou barvu.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950913" y="2944813"/>
            <a:ext cx="104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oblečení</a:t>
            </a: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4264025" y="4168775"/>
            <a:ext cx="60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šaty</a:t>
            </a: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5559425" y="2655888"/>
            <a:ext cx="679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oděv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2967038" y="2439988"/>
            <a:ext cx="806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hádka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1311275" y="52482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spor</a:t>
            </a: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6927850" y="5248275"/>
            <a:ext cx="106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neshoda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2247900" y="3881438"/>
            <a:ext cx="565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čert</a:t>
            </a: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6064250" y="3736975"/>
            <a:ext cx="7572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ďábel</a:t>
            </a: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3111500" y="539273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dům</a:t>
            </a: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7000875" y="2297113"/>
            <a:ext cx="933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budova</a:t>
            </a:r>
          </a:p>
        </p:txBody>
      </p:sp>
      <p:sp>
        <p:nvSpPr>
          <p:cNvPr id="35855" name="Text Box 15"/>
          <p:cNvSpPr txBox="1">
            <a:spLocks noChangeArrowheads="1"/>
          </p:cNvSpPr>
          <p:nvPr/>
        </p:nvSpPr>
        <p:spPr bwMode="auto">
          <a:xfrm>
            <a:off x="3471863" y="3089275"/>
            <a:ext cx="857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stavba</a:t>
            </a:r>
          </a:p>
        </p:txBody>
      </p:sp>
      <p:sp>
        <p:nvSpPr>
          <p:cNvPr id="35856" name="Text Box 16"/>
          <p:cNvSpPr txBox="1">
            <a:spLocks noChangeArrowheads="1"/>
          </p:cNvSpPr>
          <p:nvPr/>
        </p:nvSpPr>
        <p:spPr bwMode="auto">
          <a:xfrm>
            <a:off x="879475" y="3952875"/>
            <a:ext cx="73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holka</a:t>
            </a:r>
          </a:p>
        </p:txBody>
      </p:sp>
      <p:sp>
        <p:nvSpPr>
          <p:cNvPr id="35857" name="Text Box 17"/>
          <p:cNvSpPr txBox="1">
            <a:spLocks noChangeArrowheads="1"/>
          </p:cNvSpPr>
          <p:nvPr/>
        </p:nvSpPr>
        <p:spPr bwMode="auto">
          <a:xfrm>
            <a:off x="4624388" y="4889500"/>
            <a:ext cx="73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dívka</a:t>
            </a:r>
          </a:p>
        </p:txBody>
      </p:sp>
      <p:sp>
        <p:nvSpPr>
          <p:cNvPr id="35858" name="Text Box 18"/>
          <p:cNvSpPr txBox="1">
            <a:spLocks noChangeArrowheads="1"/>
          </p:cNvSpPr>
          <p:nvPr/>
        </p:nvSpPr>
        <p:spPr bwMode="auto">
          <a:xfrm>
            <a:off x="7359650" y="4024313"/>
            <a:ext cx="844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slečna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Vyber vhodné slovo protikladné: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TMA X NOC, DEN , SVĚTLO</a:t>
            </a:r>
          </a:p>
          <a:p>
            <a:pPr>
              <a:lnSpc>
                <a:spcPct val="90000"/>
              </a:lnSpc>
            </a:pPr>
            <a:r>
              <a:rPr lang="cs-CZ"/>
              <a:t>DLOUHÝ  X  MALÝ, ČILÝ, KRÁTKÝ</a:t>
            </a:r>
          </a:p>
          <a:p>
            <a:pPr>
              <a:lnSpc>
                <a:spcPct val="90000"/>
              </a:lnSpc>
            </a:pPr>
            <a:r>
              <a:rPr lang="cs-CZ"/>
              <a:t>ČISTÝ X UŠMUDLANÝ, SPÍCÍ, ŠPINAVÝ</a:t>
            </a:r>
          </a:p>
          <a:p>
            <a:pPr>
              <a:lnSpc>
                <a:spcPct val="90000"/>
              </a:lnSpc>
            </a:pPr>
            <a:r>
              <a:rPr lang="cs-CZ"/>
              <a:t>TLUSTÝ  X  MALÝ, ŠTÍHLÝ, CHYTRÝ</a:t>
            </a:r>
          </a:p>
          <a:p>
            <a:pPr>
              <a:lnSpc>
                <a:spcPct val="90000"/>
              </a:lnSpc>
            </a:pPr>
            <a:r>
              <a:rPr lang="cs-CZ"/>
              <a:t>ROVNÝ  X  HLADKÝ, KŘIVÝ, MALÝ</a:t>
            </a:r>
          </a:p>
          <a:p>
            <a:pPr>
              <a:lnSpc>
                <a:spcPct val="90000"/>
              </a:lnSpc>
            </a:pPr>
            <a:r>
              <a:rPr lang="cs-CZ"/>
              <a:t>PLNÝ  X  ÚPLNÝ, PRÁZDNÝ, SILNÝ</a:t>
            </a:r>
          </a:p>
          <a:p>
            <a:pPr>
              <a:lnSpc>
                <a:spcPct val="90000"/>
              </a:lnSpc>
            </a:pPr>
            <a:r>
              <a:rPr lang="cs-CZ"/>
              <a:t>ZUTÝ  X  OBLEČENÝ, ČESANÝ, OBUTÝ </a:t>
            </a:r>
          </a:p>
          <a:p>
            <a:pPr>
              <a:lnSpc>
                <a:spcPct val="90000"/>
              </a:lnSpc>
            </a:pPr>
            <a:r>
              <a:rPr lang="cs-CZ"/>
              <a:t>ZIMA  X  MRÁZ, CHLADNO, TEPLO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Napište do sešitu. Obrázky nahraďte slovy.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8916" name="Picture 4" descr="MC90043544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446338"/>
            <a:ext cx="1225550" cy="962025"/>
          </a:xfrm>
          <a:prstGeom prst="rect">
            <a:avLst/>
          </a:prstGeom>
          <a:noFill/>
        </p:spPr>
      </p:pic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2411413" y="2779713"/>
            <a:ext cx="3951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/>
              <a:t>je malý nebo ___________.</a:t>
            </a:r>
          </a:p>
        </p:txBody>
      </p:sp>
      <p:pic>
        <p:nvPicPr>
          <p:cNvPr id="38920" name="Picture 8" descr="MC90043577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3573463"/>
            <a:ext cx="936625" cy="1223962"/>
          </a:xfrm>
          <a:prstGeom prst="rect">
            <a:avLst/>
          </a:prstGeom>
          <a:noFill/>
        </p:spPr>
      </p:pic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2247900" y="3808413"/>
            <a:ext cx="49498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   </a:t>
            </a:r>
            <a:r>
              <a:rPr lang="cs-CZ" sz="2400"/>
              <a:t>je hloupý nebo ______________</a:t>
            </a:r>
            <a:r>
              <a:rPr lang="cs-CZ"/>
              <a:t> .</a:t>
            </a:r>
          </a:p>
        </p:txBody>
      </p:sp>
      <p:pic>
        <p:nvPicPr>
          <p:cNvPr id="38922" name="Picture 10" descr="MC900037073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0113" y="5013325"/>
            <a:ext cx="1296987" cy="1079500"/>
          </a:xfrm>
          <a:prstGeom prst="rect">
            <a:avLst/>
          </a:prstGeom>
          <a:noFill/>
        </p:spPr>
      </p:pic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2484438" y="5253038"/>
            <a:ext cx="4578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/>
              <a:t>je</a:t>
            </a:r>
            <a:r>
              <a:rPr lang="cs-CZ" sz="2000"/>
              <a:t> </a:t>
            </a:r>
            <a:r>
              <a:rPr lang="cs-CZ" sz="2400"/>
              <a:t>tlustý nebo</a:t>
            </a:r>
            <a:r>
              <a:rPr lang="cs-CZ" sz="2000"/>
              <a:t> _________________ 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endParaRPr lang="cs-CZ" smtClean="0"/>
          </a:p>
          <a:p>
            <a:endParaRPr lang="cs-CZ"/>
          </a:p>
        </p:txBody>
      </p:sp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1476375" y="2133600"/>
            <a:ext cx="4070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Obrázky galerie Microsoft Power Point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69</TotalTime>
  <Words>318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Body</vt:lpstr>
      <vt:lpstr>Snímek 1</vt:lpstr>
      <vt:lpstr>Anotace</vt:lpstr>
      <vt:lpstr>Co to jsou slova souznačná? </vt:lpstr>
      <vt:lpstr>Co to jsou slova protikladná?</vt:lpstr>
      <vt:lpstr>Hledej synonyma k daným slovům:</vt:lpstr>
      <vt:lpstr>Hledej slova protikladná:</vt:lpstr>
      <vt:lpstr>Zakroužkuj barevně slova, která k sobě patří. Hledej synonyma. Na každou skupinu synonym použij jinou barvu.</vt:lpstr>
      <vt:lpstr>Vyber vhodné slovo protikladné:</vt:lpstr>
      <vt:lpstr>Napište do sešitu. Obrázky nahraďte slovy.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</cp:revision>
  <dcterms:created xsi:type="dcterms:W3CDTF">2011-08-21T15:31:45Z</dcterms:created>
  <dcterms:modified xsi:type="dcterms:W3CDTF">2013-10-21T11:13:17Z</dcterms:modified>
</cp:coreProperties>
</file>