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VY_32_INOVACE_01_Téma</a:t>
          </a: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Téma:</a:t>
          </a: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BA13E7-343C-46CB-AFB6-6AB5DA576ED8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AF3EB-B408-4659-AC77-737CE4E0E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A5C8B7-EAB3-4D9E-AFA1-1732AFD82EBC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87C30-323A-40B2-A6F7-A99D54C4E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45FE54-7264-4097-B636-DA77CCB78495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C22FB-BF0D-4AF8-A648-02DFE68B6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5022C-18B9-4FDC-83D3-E8A2F674C4AB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E87FE-089C-4DBC-83AE-6B1F3263BF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E7E63-77D2-41E1-AD16-9FFFB2726A52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A4F2D-BDD5-4BB5-8436-A88CDA6FE6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F834C-E77B-4CE1-90B7-4C24BDC471AA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2F2E5-840B-48D8-8A18-ACD109A8CA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384D42-50B3-4669-B730-0D0368A214DC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6FBB4-3300-4CAD-B719-A296E573C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ED99E-DAF9-4F96-82D7-748603EA5B6A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35ECA-411F-47BD-98ED-CC3C534EE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C90FA-CB02-411E-8141-5733655257DB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25AD7-1B22-4F55-A22A-05AEA5A139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6541A-2EF2-47D0-A83D-A68470379336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378E4-8590-4263-8978-806BD22C74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E93F59-397F-4511-8FAF-383E8EBD9A0B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9B19F-644D-49D6-A1B6-CCD9AFBF4F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7E3A6BF-F945-479B-AE31-8E569D52315D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65A31EB-3A6A-421B-9B83-428C9106B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119563" y="2513013"/>
            <a:ext cx="2698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Mgr. Irena Nádvorníková</a:t>
            </a:r>
          </a:p>
        </p:txBody>
      </p:sp>
      <p:sp>
        <p:nvSpPr>
          <p:cNvPr id="13316" name="Text Box 5"/>
          <p:cNvSpPr txBox="1">
            <a:spLocks noChangeArrowheads="1"/>
          </p:cNvSpPr>
          <p:nvPr/>
        </p:nvSpPr>
        <p:spPr bwMode="auto">
          <a:xfrm>
            <a:off x="4192588" y="3305175"/>
            <a:ext cx="1098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Spodoba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Prezentace je určena pro žáky 3. ročníku.</a:t>
            </a:r>
          </a:p>
          <a:p>
            <a:pPr eaLnBrk="1" hangingPunct="1"/>
            <a:r>
              <a:rPr lang="cs-CZ" smtClean="0">
                <a:latin typeface="Arial" charset="0"/>
              </a:rPr>
              <a:t>Slouží k opakování tematu spodoba – hlásky, které jinak vyslovujeme a jinak píšeme.</a:t>
            </a:r>
          </a:p>
          <a:p>
            <a:pPr eaLnBrk="1" hangingPunct="1"/>
            <a:r>
              <a:rPr lang="cs-CZ" smtClean="0">
                <a:latin typeface="Arial" charset="0"/>
              </a:rPr>
              <a:t>Žáci pracují na interaktivní tabuli pod vedením učitele.</a:t>
            </a:r>
          </a:p>
          <a:p>
            <a:pPr eaLnBrk="1" hangingPunct="1"/>
            <a:r>
              <a:rPr lang="cs-CZ" smtClean="0">
                <a:latin typeface="Arial" charset="0"/>
              </a:rPr>
              <a:t>Opakují si pravidla. Doplňují chybějící písmeno. Důraz kladen na odůvodnění jiným tvarem slova.</a:t>
            </a:r>
          </a:p>
          <a:p>
            <a:pPr eaLnBrk="1" hangingPunct="1"/>
            <a:r>
              <a:rPr lang="cs-CZ" smtClean="0">
                <a:latin typeface="Arial" charset="0"/>
              </a:rPr>
              <a:t>V závěrečné části opisují do sešitu.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012825"/>
          </a:xfrm>
        </p:spPr>
        <p:txBody>
          <a:bodyPr/>
          <a:lstStyle/>
          <a:p>
            <a:pPr eaLnBrk="1" hangingPunct="1"/>
            <a:r>
              <a:rPr lang="cs-CZ" sz="2400" smtClean="0">
                <a:latin typeface="Arial" charset="0"/>
              </a:rPr>
              <a:t>Některé souhlásky uprostřed nebo na konci slova píšeme jinak než slyšíme. Pomáháme si jiným tvarem slova.</a:t>
            </a:r>
          </a:p>
        </p:txBody>
      </p:sp>
      <p:sp>
        <p:nvSpPr>
          <p:cNvPr id="15362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HOLU- 		MNOHO HOLU</a:t>
            </a:r>
            <a:r>
              <a:rPr lang="cs-CZ" smtClean="0">
                <a:solidFill>
                  <a:schemeClr val="accent1"/>
                </a:solidFill>
                <a:latin typeface="Arial" charset="0"/>
              </a:rPr>
              <a:t>B</a:t>
            </a:r>
            <a:r>
              <a:rPr lang="cs-CZ" smtClean="0">
                <a:latin typeface="Arial" charset="0"/>
              </a:rPr>
              <a:t>Ů</a:t>
            </a:r>
          </a:p>
          <a:p>
            <a:pPr eaLnBrk="1" hangingPunct="1"/>
            <a:r>
              <a:rPr lang="cs-CZ" smtClean="0">
                <a:latin typeface="Arial" charset="0"/>
              </a:rPr>
              <a:t>LE-		MNOHO L</a:t>
            </a:r>
            <a:r>
              <a:rPr lang="cs-CZ" smtClean="0">
                <a:solidFill>
                  <a:schemeClr val="accent1"/>
                </a:solidFill>
                <a:latin typeface="Arial" charset="0"/>
              </a:rPr>
              <a:t>V</a:t>
            </a:r>
            <a:r>
              <a:rPr lang="cs-CZ" smtClean="0">
                <a:latin typeface="Arial" charset="0"/>
              </a:rPr>
              <a:t>Ů</a:t>
            </a:r>
          </a:p>
          <a:p>
            <a:pPr eaLnBrk="1" hangingPunct="1"/>
            <a:r>
              <a:rPr lang="cs-CZ" smtClean="0">
                <a:latin typeface="Arial" charset="0"/>
              </a:rPr>
              <a:t>TVARO-	MNOHO TVARO</a:t>
            </a:r>
            <a:r>
              <a:rPr lang="cs-CZ" smtClean="0">
                <a:solidFill>
                  <a:schemeClr val="accent1"/>
                </a:solidFill>
                <a:latin typeface="Arial" charset="0"/>
              </a:rPr>
              <a:t>H</a:t>
            </a:r>
            <a:r>
              <a:rPr lang="cs-CZ" smtClean="0">
                <a:latin typeface="Arial" charset="0"/>
              </a:rPr>
              <a:t>Ů</a:t>
            </a:r>
          </a:p>
          <a:p>
            <a:pPr eaLnBrk="1" hangingPunct="1"/>
            <a:r>
              <a:rPr lang="cs-CZ" smtClean="0">
                <a:latin typeface="Arial" charset="0"/>
              </a:rPr>
              <a:t>STŘEP		MNOHO STŘE</a:t>
            </a:r>
            <a:r>
              <a:rPr lang="cs-CZ" smtClean="0">
                <a:solidFill>
                  <a:schemeClr val="accent1"/>
                </a:solidFill>
                <a:latin typeface="Arial" charset="0"/>
              </a:rPr>
              <a:t>P</a:t>
            </a:r>
            <a:r>
              <a:rPr lang="cs-CZ" smtClean="0">
                <a:latin typeface="Arial" charset="0"/>
              </a:rPr>
              <a:t>Ů</a:t>
            </a:r>
          </a:p>
          <a:p>
            <a:pPr eaLnBrk="1" hangingPunct="1"/>
            <a:r>
              <a:rPr lang="cs-CZ" smtClean="0">
                <a:latin typeface="Arial" charset="0"/>
              </a:rPr>
              <a:t>RY-KA		MNOHO RY</a:t>
            </a:r>
            <a:r>
              <a:rPr lang="cs-CZ" smtClean="0">
                <a:solidFill>
                  <a:schemeClr val="accent1"/>
                </a:solidFill>
                <a:latin typeface="Arial" charset="0"/>
              </a:rPr>
              <a:t>B</a:t>
            </a:r>
            <a:r>
              <a:rPr lang="cs-CZ" smtClean="0">
                <a:latin typeface="Arial" charset="0"/>
              </a:rPr>
              <a:t>EK</a:t>
            </a:r>
          </a:p>
          <a:p>
            <a:pPr eaLnBrk="1" hangingPunct="1"/>
            <a:r>
              <a:rPr lang="cs-CZ" smtClean="0">
                <a:latin typeface="Arial" charset="0"/>
              </a:rPr>
              <a:t>OBĚ-		MNOHO OBĚ</a:t>
            </a:r>
            <a:r>
              <a:rPr lang="cs-CZ" smtClean="0">
                <a:solidFill>
                  <a:schemeClr val="accent1"/>
                </a:solidFill>
                <a:latin typeface="Arial" charset="0"/>
              </a:rPr>
              <a:t>D</a:t>
            </a:r>
            <a:r>
              <a:rPr lang="cs-CZ" smtClean="0">
                <a:latin typeface="Arial" charset="0"/>
              </a:rPr>
              <a:t>Ů</a:t>
            </a:r>
          </a:p>
          <a:p>
            <a:pPr eaLnBrk="1" hangingPunct="1"/>
            <a:r>
              <a:rPr lang="cs-CZ" smtClean="0">
                <a:latin typeface="Arial" charset="0"/>
              </a:rPr>
              <a:t>ŽALU-		MNOHO ŽALU</a:t>
            </a:r>
            <a:r>
              <a:rPr lang="cs-CZ" smtClean="0">
                <a:solidFill>
                  <a:schemeClr val="accent1"/>
                </a:solidFill>
                <a:latin typeface="Arial" charset="0"/>
              </a:rPr>
              <a:t>D</a:t>
            </a:r>
            <a:r>
              <a:rPr lang="cs-CZ" smtClean="0">
                <a:latin typeface="Arial" charset="0"/>
              </a:rPr>
              <a:t>Ů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Nebo ještě jinak:</a:t>
            </a:r>
          </a:p>
        </p:txBody>
      </p:sp>
      <p:sp>
        <p:nvSpPr>
          <p:cNvPr id="16386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LE-		JÁ LE</a:t>
            </a:r>
            <a:r>
              <a:rPr lang="cs-CZ" smtClean="0">
                <a:solidFill>
                  <a:schemeClr val="accent2"/>
                </a:solidFill>
                <a:latin typeface="Arial" charset="0"/>
              </a:rPr>
              <a:t>Ž</a:t>
            </a:r>
            <a:r>
              <a:rPr lang="cs-CZ" smtClean="0">
                <a:latin typeface="Arial" charset="0"/>
              </a:rPr>
              <a:t>ÍM</a:t>
            </a:r>
          </a:p>
          <a:p>
            <a:pPr eaLnBrk="1" hangingPunct="1"/>
            <a:r>
              <a:rPr lang="cs-CZ" smtClean="0">
                <a:latin typeface="Arial" charset="0"/>
              </a:rPr>
              <a:t>SE-		JÁ SE</a:t>
            </a:r>
            <a:r>
              <a:rPr lang="cs-CZ" smtClean="0">
                <a:solidFill>
                  <a:schemeClr val="accent2"/>
                </a:solidFill>
                <a:latin typeface="Arial" charset="0"/>
              </a:rPr>
              <a:t>D</a:t>
            </a:r>
            <a:r>
              <a:rPr lang="cs-CZ" smtClean="0">
                <a:latin typeface="Arial" charset="0"/>
              </a:rPr>
              <a:t>ÍM</a:t>
            </a:r>
          </a:p>
          <a:p>
            <a:pPr eaLnBrk="1" hangingPunct="1"/>
            <a:r>
              <a:rPr lang="cs-CZ" smtClean="0">
                <a:latin typeface="Arial" charset="0"/>
              </a:rPr>
              <a:t>PLA-		JÁ PLA</a:t>
            </a:r>
            <a:r>
              <a:rPr lang="cs-CZ" smtClean="0">
                <a:solidFill>
                  <a:schemeClr val="accent2"/>
                </a:solidFill>
                <a:latin typeface="Arial" charset="0"/>
              </a:rPr>
              <a:t>T</a:t>
            </a:r>
            <a:r>
              <a:rPr lang="cs-CZ" smtClean="0">
                <a:latin typeface="Arial" charset="0"/>
              </a:rPr>
              <a:t>ÍM</a:t>
            </a:r>
          </a:p>
          <a:p>
            <a:pPr eaLnBrk="1" hangingPunct="1"/>
            <a:r>
              <a:rPr lang="cs-CZ" smtClean="0">
                <a:latin typeface="Arial" charset="0"/>
              </a:rPr>
              <a:t>VRA-		JÁ VRÁ</a:t>
            </a:r>
            <a:r>
              <a:rPr lang="cs-CZ" smtClean="0">
                <a:solidFill>
                  <a:schemeClr val="accent2"/>
                </a:solidFill>
                <a:latin typeface="Arial" charset="0"/>
              </a:rPr>
              <a:t>T</a:t>
            </a:r>
            <a:r>
              <a:rPr lang="cs-CZ" smtClean="0">
                <a:latin typeface="Arial" charset="0"/>
              </a:rPr>
              <a:t>ÍM</a:t>
            </a: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Nebo i takto odůvodníme:</a:t>
            </a:r>
          </a:p>
        </p:txBody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LE-KÝ		LE</a:t>
            </a:r>
            <a:r>
              <a:rPr lang="cs-CZ" smtClean="0">
                <a:solidFill>
                  <a:schemeClr val="folHlink"/>
                </a:solidFill>
                <a:latin typeface="Arial" charset="0"/>
              </a:rPr>
              <a:t>H</a:t>
            </a:r>
            <a:r>
              <a:rPr lang="cs-CZ" smtClean="0">
                <a:latin typeface="Arial" charset="0"/>
              </a:rPr>
              <a:t>OUČKÝ</a:t>
            </a:r>
          </a:p>
          <a:p>
            <a:pPr eaLnBrk="1" hangingPunct="1"/>
            <a:r>
              <a:rPr lang="cs-CZ" smtClean="0">
                <a:latin typeface="Arial" charset="0"/>
              </a:rPr>
              <a:t>HE-KÝ		HE</a:t>
            </a:r>
            <a:r>
              <a:rPr lang="cs-CZ" smtClean="0">
                <a:solidFill>
                  <a:schemeClr val="folHlink"/>
                </a:solidFill>
                <a:latin typeface="Arial" charset="0"/>
              </a:rPr>
              <a:t>Z</a:t>
            </a:r>
            <a:r>
              <a:rPr lang="cs-CZ" smtClean="0">
                <a:latin typeface="Arial" charset="0"/>
              </a:rPr>
              <a:t>OUČKÝ</a:t>
            </a:r>
          </a:p>
          <a:p>
            <a:pPr eaLnBrk="1" hangingPunct="1"/>
            <a:r>
              <a:rPr lang="cs-CZ" smtClean="0">
                <a:latin typeface="Arial" charset="0"/>
              </a:rPr>
              <a:t>KLU-KÝ		KLU</a:t>
            </a:r>
            <a:r>
              <a:rPr lang="cs-CZ" smtClean="0">
                <a:solidFill>
                  <a:schemeClr val="folHlink"/>
                </a:solidFill>
                <a:latin typeface="Arial" charset="0"/>
              </a:rPr>
              <a:t>Z</a:t>
            </a:r>
            <a:r>
              <a:rPr lang="cs-CZ" smtClean="0">
                <a:latin typeface="Arial" charset="0"/>
              </a:rPr>
              <a:t>OUČKÝ</a:t>
            </a:r>
          </a:p>
          <a:p>
            <a:pPr eaLnBrk="1" hangingPunct="1"/>
            <a:r>
              <a:rPr lang="cs-CZ" smtClean="0">
                <a:latin typeface="Arial" charset="0"/>
              </a:rPr>
              <a:t>HLA-KÝ 	HLA</a:t>
            </a:r>
            <a:r>
              <a:rPr lang="cs-CZ" smtClean="0">
                <a:solidFill>
                  <a:schemeClr val="folHlink"/>
                </a:solidFill>
                <a:latin typeface="Arial" charset="0"/>
              </a:rPr>
              <a:t>Ď</a:t>
            </a:r>
            <a:r>
              <a:rPr lang="cs-CZ" smtClean="0">
                <a:latin typeface="Arial" charset="0"/>
              </a:rPr>
              <a:t>OUČKÝ</a:t>
            </a:r>
          </a:p>
          <a:p>
            <a:pPr eaLnBrk="1" hangingPunct="1"/>
            <a:r>
              <a:rPr lang="cs-CZ" smtClean="0">
                <a:latin typeface="Arial" charset="0"/>
              </a:rPr>
              <a:t>HE-KÝ		HE</a:t>
            </a:r>
            <a:r>
              <a:rPr lang="cs-CZ" smtClean="0">
                <a:solidFill>
                  <a:schemeClr val="folHlink"/>
                </a:solidFill>
                <a:latin typeface="Arial" charset="0"/>
              </a:rPr>
              <a:t>B</a:t>
            </a:r>
            <a:r>
              <a:rPr lang="cs-CZ" smtClean="0">
                <a:latin typeface="Arial" charset="0"/>
              </a:rPr>
              <a:t>OUČKÝ</a:t>
            </a:r>
          </a:p>
          <a:p>
            <a:pPr eaLnBrk="1" hangingPunct="1"/>
            <a:r>
              <a:rPr lang="cs-CZ" smtClean="0">
                <a:latin typeface="Arial" charset="0"/>
              </a:rPr>
              <a:t>Ú-KÝ		U</a:t>
            </a:r>
            <a:r>
              <a:rPr lang="cs-CZ" smtClean="0">
                <a:solidFill>
                  <a:schemeClr val="folHlink"/>
                </a:solidFill>
                <a:latin typeface="Arial" charset="0"/>
              </a:rPr>
              <a:t>Z</a:t>
            </a:r>
            <a:r>
              <a:rPr lang="cs-CZ" smtClean="0">
                <a:latin typeface="Arial" charset="0"/>
              </a:rPr>
              <a:t>OUČKÝ</a:t>
            </a:r>
          </a:p>
          <a:p>
            <a:pPr eaLnBrk="1" hangingPunct="1"/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Doplň chybějící souhlásku:</a:t>
            </a:r>
          </a:p>
        </p:txBody>
      </p:sp>
      <p:sp>
        <p:nvSpPr>
          <p:cNvPr id="18434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SKOŘÁ-KA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HŘÍ-KY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BŘÍ-KY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Ú-KÝ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HE-KÝ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BATO-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CHLU-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Arial" charset="0"/>
              </a:rPr>
              <a:t>PONO-KY</a:t>
            </a:r>
          </a:p>
        </p:txBody>
      </p:sp>
      <p:sp>
        <p:nvSpPr>
          <p:cNvPr id="18435" name="Rectangle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MŘÍ-KA</a:t>
            </a:r>
          </a:p>
          <a:p>
            <a:pPr eaLnBrk="1" hangingPunct="1"/>
            <a:r>
              <a:rPr lang="cs-CZ" smtClean="0">
                <a:latin typeface="Arial" charset="0"/>
              </a:rPr>
              <a:t>ZKOU-KA</a:t>
            </a:r>
          </a:p>
          <a:p>
            <a:pPr eaLnBrk="1" hangingPunct="1"/>
            <a:r>
              <a:rPr lang="cs-CZ" smtClean="0">
                <a:latin typeface="Arial" charset="0"/>
              </a:rPr>
              <a:t>LO-KA</a:t>
            </a:r>
          </a:p>
          <a:p>
            <a:pPr eaLnBrk="1" hangingPunct="1"/>
            <a:r>
              <a:rPr lang="cs-CZ" smtClean="0">
                <a:latin typeface="Arial" charset="0"/>
              </a:rPr>
              <a:t>ZPĚ-</a:t>
            </a:r>
          </a:p>
          <a:p>
            <a:pPr eaLnBrk="1" hangingPunct="1"/>
            <a:r>
              <a:rPr lang="cs-CZ" smtClean="0">
                <a:latin typeface="Arial" charset="0"/>
              </a:rPr>
              <a:t>KNÍ-KA</a:t>
            </a:r>
          </a:p>
          <a:p>
            <a:pPr eaLnBrk="1" hangingPunct="1"/>
            <a:r>
              <a:rPr lang="cs-CZ" smtClean="0">
                <a:latin typeface="Arial" charset="0"/>
              </a:rPr>
              <a:t>LÁHE-</a:t>
            </a:r>
          </a:p>
          <a:p>
            <a:pPr eaLnBrk="1" hangingPunct="1"/>
            <a:r>
              <a:rPr lang="cs-CZ" smtClean="0">
                <a:latin typeface="Arial" charset="0"/>
              </a:rPr>
              <a:t>RŮ-KY</a:t>
            </a:r>
          </a:p>
          <a:p>
            <a:pPr eaLnBrk="1" hangingPunct="1"/>
            <a:r>
              <a:rPr lang="cs-CZ" smtClean="0">
                <a:latin typeface="Arial" charset="0"/>
              </a:rPr>
              <a:t>DU-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latin typeface="Arial" charset="0"/>
              </a:rPr>
              <a:t>Pojmenuj věci na obrázcích, pravopis zdůvodni, napiš na tabuli.</a:t>
            </a:r>
          </a:p>
        </p:txBody>
      </p:sp>
      <p:sp>
        <p:nvSpPr>
          <p:cNvPr id="19458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>
              <a:latin typeface="Arial" charset="0"/>
            </a:endParaRPr>
          </a:p>
        </p:txBody>
      </p:sp>
      <p:pic>
        <p:nvPicPr>
          <p:cNvPr id="19459" name="Picture 4" descr="MC90019168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1989138"/>
            <a:ext cx="14398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7" descr="MC90023761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975" y="2349500"/>
            <a:ext cx="187325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8" descr="MC900296363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916113"/>
            <a:ext cx="1619250" cy="144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9" descr="MC90044139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7050" y="1989138"/>
            <a:ext cx="143033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0" descr="MC900052616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750" y="4437063"/>
            <a:ext cx="12954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11" descr="MC900355857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65388" y="4581525"/>
            <a:ext cx="1385887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12" descr="MC900296173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4492625"/>
            <a:ext cx="1584325" cy="105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13" descr="MC900391452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688" y="4281488"/>
            <a:ext cx="17272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Zkouška tvé pozornosti: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Pokud jsi byl pozorný, bude pro tebe hračka vzpomenout si na všech osm věcí na předchozím snímku.</a:t>
            </a:r>
          </a:p>
          <a:p>
            <a:pPr eaLnBrk="1" hangingPunct="1"/>
            <a:r>
              <a:rPr lang="cs-CZ" smtClean="0">
                <a:latin typeface="Arial" charset="0"/>
              </a:rPr>
              <a:t>Napiš je na lístek. Až budeš hotov, zvedni ruku. Pozor je jich 8.</a:t>
            </a:r>
          </a:p>
        </p:txBody>
      </p:sp>
      <p:pic>
        <p:nvPicPr>
          <p:cNvPr id="20483" name="Picture 7" descr="MC90005296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00" y="3910013"/>
            <a:ext cx="1809750" cy="177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dirty="0" smtClean="0">
                <a:latin typeface="Arial" charset="0"/>
              </a:rPr>
              <a:t>Spoj </a:t>
            </a:r>
            <a:r>
              <a:rPr lang="cs-CZ" sz="4000" dirty="0" smtClean="0">
                <a:latin typeface="Arial" charset="0"/>
              </a:rPr>
              <a:t>čarou dvojice, které k sobě patří:</a:t>
            </a:r>
          </a:p>
        </p:txBody>
      </p:sp>
      <p:sp>
        <p:nvSpPr>
          <p:cNvPr id="21506" name="Rectangle 4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HE-KÝ</a:t>
            </a:r>
          </a:p>
          <a:p>
            <a:pPr eaLnBrk="1" hangingPunct="1"/>
            <a:r>
              <a:rPr lang="cs-CZ" smtClean="0">
                <a:latin typeface="Arial" charset="0"/>
              </a:rPr>
              <a:t>HE-KÁ</a:t>
            </a:r>
          </a:p>
          <a:p>
            <a:pPr eaLnBrk="1" hangingPunct="1"/>
            <a:r>
              <a:rPr lang="cs-CZ" smtClean="0">
                <a:latin typeface="Arial" charset="0"/>
              </a:rPr>
              <a:t>Ú-KÁ</a:t>
            </a:r>
          </a:p>
          <a:p>
            <a:pPr eaLnBrk="1" hangingPunct="1"/>
            <a:r>
              <a:rPr lang="cs-CZ" smtClean="0">
                <a:latin typeface="Arial" charset="0"/>
              </a:rPr>
              <a:t>SLA-KÝ</a:t>
            </a:r>
          </a:p>
          <a:p>
            <a:pPr eaLnBrk="1" hangingPunct="1"/>
            <a:r>
              <a:rPr lang="cs-CZ" smtClean="0">
                <a:latin typeface="Arial" charset="0"/>
              </a:rPr>
              <a:t>CHU-NÝ</a:t>
            </a:r>
          </a:p>
          <a:p>
            <a:pPr eaLnBrk="1" hangingPunct="1"/>
            <a:r>
              <a:rPr lang="cs-CZ" smtClean="0">
                <a:latin typeface="Arial" charset="0"/>
              </a:rPr>
              <a:t>KRO-KÝ</a:t>
            </a:r>
          </a:p>
          <a:p>
            <a:pPr eaLnBrk="1" hangingPunct="1"/>
            <a:r>
              <a:rPr lang="cs-CZ" smtClean="0">
                <a:latin typeface="Arial" charset="0"/>
              </a:rPr>
              <a:t>PRU-KÝ</a:t>
            </a:r>
          </a:p>
          <a:p>
            <a:pPr eaLnBrk="1" hangingPunct="1"/>
            <a:r>
              <a:rPr lang="cs-CZ" smtClean="0">
                <a:latin typeface="Arial" charset="0"/>
              </a:rPr>
              <a:t>HLA-KÁ</a:t>
            </a:r>
          </a:p>
        </p:txBody>
      </p:sp>
      <p:sp>
        <p:nvSpPr>
          <p:cNvPr id="21507" name="Rectangle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LÁ-KA</a:t>
            </a:r>
          </a:p>
          <a:p>
            <a:pPr eaLnBrk="1" hangingPunct="1"/>
            <a:r>
              <a:rPr lang="cs-CZ" smtClean="0">
                <a:latin typeface="Arial" charset="0"/>
              </a:rPr>
              <a:t>OBĚ-</a:t>
            </a:r>
          </a:p>
          <a:p>
            <a:pPr eaLnBrk="1" hangingPunct="1"/>
            <a:r>
              <a:rPr lang="cs-CZ" smtClean="0">
                <a:latin typeface="Arial" charset="0"/>
              </a:rPr>
              <a:t>SVA-</a:t>
            </a:r>
          </a:p>
          <a:p>
            <a:pPr eaLnBrk="1" hangingPunct="1"/>
            <a:r>
              <a:rPr lang="cs-CZ" smtClean="0">
                <a:latin typeface="Arial" charset="0"/>
              </a:rPr>
              <a:t>DÍ-KA</a:t>
            </a:r>
          </a:p>
          <a:p>
            <a:pPr eaLnBrk="1" hangingPunct="1"/>
            <a:r>
              <a:rPr lang="cs-CZ" smtClean="0">
                <a:latin typeface="Arial" charset="0"/>
              </a:rPr>
              <a:t>LE-</a:t>
            </a:r>
          </a:p>
          <a:p>
            <a:pPr eaLnBrk="1" hangingPunct="1"/>
            <a:r>
              <a:rPr lang="cs-CZ" smtClean="0">
                <a:latin typeface="Arial" charset="0"/>
              </a:rPr>
              <a:t>OMÍ-KA</a:t>
            </a:r>
          </a:p>
          <a:p>
            <a:pPr eaLnBrk="1" hangingPunct="1"/>
            <a:r>
              <a:rPr lang="cs-CZ" smtClean="0">
                <a:latin typeface="Arial" charset="0"/>
              </a:rPr>
              <a:t>DOR-</a:t>
            </a:r>
          </a:p>
          <a:p>
            <a:pPr eaLnBrk="1" hangingPunct="1"/>
            <a:r>
              <a:rPr lang="cs-CZ" smtClean="0">
                <a:latin typeface="Arial" charset="0"/>
              </a:rPr>
              <a:t>PLY-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latin typeface="Arial" charset="0"/>
              </a:rPr>
              <a:t>Přečti si text. Obrázky nahraď slovy a napis do sešitu.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>
          <a:xfrm>
            <a:off x="250825" y="1916113"/>
            <a:ext cx="8229600" cy="4525962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2531" name="Picture 4" descr="MC90010926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2565400"/>
            <a:ext cx="101758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Text Box 6"/>
          <p:cNvSpPr txBox="1">
            <a:spLocks noChangeArrowheads="1"/>
          </p:cNvSpPr>
          <p:nvPr/>
        </p:nvSpPr>
        <p:spPr bwMode="auto">
          <a:xfrm>
            <a:off x="1331913" y="2708275"/>
            <a:ext cx="475138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Na střechu usedl                 .</a:t>
            </a:r>
          </a:p>
        </p:txBody>
      </p:sp>
      <p:sp>
        <p:nvSpPr>
          <p:cNvPr id="22533" name="Text Box 7"/>
          <p:cNvSpPr txBox="1">
            <a:spLocks noChangeArrowheads="1"/>
          </p:cNvSpPr>
          <p:nvPr/>
        </p:nvSpPr>
        <p:spPr bwMode="auto">
          <a:xfrm>
            <a:off x="1476375" y="4005263"/>
            <a:ext cx="43910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Tere-ka sbírá      .          .        </a:t>
            </a:r>
          </a:p>
        </p:txBody>
      </p:sp>
      <p:pic>
        <p:nvPicPr>
          <p:cNvPr id="22534" name="Picture 8" descr="MC90019357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3779838" y="3933825"/>
            <a:ext cx="720725" cy="712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 Box 9"/>
          <p:cNvSpPr txBox="1">
            <a:spLocks noChangeArrowheads="1"/>
          </p:cNvSpPr>
          <p:nvPr/>
        </p:nvSpPr>
        <p:spPr bwMode="auto">
          <a:xfrm>
            <a:off x="1476375" y="5373688"/>
            <a:ext cx="518318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Oře- si             !             </a:t>
            </a:r>
          </a:p>
        </p:txBody>
      </p:sp>
      <p:pic>
        <p:nvPicPr>
          <p:cNvPr id="22536" name="Picture 10" descr="MC90019935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6238" y="4941888"/>
            <a:ext cx="6461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b="1" dirty="0" smtClean="0">
                <a:latin typeface="Arial" charset="0"/>
              </a:rPr>
              <a:t>Obrázky galerie Microsoft </a:t>
            </a:r>
            <a:r>
              <a:rPr lang="cs-CZ" b="1" dirty="0" err="1" smtClean="0">
                <a:latin typeface="Arial" charset="0"/>
              </a:rPr>
              <a:t>Power</a:t>
            </a:r>
            <a:r>
              <a:rPr lang="cs-CZ" b="1" dirty="0" smtClean="0">
                <a:latin typeface="Arial" charset="0"/>
              </a:rPr>
              <a:t> </a:t>
            </a:r>
            <a:r>
              <a:rPr lang="cs-CZ" b="1" dirty="0" smtClean="0">
                <a:latin typeface="Arial" charset="0"/>
              </a:rPr>
              <a:t>Point</a:t>
            </a:r>
          </a:p>
          <a:p>
            <a:pPr eaLnBrk="1" hangingPunct="1">
              <a:spcBef>
                <a:spcPct val="0"/>
              </a:spcBef>
              <a:buNone/>
            </a:pPr>
            <a:r>
              <a:rPr lang="cs-CZ" b="1" dirty="0" smtClean="0">
                <a:latin typeface="Arial" charset="0"/>
              </a:rPr>
              <a:t> </a:t>
            </a:r>
            <a:r>
              <a:rPr lang="cs-CZ" b="1" dirty="0" smtClean="0">
                <a:latin typeface="Arial" charset="0"/>
              </a:rPr>
              <a:t>  </a:t>
            </a:r>
            <a:r>
              <a:rPr lang="cs-CZ" b="1" dirty="0" smtClean="0"/>
              <a:t>www.office.</a:t>
            </a:r>
            <a:r>
              <a:rPr lang="cs-CZ" b="1" dirty="0" err="1" smtClean="0"/>
              <a:t>microsoft.com</a:t>
            </a:r>
            <a:endParaRPr lang="cs-CZ" b="1" smtClean="0"/>
          </a:p>
          <a:p>
            <a:pPr eaLnBrk="1" hangingPunct="1">
              <a:spcBef>
                <a:spcPct val="0"/>
              </a:spcBef>
              <a:buNone/>
            </a:pPr>
            <a:endParaRPr lang="cs-CZ" b="1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246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Některé souhlásky uprostřed nebo na konci slova píšeme jinak než slyšíme. Pomáháme si jiným tvarem slova.</vt:lpstr>
      <vt:lpstr>Nebo ještě jinak:</vt:lpstr>
      <vt:lpstr>Nebo i takto odůvodníme:</vt:lpstr>
      <vt:lpstr>Doplň chybějící souhlásku:</vt:lpstr>
      <vt:lpstr>Pojmenuj věci na obrázcích, pravopis zdůvodni, napiš na tabuli.</vt:lpstr>
      <vt:lpstr>Zkouška tvé pozornosti:</vt:lpstr>
      <vt:lpstr>Spoj čarou dvojice, které k sobě patří:</vt:lpstr>
      <vt:lpstr>Přečti si text. Obrázky nahraď slovy a napis do sešitu.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5</cp:revision>
  <dcterms:created xsi:type="dcterms:W3CDTF">2011-08-21T15:31:45Z</dcterms:created>
  <dcterms:modified xsi:type="dcterms:W3CDTF">2013-10-21T11:34:52Z</dcterms:modified>
</cp:coreProperties>
</file>