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0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7" d="100"/>
          <a:sy n="127" d="100"/>
        </p:scale>
        <p:origin x="-116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BBDFB-986C-4E00-8925-F9C24A8B5B26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0E0CB2A-33B6-49D6-81A2-5566F82F91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BBDFB-986C-4E00-8925-F9C24A8B5B26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B0E0CB2A-33B6-49D6-81A2-5566F82F91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BBDFB-986C-4E00-8925-F9C24A8B5B26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0CB2A-33B6-49D6-81A2-5566F82F91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BBDFB-986C-4E00-8925-F9C24A8B5B26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0CB2A-33B6-49D6-81A2-5566F82F91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BBDFB-986C-4E00-8925-F9C24A8B5B26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B0E0CB2A-33B6-49D6-81A2-5566F82F91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BBDFB-986C-4E00-8925-F9C24A8B5B26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0CB2A-33B6-49D6-81A2-5566F82F91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BBDFB-986C-4E00-8925-F9C24A8B5B26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0CB2A-33B6-49D6-81A2-5566F82F91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BBDFB-986C-4E00-8925-F9C24A8B5B26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0CB2A-33B6-49D6-81A2-5566F82F91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BBDFB-986C-4E00-8925-F9C24A8B5B26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0CB2A-33B6-49D6-81A2-5566F82F91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BBDFB-986C-4E00-8925-F9C24A8B5B26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0CB2A-33B6-49D6-81A2-5566F82F91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BBBDFB-986C-4E00-8925-F9C24A8B5B26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E0CB2A-33B6-49D6-81A2-5566F82F91A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FBBBDFB-986C-4E00-8925-F9C24A8B5B26}" type="datetimeFigureOut">
              <a:rPr lang="cs-CZ" smtClean="0"/>
              <a:pPr/>
              <a:t>8.1.2012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B0E0CB2A-33B6-49D6-81A2-5566F82F91A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gif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9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gif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d%C3%ADvej+se&amp;ex=1" TargetMode="External"/><Relationship Id="rId3" Type="http://schemas.openxmlformats.org/officeDocument/2006/relationships/hyperlink" Target="http://www.global21online.org/get-involved/write/" TargetMode="External"/><Relationship Id="rId7" Type="http://schemas.openxmlformats.org/officeDocument/2006/relationships/hyperlink" Target="http://office.microsoft.com/cs-cz/images/results.aspx?qu=kreslit&amp;ex=1" TargetMode="External"/><Relationship Id="rId12" Type="http://schemas.openxmlformats.org/officeDocument/2006/relationships/hyperlink" Target="http://www.do2learn.com/picturecards/printcards/coloring/largeimages/sitdown.htm" TargetMode="External"/><Relationship Id="rId2" Type="http://schemas.openxmlformats.org/officeDocument/2006/relationships/hyperlink" Target="http://www.tigerpens.co.uk/blog/thick-or-thin-choosing-the-right-pen-for-your-hand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google.cz/imgres?q=opening+your+exercise+book+picture&amp;start=377&amp;hl=cs&amp;rlz=1R2ADRA_csCZ362&amp;biw=1280&amp;bih=631&amp;tbm=isch&amp;tbnid=MYR_rEvAxKHASM:&amp;imgrefurl=http://www.18store.info/index.php/page/12/&amp;docid=AkCPBlKqFCLKzM&amp;imgurl=http://media.rd.com/rd/images/rdc/cartoons/1009-Randy-Glasbergen-d.jpg&amp;w=432&amp;h=360&amp;ei=TcWdToGRM6Lh0QGO_ri-CQ&amp;zoom=1&amp;chk=sbg&amp;iact=rc&amp;dur=764&amp;sig=103090564359814994937&amp;page=18&amp;tbnh=123&amp;tbnw=175&amp;ndsp=22&amp;ved=1t:429,r:10,s:377&amp;tx=154&amp;ty=65" TargetMode="External"/><Relationship Id="rId11" Type="http://schemas.openxmlformats.org/officeDocument/2006/relationships/hyperlink" Target="http://www.flickr.com/photos/davic/2644599418/" TargetMode="External"/><Relationship Id="rId5" Type="http://schemas.openxmlformats.org/officeDocument/2006/relationships/hyperlink" Target="http://www.backrelief.ca/en/Prevention/StandingUp.asp" TargetMode="External"/><Relationship Id="rId10" Type="http://schemas.openxmlformats.org/officeDocument/2006/relationships/hyperlink" Target="http://nicolemdesign.blogspot.com/2008_06_01_archive.html" TargetMode="External"/><Relationship Id="rId4" Type="http://schemas.openxmlformats.org/officeDocument/2006/relationships/hyperlink" Target="http://irieslovenotes.com/2011/06/02/listen-to-that-man-when-he-tells-you-he-dont-want-you/" TargetMode="External"/><Relationship Id="rId9" Type="http://schemas.openxmlformats.org/officeDocument/2006/relationships/hyperlink" Target="http://wiccancommunity.blogspot.com/2010/06/your-workbook-of-shadows-exercise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2"/>
          <p:cNvSpPr txBox="1">
            <a:spLocks/>
          </p:cNvSpPr>
          <p:nvPr/>
        </p:nvSpPr>
        <p:spPr>
          <a:xfrm>
            <a:off x="0" y="18864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oblast:</a:t>
            </a:r>
          </a:p>
        </p:txBody>
      </p:sp>
      <p:sp>
        <p:nvSpPr>
          <p:cNvPr id="3" name="Zástupný symbol pro text 2"/>
          <p:cNvSpPr txBox="1">
            <a:spLocks/>
          </p:cNvSpPr>
          <p:nvPr/>
        </p:nvSpPr>
        <p:spPr>
          <a:xfrm>
            <a:off x="0" y="746702"/>
            <a:ext cx="2267744" cy="59406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Stupeň základního vzdělávání:</a:t>
            </a:r>
          </a:p>
        </p:txBody>
      </p:sp>
      <p:sp>
        <p:nvSpPr>
          <p:cNvPr id="4" name="Zástupný symbol pro text 2"/>
          <p:cNvSpPr txBox="1">
            <a:spLocks/>
          </p:cNvSpPr>
          <p:nvPr/>
        </p:nvSpPr>
        <p:spPr>
          <a:xfrm>
            <a:off x="0" y="130476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Vzdělávací obor:</a:t>
            </a:r>
          </a:p>
        </p:txBody>
      </p:sp>
      <p:sp>
        <p:nvSpPr>
          <p:cNvPr id="5" name="Zástupný symbol pro text 2"/>
          <p:cNvSpPr txBox="1">
            <a:spLocks/>
          </p:cNvSpPr>
          <p:nvPr/>
        </p:nvSpPr>
        <p:spPr>
          <a:xfrm>
            <a:off x="0" y="186282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Tematický okruh:</a:t>
            </a:r>
          </a:p>
        </p:txBody>
      </p:sp>
      <p:sp>
        <p:nvSpPr>
          <p:cNvPr id="6" name="Zástupný symbol pro text 2"/>
          <p:cNvSpPr txBox="1">
            <a:spLocks/>
          </p:cNvSpPr>
          <p:nvPr/>
        </p:nvSpPr>
        <p:spPr>
          <a:xfrm>
            <a:off x="0" y="242088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Téma:</a:t>
            </a:r>
          </a:p>
        </p:txBody>
      </p:sp>
      <p:sp>
        <p:nvSpPr>
          <p:cNvPr id="7" name="Zástupný symbol pro text 2"/>
          <p:cNvSpPr txBox="1">
            <a:spLocks/>
          </p:cNvSpPr>
          <p:nvPr/>
        </p:nvSpPr>
        <p:spPr>
          <a:xfrm>
            <a:off x="0" y="2978950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text 2"/>
          <p:cNvSpPr txBox="1">
            <a:spLocks/>
          </p:cNvSpPr>
          <p:nvPr/>
        </p:nvSpPr>
        <p:spPr>
          <a:xfrm>
            <a:off x="0" y="2924944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cs-CZ" sz="2000" dirty="0" smtClean="0">
                <a:solidFill>
                  <a:schemeClr val="tx1">
                    <a:tint val="75000"/>
                  </a:schemeClr>
                </a:solidFill>
              </a:rPr>
              <a:t>Období vzniku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:</a:t>
            </a:r>
          </a:p>
        </p:txBody>
      </p:sp>
      <p:sp>
        <p:nvSpPr>
          <p:cNvPr id="9" name="Zástupný symbol pro text 2"/>
          <p:cNvSpPr txBox="1">
            <a:spLocks/>
          </p:cNvSpPr>
          <p:nvPr/>
        </p:nvSpPr>
        <p:spPr>
          <a:xfrm>
            <a:off x="0" y="3501008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>
                    <a:tint val="75000"/>
                  </a:schemeClr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Určeno pro ročník:</a:t>
            </a:r>
          </a:p>
        </p:txBody>
      </p:sp>
      <p:sp>
        <p:nvSpPr>
          <p:cNvPr id="10" name="Zástupný symbol pro text 2"/>
          <p:cNvSpPr txBox="1">
            <a:spLocks/>
          </p:cNvSpPr>
          <p:nvPr/>
        </p:nvSpPr>
        <p:spPr>
          <a:xfrm>
            <a:off x="0" y="4653136"/>
            <a:ext cx="2808312" cy="44745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endParaRPr kumimoji="0" lang="cs-CZ" sz="2000" b="0" i="0" u="none" strike="noStrike" kern="1200" cap="none" spc="0" normalizeH="0" baseline="0" noProof="0" dirty="0" smtClean="0">
              <a:ln>
                <a:noFill/>
              </a:ln>
              <a:solidFill>
                <a:schemeClr val="tx1">
                  <a:tint val="75000"/>
                </a:schemeClr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grpSp>
        <p:nvGrpSpPr>
          <p:cNvPr id="11" name="Skupina 10"/>
          <p:cNvGrpSpPr/>
          <p:nvPr/>
        </p:nvGrpSpPr>
        <p:grpSpPr>
          <a:xfrm>
            <a:off x="1979712" y="260648"/>
            <a:ext cx="7164288" cy="6048672"/>
            <a:chOff x="1728192" y="260648"/>
            <a:chExt cx="7164288" cy="6048672"/>
          </a:xfrm>
        </p:grpSpPr>
        <p:sp>
          <p:nvSpPr>
            <p:cNvPr id="12" name="Nadpis 1"/>
            <p:cNvSpPr txBox="1">
              <a:spLocks/>
            </p:cNvSpPr>
            <p:nvPr/>
          </p:nvSpPr>
          <p:spPr>
            <a:xfrm>
              <a:off x="1763688" y="818710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1.</a:t>
              </a:r>
            </a:p>
          </p:txBody>
        </p:sp>
        <p:sp>
          <p:nvSpPr>
            <p:cNvPr id="13" name="Nadpis 1"/>
            <p:cNvSpPr txBox="1">
              <a:spLocks/>
            </p:cNvSpPr>
            <p:nvPr/>
          </p:nvSpPr>
          <p:spPr>
            <a:xfrm>
              <a:off x="1763688" y="260648"/>
              <a:ext cx="4896544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Jazyk a jazyková komunikace</a:t>
              </a:r>
            </a:p>
          </p:txBody>
        </p:sp>
        <p:sp>
          <p:nvSpPr>
            <p:cNvPr id="14" name="Nadpis 1"/>
            <p:cNvSpPr txBox="1">
              <a:spLocks/>
            </p:cNvSpPr>
            <p:nvPr/>
          </p:nvSpPr>
          <p:spPr>
            <a:xfrm>
              <a:off x="1763688" y="1376772"/>
              <a:ext cx="2808312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rmAutofit fontScale="62500" lnSpcReduction="20000"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40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Cizí jazyk</a:t>
              </a:r>
            </a:p>
          </p:txBody>
        </p:sp>
        <p:sp>
          <p:nvSpPr>
            <p:cNvPr id="15" name="Nadpis 1"/>
            <p:cNvSpPr txBox="1">
              <a:spLocks/>
            </p:cNvSpPr>
            <p:nvPr/>
          </p:nvSpPr>
          <p:spPr>
            <a:xfrm>
              <a:off x="1763688" y="1934834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Receptivní řečové dovednosti</a:t>
              </a:r>
            </a:p>
          </p:txBody>
        </p:sp>
        <p:sp>
          <p:nvSpPr>
            <p:cNvPr id="16" name="Nadpis 1"/>
            <p:cNvSpPr txBox="1">
              <a:spLocks/>
            </p:cNvSpPr>
            <p:nvPr/>
          </p:nvSpPr>
          <p:spPr>
            <a:xfrm>
              <a:off x="1763688" y="2492896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Instrukce </a:t>
              </a:r>
              <a:r>
                <a:rPr kumimoji="0" lang="cs-CZ" sz="2400" b="1" i="0" u="none" strike="noStrike" kern="1200" cap="all" spc="0" normalizeH="0" baseline="0" noProof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ve třídě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7" name="Nadpis 1"/>
            <p:cNvSpPr txBox="1">
              <a:spLocks/>
            </p:cNvSpPr>
            <p:nvPr/>
          </p:nvSpPr>
          <p:spPr>
            <a:xfrm>
              <a:off x="1763688" y="305095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8" name="Nadpis 1"/>
            <p:cNvSpPr txBox="1">
              <a:spLocks/>
            </p:cNvSpPr>
            <p:nvPr/>
          </p:nvSpPr>
          <p:spPr>
            <a:xfrm>
              <a:off x="1728192" y="2996952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 srpen 2011</a:t>
              </a: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  <p:sp>
          <p:nvSpPr>
            <p:cNvPr id="19" name="Nadpis 1"/>
            <p:cNvSpPr txBox="1">
              <a:spLocks/>
            </p:cNvSpPr>
            <p:nvPr/>
          </p:nvSpPr>
          <p:spPr>
            <a:xfrm>
              <a:off x="1800200" y="3501008"/>
              <a:ext cx="4861048" cy="406257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cs-CZ" sz="2400" b="1" cap="all" dirty="0" smtClean="0">
                  <a:latin typeface="+mj-lt"/>
                  <a:ea typeface="+mj-ea"/>
                  <a:cs typeface="+mj-cs"/>
                </a:rPr>
                <a:t>4</a:t>
              </a:r>
              <a:r>
                <a:rPr kumimoji="0" lang="cs-CZ" sz="2400" b="1" i="0" u="none" strike="noStrike" kern="1200" cap="all" spc="0" normalizeH="0" baseline="0" noProof="0" dirty="0" smtClean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+mj-lt"/>
                  <a:ea typeface="+mj-ea"/>
                  <a:cs typeface="+mj-cs"/>
                </a:rPr>
                <a:t>.</a:t>
              </a:r>
            </a:p>
          </p:txBody>
        </p:sp>
        <p:sp>
          <p:nvSpPr>
            <p:cNvPr id="20" name="Nadpis 1"/>
            <p:cNvSpPr txBox="1">
              <a:spLocks/>
            </p:cNvSpPr>
            <p:nvPr/>
          </p:nvSpPr>
          <p:spPr>
            <a:xfrm>
              <a:off x="1763688" y="4725144"/>
              <a:ext cx="7128792" cy="1584176"/>
            </a:xfrm>
            <a:prstGeom prst="rect">
              <a:avLst/>
            </a:prstGeom>
          </p:spPr>
          <p:txBody>
            <a:bodyPr vert="horz" lIns="91440" tIns="45720" rIns="91440" bIns="45720" rtlCol="0" anchor="t">
              <a:noAutofit/>
            </a:bodyPr>
            <a:lstStyle/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cs-CZ" sz="24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endParaRPr>
            </a:p>
          </p:txBody>
        </p:sp>
      </p:grp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endParaRPr lang="cs-CZ" sz="4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Nadpis 1"/>
          <p:cNvSpPr>
            <a:spLocks noGrp="1"/>
          </p:cNvSpPr>
          <p:nvPr/>
        </p:nvSpPr>
        <p:spPr>
          <a:xfrm>
            <a:off x="865820" y="2224744"/>
            <a:ext cx="7486600" cy="12265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err="1" smtClean="0"/>
              <a:t>Instructions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sz="2700" dirty="0" smtClean="0"/>
              <a:t>4. ročník</a:t>
            </a:r>
            <a:endParaRPr lang="cs-CZ" sz="2700" dirty="0"/>
          </a:p>
        </p:txBody>
      </p:sp>
      <p:sp>
        <p:nvSpPr>
          <p:cNvPr id="9" name="Podnadpis 2"/>
          <p:cNvSpPr>
            <a:spLocks noGrp="1"/>
          </p:cNvSpPr>
          <p:nvPr/>
        </p:nvSpPr>
        <p:spPr>
          <a:xfrm>
            <a:off x="1547664" y="3645024"/>
            <a:ext cx="6400800" cy="1752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1800" dirty="0" smtClean="0">
                <a:solidFill>
                  <a:schemeClr val="tx1"/>
                </a:solidFill>
              </a:rPr>
              <a:t>Anotace: Žáci porozumí základním pokynům v cizím jazyce a adekvátně na ně reagují.</a:t>
            </a:r>
          </a:p>
          <a:p>
            <a:r>
              <a:rPr lang="cs-CZ" sz="1800" dirty="0" smtClean="0">
                <a:solidFill>
                  <a:schemeClr val="tx1"/>
                </a:solidFill>
              </a:rPr>
              <a:t>Vzdělávací oblast: Jazyk a jazyková komunikace</a:t>
            </a:r>
          </a:p>
          <a:p>
            <a:r>
              <a:rPr lang="cs-CZ" sz="1600" dirty="0" smtClean="0"/>
              <a:t>Zpracovala: Martina </a:t>
            </a:r>
            <a:r>
              <a:rPr lang="cs-CZ" sz="1600" dirty="0" err="1" smtClean="0"/>
              <a:t>Habrdlová</a:t>
            </a:r>
            <a:endParaRPr lang="cs-CZ" sz="1600" dirty="0"/>
          </a:p>
        </p:txBody>
      </p:sp>
      <p:pic>
        <p:nvPicPr>
          <p:cNvPr id="10" name="Obrázek 9" descr="Logo do prezentace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87724" y="5179503"/>
            <a:ext cx="5400675" cy="1179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TextovéPole 4"/>
          <p:cNvSpPr txBox="1"/>
          <p:nvPr/>
        </p:nvSpPr>
        <p:spPr>
          <a:xfrm>
            <a:off x="755576" y="548680"/>
            <a:ext cx="4896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VY_32_INOVACE_02_INSTRUCTIONS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rázek 5" descr="write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3525" r="3525"/>
          <a:stretch>
            <a:fillRect/>
          </a:stretch>
        </p:blipFill>
        <p:spPr/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811504"/>
          </a:xfrm>
        </p:spPr>
        <p:txBody>
          <a:bodyPr>
            <a:normAutofit/>
          </a:bodyPr>
          <a:lstStyle/>
          <a:p>
            <a:r>
              <a:rPr lang="cs-CZ" sz="4000" dirty="0" err="1" smtClean="0"/>
              <a:t>Write</a:t>
            </a:r>
            <a:r>
              <a:rPr lang="cs-CZ" sz="4000" dirty="0" smtClean="0"/>
              <a:t> </a:t>
            </a:r>
            <a:endParaRPr lang="cs-CZ" sz="4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listen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15025" b="15025"/>
          <a:stretch>
            <a:fillRect/>
          </a:stretch>
        </p:blipFill>
        <p:spPr/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883512"/>
          </a:xfrm>
        </p:spPr>
        <p:txBody>
          <a:bodyPr>
            <a:normAutofit/>
          </a:bodyPr>
          <a:lstStyle/>
          <a:p>
            <a:r>
              <a:rPr lang="cs-CZ" sz="4000" dirty="0" smtClean="0"/>
              <a:t>Listen</a:t>
            </a:r>
            <a:endParaRPr lang="cs-CZ" sz="4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pick up your pen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12386" b="12386"/>
          <a:stretch>
            <a:fillRect/>
          </a:stretch>
        </p:blipFill>
        <p:spPr/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err="1" smtClean="0"/>
              <a:t>Pick</a:t>
            </a:r>
            <a:r>
              <a:rPr lang="cs-CZ" sz="4000" dirty="0" smtClean="0"/>
              <a:t> </a:t>
            </a:r>
            <a:r>
              <a:rPr lang="cs-CZ" sz="4000" dirty="0" err="1" smtClean="0"/>
              <a:t>up</a:t>
            </a:r>
            <a:r>
              <a:rPr lang="cs-CZ" sz="4000" dirty="0" smtClean="0"/>
              <a:t> </a:t>
            </a:r>
            <a:r>
              <a:rPr lang="cs-CZ" sz="4000" dirty="0" err="1" smtClean="0"/>
              <a:t>your</a:t>
            </a:r>
            <a:r>
              <a:rPr lang="cs-CZ" sz="4000" dirty="0" smtClean="0"/>
              <a:t> </a:t>
            </a:r>
            <a:r>
              <a:rPr lang="cs-CZ" sz="4000" dirty="0" err="1" smtClean="0"/>
              <a:t>pen</a:t>
            </a:r>
            <a:endParaRPr lang="cs-CZ" sz="4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standingUp.gif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20252" r="20252"/>
          <a:stretch>
            <a:fillRect/>
          </a:stretch>
        </p:blipFill>
        <p:spPr/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err="1" smtClean="0"/>
              <a:t>Stand</a:t>
            </a:r>
            <a:r>
              <a:rPr lang="cs-CZ" sz="4000" dirty="0" smtClean="0"/>
              <a:t> </a:t>
            </a:r>
            <a:r>
              <a:rPr lang="cs-CZ" sz="4000" dirty="0" err="1" smtClean="0"/>
              <a:t>up</a:t>
            </a:r>
            <a:endParaRPr lang="cs-CZ" sz="4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open your exercise book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6364" b="14505"/>
          <a:stretch>
            <a:fillRect/>
          </a:stretch>
        </p:blipFill>
        <p:spPr>
          <a:xfrm>
            <a:off x="3505200" y="616634"/>
            <a:ext cx="5029200" cy="3316422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Open </a:t>
            </a:r>
            <a:r>
              <a:rPr lang="cs-CZ" sz="4000" dirty="0" err="1" smtClean="0"/>
              <a:t>your</a:t>
            </a:r>
            <a:r>
              <a:rPr lang="cs-CZ" sz="4000" dirty="0" smtClean="0"/>
              <a:t> </a:t>
            </a:r>
            <a:r>
              <a:rPr lang="cs-CZ" sz="4000" dirty="0" err="1" smtClean="0"/>
              <a:t>exercise</a:t>
            </a:r>
            <a:r>
              <a:rPr lang="cs-CZ" sz="4000" dirty="0" smtClean="0"/>
              <a:t> </a:t>
            </a:r>
            <a:r>
              <a:rPr lang="cs-CZ" sz="4000" dirty="0" err="1" smtClean="0"/>
              <a:t>book</a:t>
            </a:r>
            <a:endParaRPr lang="cs-CZ" sz="4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draw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16900" t="13636" b="13636"/>
          <a:stretch>
            <a:fillRect/>
          </a:stretch>
        </p:blipFill>
        <p:spPr>
          <a:xfrm>
            <a:off x="3419872" y="260648"/>
            <a:ext cx="4957192" cy="4248472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err="1" smtClean="0"/>
              <a:t>draw</a:t>
            </a:r>
            <a:endParaRPr lang="cs-CZ" sz="4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look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9758" t="13636" r="10062" b="13636"/>
          <a:stretch>
            <a:fillRect/>
          </a:stretch>
        </p:blipFill>
        <p:spPr>
          <a:xfrm>
            <a:off x="3419872" y="616634"/>
            <a:ext cx="4608512" cy="3964494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look</a:t>
            </a:r>
            <a:endParaRPr lang="cs-CZ" sz="4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close your exercise book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21519" b="21519"/>
          <a:stretch>
            <a:fillRect/>
          </a:stretch>
        </p:blipFill>
        <p:spPr>
          <a:xfrm>
            <a:off x="3505200" y="616634"/>
            <a:ext cx="5029200" cy="3748470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err="1" smtClean="0"/>
              <a:t>Close</a:t>
            </a:r>
            <a:r>
              <a:rPr lang="cs-CZ" sz="4000" dirty="0" smtClean="0"/>
              <a:t> </a:t>
            </a:r>
            <a:r>
              <a:rPr lang="cs-CZ" sz="4000" dirty="0" err="1" smtClean="0"/>
              <a:t>your</a:t>
            </a:r>
            <a:r>
              <a:rPr lang="cs-CZ" sz="4000" dirty="0" smtClean="0"/>
              <a:t> </a:t>
            </a:r>
            <a:r>
              <a:rPr lang="cs-CZ" sz="4000" dirty="0" err="1" smtClean="0"/>
              <a:t>exercise</a:t>
            </a:r>
            <a:r>
              <a:rPr lang="cs-CZ" sz="4000" dirty="0" smtClean="0"/>
              <a:t> </a:t>
            </a:r>
            <a:r>
              <a:rPr lang="cs-CZ" sz="4000" dirty="0" err="1" smtClean="0"/>
              <a:t>book</a:t>
            </a:r>
            <a:endParaRPr lang="cs-CZ" sz="4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write on the board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6966" b="6966"/>
          <a:stretch>
            <a:fillRect/>
          </a:stretch>
        </p:blipFill>
        <p:spPr/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err="1" smtClean="0"/>
              <a:t>Write</a:t>
            </a:r>
            <a:r>
              <a:rPr lang="cs-CZ" sz="4000" dirty="0" smtClean="0"/>
              <a:t> on </a:t>
            </a:r>
            <a:r>
              <a:rPr lang="cs-CZ" sz="4000" dirty="0" err="1" smtClean="0"/>
              <a:t>the</a:t>
            </a:r>
            <a:r>
              <a:rPr lang="cs-CZ" sz="4000" dirty="0" smtClean="0"/>
              <a:t> </a:t>
            </a:r>
            <a:r>
              <a:rPr lang="cs-CZ" sz="4000" dirty="0" err="1" smtClean="0"/>
              <a:t>board</a:t>
            </a:r>
            <a:endParaRPr lang="cs-CZ" sz="4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come here.jpg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l="4212" r="4212"/>
          <a:stretch>
            <a:fillRect/>
          </a:stretch>
        </p:blipFill>
        <p:spPr/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err="1" smtClean="0"/>
              <a:t>Come</a:t>
            </a:r>
            <a:r>
              <a:rPr lang="cs-CZ" sz="4000" dirty="0" smtClean="0"/>
              <a:t> </a:t>
            </a:r>
            <a:r>
              <a:rPr lang="cs-CZ" sz="4000" dirty="0" err="1" smtClean="0"/>
              <a:t>here</a:t>
            </a:r>
            <a:endParaRPr lang="cs-CZ" sz="4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Zástupný symbol pro obrázek 4" descr="sitdown_l.gif"/>
          <p:cNvPicPr>
            <a:picLocks noGrp="1" noChangeAspect="1"/>
          </p:cNvPicPr>
          <p:nvPr>
            <p:ph type="pic" idx="1"/>
          </p:nvPr>
        </p:nvPicPr>
        <p:blipFill>
          <a:blip r:embed="rId2" cstate="print"/>
          <a:srcRect t="13636" b="13636"/>
          <a:stretch>
            <a:fillRect/>
          </a:stretch>
        </p:blipFill>
        <p:spPr>
          <a:xfrm>
            <a:off x="3505200" y="404664"/>
            <a:ext cx="5029200" cy="4176464"/>
          </a:xfrm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err="1" smtClean="0"/>
              <a:t>Sit</a:t>
            </a:r>
            <a:r>
              <a:rPr lang="cs-CZ" sz="4000" dirty="0" smtClean="0"/>
              <a:t> </a:t>
            </a:r>
            <a:r>
              <a:rPr lang="cs-CZ" sz="4000" dirty="0" err="1" smtClean="0"/>
              <a:t>down</a:t>
            </a:r>
            <a:endParaRPr lang="cs-CZ" sz="400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3979912"/>
          </a:xfrm>
        </p:spPr>
        <p:txBody>
          <a:bodyPr>
            <a:normAutofit/>
          </a:bodyPr>
          <a:lstStyle/>
          <a:p>
            <a:pPr algn="ctr"/>
            <a:r>
              <a:rPr lang="cs-CZ" sz="4000" dirty="0" err="1" smtClean="0"/>
              <a:t>Have</a:t>
            </a:r>
            <a:r>
              <a:rPr lang="cs-CZ" sz="4000" dirty="0" smtClean="0"/>
              <a:t> a nice </a:t>
            </a:r>
            <a:r>
              <a:rPr lang="cs-CZ" sz="4000" dirty="0" err="1" smtClean="0"/>
              <a:t>day</a:t>
            </a:r>
            <a:r>
              <a:rPr lang="cs-CZ" sz="4000" dirty="0" smtClean="0"/>
              <a:t>!!!</a:t>
            </a:r>
            <a:endParaRPr lang="cs-CZ" sz="4000" dirty="0"/>
          </a:p>
        </p:txBody>
      </p:sp>
      <p:sp>
        <p:nvSpPr>
          <p:cNvPr id="3" name="Veselý obličej 2"/>
          <p:cNvSpPr/>
          <p:nvPr/>
        </p:nvSpPr>
        <p:spPr>
          <a:xfrm>
            <a:off x="3707904" y="3573016"/>
            <a:ext cx="1296144" cy="1296144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1" y="1092453"/>
            <a:ext cx="8964487" cy="341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  <a:hlinkClick r:id="rId2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100" dirty="0" smtClean="0">
              <a:latin typeface="Calibri" pitchFamily="34" charset="0"/>
              <a:ea typeface="Calibri" pitchFamily="34" charset="0"/>
              <a:cs typeface="Times New Roman" pitchFamily="18" charset="0"/>
              <a:hlinkClick r:id="rId2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  <a:hlinkClick r:id="rId2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2"/>
              </a:rPr>
              <a:t>http://www.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2"/>
              </a:rPr>
              <a:t>tigerpens.co.uk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2"/>
              </a:rPr>
              <a:t>/blog/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2"/>
              </a:rPr>
              <a:t>thick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2"/>
              </a:rPr>
              <a:t>-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2"/>
              </a:rPr>
              <a:t>or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2"/>
              </a:rPr>
              <a:t>-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2"/>
              </a:rPr>
              <a:t>thin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2"/>
              </a:rPr>
              <a:t>-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2"/>
              </a:rPr>
              <a:t>choosing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2"/>
              </a:rPr>
              <a:t>-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2"/>
              </a:rPr>
              <a:t>the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2"/>
              </a:rPr>
              <a:t>-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2"/>
              </a:rPr>
              <a:t>right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2"/>
              </a:rPr>
              <a:t>-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2"/>
              </a:rPr>
              <a:t>pen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2"/>
              </a:rPr>
              <a:t>-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2"/>
              </a:rPr>
              <a:t>for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2"/>
              </a:rPr>
              <a:t>-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2"/>
              </a:rPr>
              <a:t>your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2"/>
              </a:rPr>
              <a:t>-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2"/>
              </a:rPr>
              <a:t>hand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2"/>
              </a:rPr>
              <a:t>/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http://www.global21online.org/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get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-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involved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/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write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3"/>
              </a:rPr>
              <a:t>/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4"/>
              </a:rPr>
              <a:t>http://irieslovenotes.com/2011/06/02/listen-to-that-man-when-he-tells-you-he-dont-want-you/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5"/>
              </a:rPr>
              <a:t>http://www.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5"/>
              </a:rPr>
              <a:t>backrelief.ca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5"/>
              </a:rPr>
              <a:t>/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5"/>
              </a:rPr>
              <a:t>en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5"/>
              </a:rPr>
              <a:t>/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5"/>
              </a:rPr>
              <a:t>Prevention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5"/>
              </a:rPr>
              <a:t>/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5"/>
              </a:rPr>
              <a:t>StandingUp.asp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http://www.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google.cz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/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imgres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?q=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opening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+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your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+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exercise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+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book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+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picture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&amp;start=377&amp;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hl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=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cs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&amp;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rlz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=1R2ADRA_csCZ362&amp;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biw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=1280&amp;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bih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=631&amp;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tbm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=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isch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&amp;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tbnid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=MYR_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rEvAxKHASM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:&amp;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imgrefurl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=http://www.18store.info/index.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php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/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page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/12/&amp;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docid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=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AkCPBlKqFCLKzM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&amp;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imgurl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=http://media.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rd.com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/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rd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/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images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/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rdc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/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cartoons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/1009-Randy-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Glasbergen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-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d.jpg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&amp;w=432&amp;h=360&amp;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ei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=TcWdToGRM6Lh0QGO_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ri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-CQ&amp;zoom=1&amp;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chk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=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sbg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&amp;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iact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=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rc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&amp;dur=764&amp;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sig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=103090564359814994937&amp;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page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=18&amp;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tbnh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=123&amp;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tbnw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=175&amp;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ndsp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=22&amp;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ved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=1t:429,r:10,s:377&amp;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tx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6"/>
              </a:rPr>
              <a:t>=154&amp;ty=65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7"/>
              </a:rPr>
              <a:t>http://office.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7"/>
              </a:rPr>
              <a:t>microsoft.com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7"/>
              </a:rPr>
              <a:t>/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7"/>
              </a:rPr>
              <a:t>cs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7"/>
              </a:rPr>
              <a:t>-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7"/>
              </a:rPr>
              <a:t>cz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7"/>
              </a:rPr>
              <a:t>/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7"/>
              </a:rPr>
              <a:t>images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7"/>
              </a:rPr>
              <a:t>/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7"/>
              </a:rPr>
              <a:t>results.aspx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7"/>
              </a:rPr>
              <a:t>?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7"/>
              </a:rPr>
              <a:t>qu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7"/>
              </a:rPr>
              <a:t>=kreslit&amp;ex=1#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7"/>
              </a:rPr>
              <a:t>ai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7"/>
              </a:rPr>
              <a:t>:MP900439281|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8"/>
              </a:rPr>
              <a:t>http://office.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8"/>
              </a:rPr>
              <a:t>microsoft.com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8"/>
              </a:rPr>
              <a:t>/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8"/>
              </a:rPr>
              <a:t>cs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8"/>
              </a:rPr>
              <a:t>-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8"/>
              </a:rPr>
              <a:t>cz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8"/>
              </a:rPr>
              <a:t>/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8"/>
              </a:rPr>
              <a:t>images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8"/>
              </a:rPr>
              <a:t>/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8"/>
              </a:rPr>
              <a:t>results.aspx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8"/>
              </a:rPr>
              <a:t>?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8"/>
              </a:rPr>
              <a:t>qu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8"/>
              </a:rPr>
              <a:t>=d%C3%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8"/>
              </a:rPr>
              <a:t>ADvej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8"/>
              </a:rPr>
              <a:t>+se&amp;ex=1#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8"/>
              </a:rPr>
              <a:t>ai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8"/>
              </a:rPr>
              <a:t>:MP900407251|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9"/>
              </a:rPr>
              <a:t>http://wiccancommunity.blogspot.com/2010/06/your-workbook-of-shadows-exercises.html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10"/>
              </a:rPr>
              <a:t>http://nicolemdesign.blogspot.com/2008_06_01_archive.html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11"/>
              </a:rPr>
              <a:t>http://www.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11"/>
              </a:rPr>
              <a:t>flickr.com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11"/>
              </a:rPr>
              <a:t>/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11"/>
              </a:rPr>
              <a:t>photos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11"/>
              </a:rPr>
              <a:t>/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11"/>
              </a:rPr>
              <a:t>davic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11"/>
              </a:rPr>
              <a:t>/2644599418/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12"/>
              </a:rPr>
              <a:t>http://www.do2learn.com/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12"/>
              </a:rPr>
              <a:t>picturecards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12"/>
              </a:rPr>
              <a:t>/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12"/>
              </a:rPr>
              <a:t>printcards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12"/>
              </a:rPr>
              <a:t>/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12"/>
              </a:rPr>
              <a:t>coloring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12"/>
              </a:rPr>
              <a:t>/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12"/>
              </a:rPr>
              <a:t>largeimages</a:t>
            </a:r>
            <a:r>
              <a:rPr kumimoji="0" lang="cs-CZ" sz="11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12"/>
              </a:rPr>
              <a:t>/</a:t>
            </a:r>
            <a:r>
              <a:rPr kumimoji="0" lang="cs-CZ" sz="11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  <a:hlinkClick r:id="rId12"/>
              </a:rPr>
              <a:t>sitdown.htm</a:t>
            </a:r>
            <a:endParaRPr kumimoji="0" lang="cs-CZ" sz="11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404664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mtClean="0"/>
              <a:t>Zdroje: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18</TotalTime>
  <Words>149</Words>
  <Application>Microsoft Office PowerPoint</Application>
  <PresentationFormat>Předvádění na obrazovce (4:3)</PresentationFormat>
  <Paragraphs>46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Cesta</vt:lpstr>
      <vt:lpstr>Snímek 1</vt:lpstr>
      <vt:lpstr>Snímek 2</vt:lpstr>
      <vt:lpstr>Write </vt:lpstr>
      <vt:lpstr>Listen</vt:lpstr>
      <vt:lpstr>Pick up your pen</vt:lpstr>
      <vt:lpstr>Stand up</vt:lpstr>
      <vt:lpstr>Open your exercise book</vt:lpstr>
      <vt:lpstr>draw</vt:lpstr>
      <vt:lpstr>look</vt:lpstr>
      <vt:lpstr>Close your exercise book</vt:lpstr>
      <vt:lpstr>Write on the board</vt:lpstr>
      <vt:lpstr>Come here</vt:lpstr>
      <vt:lpstr>Sit down</vt:lpstr>
      <vt:lpstr>Have a nice day!!!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Instructions</dc:title>
  <dc:creator>Rozalie</dc:creator>
  <cp:lastModifiedBy>Kluci</cp:lastModifiedBy>
  <cp:revision>9</cp:revision>
  <dcterms:created xsi:type="dcterms:W3CDTF">2010-10-17T18:45:46Z</dcterms:created>
  <dcterms:modified xsi:type="dcterms:W3CDTF">2012-01-08T12:41:15Z</dcterms:modified>
</cp:coreProperties>
</file>