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VY_32_INOVACE_01_Téma</a:t>
          </a:r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Téma:</a:t>
          </a:r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VY_32_INOVACE_01_Téma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/>
            <a:t>Téma:</a:t>
          </a:r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/>
            <a:ahLst/>
            <a:cxnLst>
              <a:cxn ang="0">
                <a:pos x="2822" y="0"/>
              </a:cxn>
              <a:cxn ang="0">
                <a:pos x="0" y="975"/>
              </a:cxn>
              <a:cxn ang="0">
                <a:pos x="2169" y="3619"/>
              </a:cxn>
              <a:cxn ang="0">
                <a:pos x="3985" y="1125"/>
              </a:cxn>
              <a:cxn ang="0">
                <a:pos x="2822" y="0"/>
              </a:cxn>
              <a:cxn ang="0">
                <a:pos x="2822" y="0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816" y="256"/>
              </a:cxn>
              <a:cxn ang="0">
                <a:pos x="1560" y="144"/>
              </a:cxn>
              <a:cxn ang="0">
                <a:pos x="1856" y="376"/>
              </a:cxn>
              <a:cxn ang="0">
                <a:pos x="2344" y="152"/>
              </a:cxn>
              <a:cxn ang="0">
                <a:pos x="3536" y="456"/>
              </a:cxn>
              <a:cxn ang="0">
                <a:pos x="4288" y="136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/>
            <a:ahLst/>
            <a:cxnLst>
              <a:cxn ang="0">
                <a:pos x="0" y="32"/>
              </a:cxn>
              <a:cxn ang="0">
                <a:pos x="280" y="144"/>
              </a:cxn>
              <a:cxn ang="0">
                <a:pos x="448" y="16"/>
              </a:cxn>
              <a:cxn ang="0">
                <a:pos x="560" y="240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7A6CC1-0F1A-4D24-BC4C-CB8D1C1AC419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560E27-C83D-44ED-B300-B5A0197DFE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E29AF4-E794-44D5-A305-D4F7D862A0E6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E5CC51-6FFC-4E3A-AA01-121475EDEE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FED5DD-25CE-4896-B8A3-F6A6346D1C37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264DB9-0627-447E-847A-D2A4FE3EBD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DF7234-B7DA-44B8-B5D2-EC1BE6F2C414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6C5A32-9BD0-4B56-9339-3F1CB71D14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952631-D817-44D5-8191-73D088A14441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5DC468-0365-44BC-9DE6-463D6AAE32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1BC6A0-28A9-4E8D-9F25-BBD37DAC3A06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DFD039-5C0C-4EEB-AB00-CE20EDD6BC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31E35B-B729-4564-A3C2-C02CCC63633F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7DD8E6-D536-4868-894B-60DE7DF070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E86DBA-EA3C-437F-8B16-4EDA51554EE1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B6024D-5491-4E5E-98F3-BD9AF47DD0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C8B888-D516-45E9-BD0E-9AC8999B1170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4C9D6F-C228-4551-8A1E-F178E2F3AF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68546B-FD4B-483B-8712-232459541A91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381325-9AF8-4E5B-8EB3-4A7CA4A77A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6328DC-1DD2-41DD-9259-2125C0A820DD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886BC8-C8FC-40B7-A3E3-F9A8F7AE1F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/>
            <a:ahLst/>
            <a:cxnLst>
              <a:cxn ang="0">
                <a:pos x="2903" y="433"/>
              </a:cxn>
              <a:cxn ang="0">
                <a:pos x="2565" y="80"/>
              </a:cxn>
              <a:cxn ang="0">
                <a:pos x="2241" y="0"/>
              </a:cxn>
              <a:cxn ang="0">
                <a:pos x="110" y="2811"/>
              </a:cxn>
              <a:cxn ang="0">
                <a:pos x="110" y="3228"/>
              </a:cxn>
              <a:cxn ang="0">
                <a:pos x="0" y="3631"/>
              </a:cxn>
              <a:cxn ang="0">
                <a:pos x="72" y="3686"/>
              </a:cxn>
              <a:cxn ang="0">
                <a:pos x="441" y="3355"/>
              </a:cxn>
              <a:cxn ang="0">
                <a:pos x="740" y="3228"/>
              </a:cxn>
              <a:cxn ang="0">
                <a:pos x="2903" y="433"/>
              </a:cxn>
              <a:cxn ang="0">
                <a:pos x="2903" y="433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fld id="{D3EF2FC3-5573-4BAE-BAE6-F40E59F0EDFE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2560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60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666C7FC-E849-4974-AD3C-AD2C5DFFD2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5608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/>
            <a:ahLst/>
            <a:cxnLst>
              <a:cxn ang="0">
                <a:pos x="2293" y="0"/>
              </a:cxn>
              <a:cxn ang="0">
                <a:pos x="130" y="2835"/>
              </a:cxn>
              <a:cxn ang="0">
                <a:pos x="131" y="3201"/>
              </a:cxn>
              <a:cxn ang="0">
                <a:pos x="0" y="3633"/>
              </a:cxn>
              <a:cxn ang="0">
                <a:pos x="50" y="3703"/>
              </a:cxn>
              <a:cxn ang="0">
                <a:pos x="422" y="3352"/>
              </a:cxn>
              <a:cxn ang="0">
                <a:pos x="763" y="3220"/>
              </a:cxn>
              <a:cxn ang="0">
                <a:pos x="2911" y="428"/>
              </a:cxn>
              <a:cxn ang="0">
                <a:pos x="2589" y="96"/>
              </a:cxn>
              <a:cxn ang="0">
                <a:pos x="2293" y="0"/>
              </a:cxn>
              <a:cxn ang="0">
                <a:pos x="2293" y="0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5609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/>
            <a:ahLst/>
            <a:cxnLst>
              <a:cxn ang="0">
                <a:pos x="0" y="2485"/>
              </a:cxn>
              <a:cxn ang="0">
                <a:pos x="432" y="2553"/>
              </a:cxn>
              <a:cxn ang="0">
                <a:pos x="736" y="2777"/>
              </a:cxn>
              <a:cxn ang="0">
                <a:pos x="2561" y="399"/>
              </a:cxn>
              <a:cxn ang="0">
                <a:pos x="2118" y="82"/>
              </a:cxn>
              <a:cxn ang="0">
                <a:pos x="1898" y="0"/>
              </a:cxn>
              <a:cxn ang="0">
                <a:pos x="0" y="2485"/>
              </a:cxn>
              <a:cxn ang="0">
                <a:pos x="0" y="248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1034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25611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/>
              <a:ahLst/>
              <a:cxnLst>
                <a:cxn ang="0">
                  <a:pos x="1587" y="1260"/>
                </a:cxn>
                <a:cxn ang="0">
                  <a:pos x="1420" y="1106"/>
                </a:cxn>
                <a:cxn ang="0">
                  <a:pos x="1331" y="477"/>
                </a:cxn>
                <a:cxn ang="0">
                  <a:pos x="2139" y="330"/>
                </a:cxn>
                <a:cxn ang="0">
                  <a:pos x="2177" y="203"/>
                </a:cxn>
                <a:cxn ang="0">
                  <a:pos x="2099" y="100"/>
                </a:cxn>
                <a:cxn ang="0">
                  <a:pos x="1276" y="211"/>
                </a:cxn>
                <a:cxn ang="0">
                  <a:pos x="1219" y="32"/>
                </a:cxn>
                <a:cxn ang="0">
                  <a:pos x="1085" y="0"/>
                </a:cxn>
                <a:cxn ang="0">
                  <a:pos x="958" y="28"/>
                </a:cxn>
                <a:cxn ang="0">
                  <a:pos x="888" y="106"/>
                </a:cxn>
                <a:cxn ang="0">
                  <a:pos x="937" y="285"/>
                </a:cxn>
                <a:cxn ang="0">
                  <a:pos x="660" y="441"/>
                </a:cxn>
                <a:cxn ang="0">
                  <a:pos x="983" y="473"/>
                </a:cxn>
                <a:cxn ang="0">
                  <a:pos x="1112" y="889"/>
                </a:cxn>
                <a:cxn ang="0">
                  <a:pos x="141" y="469"/>
                </a:cxn>
                <a:cxn ang="0">
                  <a:pos x="46" y="509"/>
                </a:cxn>
                <a:cxn ang="0">
                  <a:pos x="0" y="636"/>
                </a:cxn>
                <a:cxn ang="0">
                  <a:pos x="55" y="779"/>
                </a:cxn>
                <a:cxn ang="0">
                  <a:pos x="1139" y="1288"/>
                </a:cxn>
                <a:cxn ang="0">
                  <a:pos x="1378" y="1256"/>
                </a:cxn>
                <a:cxn ang="0">
                  <a:pos x="1570" y="1298"/>
                </a:cxn>
                <a:cxn ang="0">
                  <a:pos x="1587" y="1260"/>
                </a:cxn>
                <a:cxn ang="0">
                  <a:pos x="1587" y="1260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612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/>
              <a:ahLst/>
              <a:cxnLst>
                <a:cxn ang="0">
                  <a:pos x="0" y="7"/>
                </a:cxn>
                <a:cxn ang="0">
                  <a:pos x="120" y="0"/>
                </a:cxn>
                <a:cxn ang="0">
                  <a:pos x="143" y="233"/>
                </a:cxn>
                <a:cxn ang="0">
                  <a:pos x="8" y="258"/>
                </a:cxn>
                <a:cxn ang="0">
                  <a:pos x="0" y="7"/>
                </a:cxn>
                <a:cxn ang="0">
                  <a:pos x="0" y="7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613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614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615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160" y="0"/>
                </a:cxn>
                <a:cxn ang="0">
                  <a:pos x="251" y="36"/>
                </a:cxn>
                <a:cxn ang="0">
                  <a:pos x="272" y="139"/>
                </a:cxn>
                <a:cxn ang="0">
                  <a:pos x="164" y="146"/>
                </a:cxn>
                <a:cxn ang="0">
                  <a:pos x="32" y="241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616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/>
              <a:ahLst/>
              <a:cxnLst>
                <a:cxn ang="0">
                  <a:pos x="152" y="4"/>
                </a:cxn>
                <a:cxn ang="0">
                  <a:pos x="152" y="224"/>
                </a:cxn>
                <a:cxn ang="0">
                  <a:pos x="0" y="8"/>
                </a:cxn>
                <a:cxn ang="0">
                  <a:pos x="72" y="0"/>
                </a:cxn>
                <a:cxn ang="0">
                  <a:pos x="152" y="4"/>
                </a:cxn>
                <a:cxn ang="0">
                  <a:pos x="152" y="4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617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/>
              <a:ahLst/>
              <a:cxnLst>
                <a:cxn ang="0">
                  <a:pos x="0" y="80"/>
                </a:cxn>
                <a:cxn ang="0">
                  <a:pos x="87" y="0"/>
                </a:cxn>
                <a:cxn ang="0">
                  <a:pos x="232" y="6"/>
                </a:cxn>
                <a:cxn ang="0">
                  <a:pos x="386" y="764"/>
                </a:cxn>
                <a:cxn ang="0">
                  <a:pos x="279" y="720"/>
                </a:cxn>
                <a:cxn ang="0">
                  <a:pos x="152" y="677"/>
                </a:cxn>
                <a:cxn ang="0">
                  <a:pos x="0" y="80"/>
                </a:cxn>
                <a:cxn ang="0">
                  <a:pos x="0" y="80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618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/>
              <a:ahLst/>
              <a:cxnLst>
                <a:cxn ang="0">
                  <a:pos x="692" y="0"/>
                </a:cxn>
                <a:cxn ang="0">
                  <a:pos x="0" y="106"/>
                </a:cxn>
                <a:cxn ang="0">
                  <a:pos x="28" y="348"/>
                </a:cxn>
                <a:cxn ang="0">
                  <a:pos x="715" y="237"/>
                </a:cxn>
                <a:cxn ang="0">
                  <a:pos x="728" y="43"/>
                </a:cxn>
                <a:cxn ang="0">
                  <a:pos x="692" y="0"/>
                </a:cxn>
                <a:cxn ang="0">
                  <a:pos x="692" y="0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619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/>
              <a:ahLst/>
              <a:cxnLst>
                <a:cxn ang="0">
                  <a:pos x="272" y="0"/>
                </a:cxn>
                <a:cxn ang="0">
                  <a:pos x="0" y="78"/>
                </a:cxn>
                <a:cxn ang="0">
                  <a:pos x="312" y="135"/>
                </a:cxn>
                <a:cxn ang="0">
                  <a:pos x="272" y="0"/>
                </a:cxn>
                <a:cxn ang="0">
                  <a:pos x="272" y="0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60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061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25622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/>
                  <a:ahLst/>
                  <a:cxnLst>
                    <a:cxn ang="0">
                      <a:pos x="0" y="107"/>
                    </a:cxn>
                    <a:cxn ang="0">
                      <a:pos x="114" y="10"/>
                    </a:cxn>
                    <a:cxn ang="0">
                      <a:pos x="213" y="0"/>
                    </a:cxn>
                    <a:cxn ang="0">
                      <a:pos x="292" y="27"/>
                    </a:cxn>
                    <a:cxn ang="0">
                      <a:pos x="313" y="91"/>
                    </a:cxn>
                    <a:cxn ang="0">
                      <a:pos x="167" y="67"/>
                    </a:cxn>
                    <a:cxn ang="0">
                      <a:pos x="74" y="101"/>
                    </a:cxn>
                    <a:cxn ang="0">
                      <a:pos x="13" y="175"/>
                    </a:cxn>
                    <a:cxn ang="0">
                      <a:pos x="0" y="107"/>
                    </a:cxn>
                    <a:cxn ang="0">
                      <a:pos x="0" y="107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5623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/>
                  <a:ahLst/>
                  <a:cxnLst>
                    <a:cxn ang="0">
                      <a:pos x="0" y="40"/>
                    </a:cxn>
                    <a:cxn ang="0">
                      <a:pos x="160" y="266"/>
                    </a:cxn>
                    <a:cxn ang="0">
                      <a:pos x="230" y="251"/>
                    </a:cxn>
                    <a:cxn ang="0">
                      <a:pos x="223" y="17"/>
                    </a:cxn>
                    <a:cxn ang="0">
                      <a:pos x="166" y="0"/>
                    </a:cxn>
                    <a:cxn ang="0">
                      <a:pos x="179" y="197"/>
                    </a:cxn>
                    <a:cxn ang="0">
                      <a:pos x="71" y="4"/>
                    </a:cxn>
                    <a:cxn ang="0">
                      <a:pos x="0" y="40"/>
                    </a:cxn>
                    <a:cxn ang="0">
                      <a:pos x="0" y="40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5624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/>
                  <a:ahLst/>
                  <a:cxnLst>
                    <a:cxn ang="0">
                      <a:pos x="0" y="19"/>
                    </a:cxn>
                    <a:cxn ang="0">
                      <a:pos x="36" y="93"/>
                    </a:cxn>
                    <a:cxn ang="0">
                      <a:pos x="44" y="154"/>
                    </a:cxn>
                    <a:cxn ang="0">
                      <a:pos x="27" y="234"/>
                    </a:cxn>
                    <a:cxn ang="0">
                      <a:pos x="80" y="220"/>
                    </a:cxn>
                    <a:cxn ang="0">
                      <a:pos x="87" y="116"/>
                    </a:cxn>
                    <a:cxn ang="0">
                      <a:pos x="46" y="0"/>
                    </a:cxn>
                    <a:cxn ang="0">
                      <a:pos x="0" y="19"/>
                    </a:cxn>
                    <a:cxn ang="0">
                      <a:pos x="0" y="19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25625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5626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5627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91" y="25"/>
                  </a:cxn>
                  <a:cxn ang="0">
                    <a:pos x="80" y="192"/>
                  </a:cxn>
                  <a:cxn ang="0">
                    <a:pos x="106" y="327"/>
                  </a:cxn>
                  <a:cxn ang="0">
                    <a:pos x="213" y="451"/>
                  </a:cxn>
                  <a:cxn ang="0">
                    <a:pos x="97" y="478"/>
                  </a:cxn>
                  <a:cxn ang="0">
                    <a:pos x="30" y="344"/>
                  </a:cxn>
                  <a:cxn ang="0">
                    <a:pos x="0" y="57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1065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25629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/>
                  <a:ahLst/>
                  <a:cxnLst>
                    <a:cxn ang="0">
                      <a:pos x="110" y="0"/>
                    </a:cxn>
                    <a:cxn ang="0">
                      <a:pos x="40" y="66"/>
                    </a:cxn>
                    <a:cxn ang="0">
                      <a:pos x="0" y="173"/>
                    </a:cxn>
                    <a:cxn ang="0">
                      <a:pos x="80" y="160"/>
                    </a:cxn>
                    <a:cxn ang="0">
                      <a:pos x="103" y="84"/>
                    </a:cxn>
                    <a:cxn ang="0">
                      <a:pos x="150" y="27"/>
                    </a:cxn>
                    <a:cxn ang="0">
                      <a:pos x="110" y="0"/>
                    </a:cxn>
                    <a:cxn ang="0">
                      <a:pos x="110" y="0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5630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/>
                  <a:ahLst/>
                  <a:cxnLst>
                    <a:cxn ang="0">
                      <a:pos x="156" y="0"/>
                    </a:cxn>
                    <a:cxn ang="0">
                      <a:pos x="63" y="52"/>
                    </a:cxn>
                    <a:cxn ang="0">
                      <a:pos x="0" y="208"/>
                    </a:cxn>
                    <a:cxn ang="0">
                      <a:pos x="67" y="358"/>
                    </a:cxn>
                    <a:cxn ang="0">
                      <a:pos x="1182" y="867"/>
                    </a:cxn>
                    <a:cxn ang="0">
                      <a:pos x="1422" y="835"/>
                    </a:cxn>
                    <a:cxn ang="0">
                      <a:pos x="1616" y="880"/>
                    </a:cxn>
                    <a:cxn ang="0">
                      <a:pos x="1684" y="808"/>
                    </a:cxn>
                    <a:cxn ang="0">
                      <a:pos x="1502" y="664"/>
                    </a:cxn>
                    <a:cxn ang="0">
                      <a:pos x="1428" y="512"/>
                    </a:cxn>
                    <a:cxn ang="0">
                      <a:pos x="1369" y="527"/>
                    </a:cxn>
                    <a:cxn ang="0">
                      <a:pos x="1439" y="664"/>
                    </a:cxn>
                    <a:cxn ang="0">
                      <a:pos x="1578" y="810"/>
                    </a:cxn>
                    <a:cxn ang="0">
                      <a:pos x="1413" y="787"/>
                    </a:cxn>
                    <a:cxn ang="0">
                      <a:pos x="1219" y="814"/>
                    </a:cxn>
                    <a:cxn ang="0">
                      <a:pos x="1255" y="650"/>
                    </a:cxn>
                    <a:cxn ang="0">
                      <a:pos x="1338" y="538"/>
                    </a:cxn>
                    <a:cxn ang="0">
                      <a:pos x="1241" y="552"/>
                    </a:cxn>
                    <a:cxn ang="0">
                      <a:pos x="1165" y="658"/>
                    </a:cxn>
                    <a:cxn ang="0">
                      <a:pos x="1139" y="791"/>
                    </a:cxn>
                    <a:cxn ang="0">
                      <a:pos x="107" y="310"/>
                    </a:cxn>
                    <a:cxn ang="0">
                      <a:pos x="80" y="215"/>
                    </a:cxn>
                    <a:cxn ang="0">
                      <a:pos x="103" y="95"/>
                    </a:cxn>
                    <a:cxn ang="0">
                      <a:pos x="217" y="0"/>
                    </a:cxn>
                    <a:cxn ang="0">
                      <a:pos x="156" y="0"/>
                    </a:cxn>
                    <a:cxn ang="0">
                      <a:pos x="156" y="0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5631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/>
                  <a:ahLst/>
                  <a:cxnLst>
                    <a:cxn ang="0">
                      <a:pos x="116" y="0"/>
                    </a:cxn>
                    <a:cxn ang="0">
                      <a:pos x="19" y="106"/>
                    </a:cxn>
                    <a:cxn ang="0">
                      <a:pos x="0" y="230"/>
                    </a:cxn>
                    <a:cxn ang="0">
                      <a:pos x="33" y="314"/>
                    </a:cxn>
                    <a:cxn ang="0">
                      <a:pos x="94" y="335"/>
                    </a:cxn>
                    <a:cxn ang="0">
                      <a:pos x="76" y="154"/>
                    </a:cxn>
                    <a:cxn ang="0">
                      <a:pos x="160" y="17"/>
                    </a:cxn>
                    <a:cxn ang="0">
                      <a:pos x="116" y="0"/>
                    </a:cxn>
                    <a:cxn ang="0">
                      <a:pos x="116" y="0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5632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/>
                  <a:ahLst/>
                  <a:cxnLst>
                    <a:cxn ang="0">
                      <a:pos x="218" y="896"/>
                    </a:cxn>
                    <a:cxn ang="0">
                      <a:pos x="0" y="124"/>
                    </a:cxn>
                    <a:cxn ang="0">
                      <a:pos x="81" y="38"/>
                    </a:cxn>
                    <a:cxn ang="0">
                      <a:pos x="258" y="0"/>
                    </a:cxn>
                    <a:cxn ang="0">
                      <a:pos x="399" y="57"/>
                    </a:cxn>
                    <a:cxn ang="0">
                      <a:pos x="642" y="1188"/>
                    </a:cxn>
                    <a:cxn ang="0">
                      <a:pos x="555" y="1091"/>
                    </a:cxn>
                    <a:cxn ang="0">
                      <a:pos x="355" y="97"/>
                    </a:cxn>
                    <a:cxn ang="0">
                      <a:pos x="226" y="61"/>
                    </a:cxn>
                    <a:cxn ang="0">
                      <a:pos x="119" y="74"/>
                    </a:cxn>
                    <a:cxn ang="0">
                      <a:pos x="76" y="141"/>
                    </a:cxn>
                    <a:cxn ang="0">
                      <a:pos x="306" y="924"/>
                    </a:cxn>
                    <a:cxn ang="0">
                      <a:pos x="218" y="896"/>
                    </a:cxn>
                    <a:cxn ang="0">
                      <a:pos x="218" y="896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5633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/>
                  <a:ahLst/>
                  <a:cxnLst>
                    <a:cxn ang="0">
                      <a:pos x="0" y="27"/>
                    </a:cxn>
                    <a:cxn ang="0">
                      <a:pos x="76" y="194"/>
                    </a:cxn>
                    <a:cxn ang="0">
                      <a:pos x="113" y="318"/>
                    </a:cxn>
                    <a:cxn ang="0">
                      <a:pos x="116" y="504"/>
                    </a:cxn>
                    <a:cxn ang="0">
                      <a:pos x="192" y="504"/>
                    </a:cxn>
                    <a:cxn ang="0">
                      <a:pos x="187" y="360"/>
                    </a:cxn>
                    <a:cxn ang="0">
                      <a:pos x="162" y="208"/>
                    </a:cxn>
                    <a:cxn ang="0">
                      <a:pos x="99" y="59"/>
                    </a:cxn>
                    <a:cxn ang="0">
                      <a:pos x="63" y="0"/>
                    </a:cxn>
                    <a:cxn ang="0">
                      <a:pos x="0" y="27"/>
                    </a:cxn>
                    <a:cxn ang="0">
                      <a:pos x="0" y="27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5634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/>
                  <a:ahLst/>
                  <a:cxnLst>
                    <a:cxn ang="0">
                      <a:pos x="297" y="0"/>
                    </a:cxn>
                    <a:cxn ang="0">
                      <a:pos x="257" y="17"/>
                    </a:cxn>
                    <a:cxn ang="0">
                      <a:pos x="253" y="66"/>
                    </a:cxn>
                    <a:cxn ang="0">
                      <a:pos x="0" y="169"/>
                    </a:cxn>
                    <a:cxn ang="0">
                      <a:pos x="0" y="222"/>
                    </a:cxn>
                    <a:cxn ang="0">
                      <a:pos x="284" y="226"/>
                    </a:cxn>
                    <a:cxn ang="0">
                      <a:pos x="320" y="269"/>
                    </a:cxn>
                    <a:cxn ang="0">
                      <a:pos x="390" y="266"/>
                    </a:cxn>
                    <a:cxn ang="0">
                      <a:pos x="383" y="190"/>
                    </a:cxn>
                    <a:cxn ang="0">
                      <a:pos x="116" y="176"/>
                    </a:cxn>
                    <a:cxn ang="0">
                      <a:pos x="333" y="89"/>
                    </a:cxn>
                    <a:cxn ang="0">
                      <a:pos x="297" y="0"/>
                    </a:cxn>
                    <a:cxn ang="0">
                      <a:pos x="297" y="0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5635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/>
                  <a:ahLst/>
                  <a:cxnLst>
                    <a:cxn ang="0">
                      <a:pos x="0" y="131"/>
                    </a:cxn>
                    <a:cxn ang="0">
                      <a:pos x="863" y="0"/>
                    </a:cxn>
                    <a:cxn ang="0">
                      <a:pos x="926" y="78"/>
                    </a:cxn>
                    <a:cxn ang="0">
                      <a:pos x="941" y="181"/>
                    </a:cxn>
                    <a:cxn ang="0">
                      <a:pos x="903" y="282"/>
                    </a:cxn>
                    <a:cxn ang="0">
                      <a:pos x="57" y="424"/>
                    </a:cxn>
                    <a:cxn ang="0">
                      <a:pos x="53" y="384"/>
                    </a:cxn>
                    <a:cxn ang="0">
                      <a:pos x="863" y="242"/>
                    </a:cxn>
                    <a:cxn ang="0">
                      <a:pos x="893" y="145"/>
                    </a:cxn>
                    <a:cxn ang="0">
                      <a:pos x="840" y="57"/>
                    </a:cxn>
                    <a:cxn ang="0">
                      <a:pos x="0" y="185"/>
                    </a:cxn>
                    <a:cxn ang="0">
                      <a:pos x="0" y="131"/>
                    </a:cxn>
                    <a:cxn ang="0">
                      <a:pos x="0" y="131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5636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/>
                  <a:ahLst/>
                  <a:cxnLst>
                    <a:cxn ang="0">
                      <a:pos x="0" y="126"/>
                    </a:cxn>
                    <a:cxn ang="0">
                      <a:pos x="66" y="173"/>
                    </a:cxn>
                    <a:cxn ang="0">
                      <a:pos x="222" y="166"/>
                    </a:cxn>
                    <a:cxn ang="0">
                      <a:pos x="418" y="116"/>
                    </a:cxn>
                    <a:cxn ang="0">
                      <a:pos x="488" y="42"/>
                    </a:cxn>
                    <a:cxn ang="0">
                      <a:pos x="443" y="2"/>
                    </a:cxn>
                    <a:cxn ang="0">
                      <a:pos x="253" y="0"/>
                    </a:cxn>
                    <a:cxn ang="0">
                      <a:pos x="110" y="12"/>
                    </a:cxn>
                    <a:cxn ang="0">
                      <a:pos x="15" y="76"/>
                    </a:cxn>
                    <a:cxn ang="0">
                      <a:pos x="112" y="95"/>
                    </a:cxn>
                    <a:cxn ang="0">
                      <a:pos x="275" y="53"/>
                    </a:cxn>
                    <a:cxn ang="0">
                      <a:pos x="416" y="53"/>
                    </a:cxn>
                    <a:cxn ang="0">
                      <a:pos x="268" y="110"/>
                    </a:cxn>
                    <a:cxn ang="0">
                      <a:pos x="142" y="126"/>
                    </a:cxn>
                    <a:cxn ang="0">
                      <a:pos x="0" y="126"/>
                    </a:cxn>
                    <a:cxn ang="0">
                      <a:pos x="0" y="126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</p:grpSp>
      </p:grpSp>
      <p:grpSp>
        <p:nvGrpSpPr>
          <p:cNvPr id="1035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25638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639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036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037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25642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/>
                <a:ahLst/>
                <a:cxnLst>
                  <a:cxn ang="0">
                    <a:pos x="123" y="9"/>
                  </a:cxn>
                  <a:cxn ang="0">
                    <a:pos x="131" y="342"/>
                  </a:cxn>
                  <a:cxn ang="0">
                    <a:pos x="0" y="806"/>
                  </a:cxn>
                  <a:cxn ang="0">
                    <a:pos x="79" y="789"/>
                  </a:cxn>
                  <a:cxn ang="0">
                    <a:pos x="218" y="376"/>
                  </a:cxn>
                  <a:cxn ang="0">
                    <a:pos x="245" y="0"/>
                  </a:cxn>
                  <a:cxn ang="0">
                    <a:pos x="123" y="9"/>
                  </a:cxn>
                  <a:cxn ang="0">
                    <a:pos x="123" y="9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1040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25644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98" y="184"/>
                    </a:cxn>
                    <a:cxn ang="0">
                      <a:pos x="500" y="349"/>
                    </a:cxn>
                    <a:cxn ang="0">
                      <a:pos x="604" y="140"/>
                    </a:cxn>
                    <a:cxn ang="0">
                      <a:pos x="359" y="9"/>
                    </a:cxn>
                    <a:cxn ang="0">
                      <a:pos x="464" y="184"/>
                    </a:cxn>
                    <a:cxn ang="0">
                      <a:pos x="131" y="17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5645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49" y="331"/>
                  <a:ext cx="269" cy="438"/>
                </a:xfrm>
                <a:custGeom>
                  <a:avLst/>
                  <a:gdLst/>
                  <a:ahLst/>
                  <a:cxnLst>
                    <a:cxn ang="0">
                      <a:pos x="741" y="129"/>
                    </a:cxn>
                    <a:cxn ang="0">
                      <a:pos x="485" y="352"/>
                    </a:cxn>
                    <a:cxn ang="0">
                      <a:pos x="163" y="762"/>
                    </a:cxn>
                    <a:cxn ang="0">
                      <a:pos x="0" y="1101"/>
                    </a:cxn>
                    <a:cxn ang="0">
                      <a:pos x="59" y="1230"/>
                    </a:cxn>
                    <a:cxn ang="0">
                      <a:pos x="262" y="1201"/>
                    </a:cxn>
                    <a:cxn ang="0">
                      <a:pos x="578" y="914"/>
                    </a:cxn>
                    <a:cxn ang="0">
                      <a:pos x="876" y="534"/>
                    </a:cxn>
                    <a:cxn ang="0">
                      <a:pos x="1034" y="270"/>
                    </a:cxn>
                    <a:cxn ang="0">
                      <a:pos x="1064" y="84"/>
                    </a:cxn>
                    <a:cxn ang="0">
                      <a:pos x="977" y="0"/>
                    </a:cxn>
                    <a:cxn ang="0">
                      <a:pos x="836" y="65"/>
                    </a:cxn>
                    <a:cxn ang="0">
                      <a:pos x="969" y="107"/>
                    </a:cxn>
                    <a:cxn ang="0">
                      <a:pos x="876" y="352"/>
                    </a:cxn>
                    <a:cxn ang="0">
                      <a:pos x="690" y="656"/>
                    </a:cxn>
                    <a:cxn ang="0">
                      <a:pos x="350" y="1008"/>
                    </a:cxn>
                    <a:cxn ang="0">
                      <a:pos x="116" y="1114"/>
                    </a:cxn>
                    <a:cxn ang="0">
                      <a:pos x="135" y="943"/>
                    </a:cxn>
                    <a:cxn ang="0">
                      <a:pos x="437" y="504"/>
                    </a:cxn>
                    <a:cxn ang="0">
                      <a:pos x="831" y="118"/>
                    </a:cxn>
                    <a:cxn ang="0">
                      <a:pos x="741" y="129"/>
                    </a:cxn>
                    <a:cxn ang="0">
                      <a:pos x="741" y="129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5646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59" y="181"/>
                  <a:ext cx="505" cy="898"/>
                </a:xfrm>
                <a:custGeom>
                  <a:avLst/>
                  <a:gdLst/>
                  <a:ahLst/>
                  <a:cxnLst>
                    <a:cxn ang="0">
                      <a:pos x="1941" y="0"/>
                    </a:cxn>
                    <a:cxn ang="0">
                      <a:pos x="0" y="2521"/>
                    </a:cxn>
                    <a:cxn ang="0">
                      <a:pos x="192" y="2450"/>
                    </a:cxn>
                    <a:cxn ang="0">
                      <a:pos x="2002" y="61"/>
                    </a:cxn>
                    <a:cxn ang="0">
                      <a:pos x="1941" y="0"/>
                    </a:cxn>
                    <a:cxn ang="0">
                      <a:pos x="1941" y="0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5647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/>
                  <a:ahLst/>
                  <a:cxnLst>
                    <a:cxn ang="0">
                      <a:pos x="95" y="2844"/>
                    </a:cxn>
                    <a:cxn ang="0">
                      <a:pos x="394" y="2834"/>
                    </a:cxn>
                    <a:cxn ang="0">
                      <a:pos x="821" y="3009"/>
                    </a:cxn>
                    <a:cxn ang="0">
                      <a:pos x="681" y="2817"/>
                    </a:cxn>
                    <a:cxn ang="0">
                      <a:pos x="367" y="2703"/>
                    </a:cxn>
                    <a:cxn ang="0">
                      <a:pos x="637" y="2720"/>
                    </a:cxn>
                    <a:cxn ang="0">
                      <a:pos x="979" y="2870"/>
                    </a:cxn>
                    <a:cxn ang="0">
                      <a:pos x="2859" y="420"/>
                    </a:cxn>
                    <a:cxn ang="0">
                      <a:pos x="2578" y="148"/>
                    </a:cxn>
                    <a:cxn ang="0">
                      <a:pos x="2308" y="0"/>
                    </a:cxn>
                    <a:cxn ang="0">
                      <a:pos x="2692" y="78"/>
                    </a:cxn>
                    <a:cxn ang="0">
                      <a:pos x="3007" y="428"/>
                    </a:cxn>
                    <a:cxn ang="0">
                      <a:pos x="831" y="3273"/>
                    </a:cxn>
                    <a:cxn ang="0">
                      <a:pos x="481" y="3412"/>
                    </a:cxn>
                    <a:cxn ang="0">
                      <a:pos x="105" y="3771"/>
                    </a:cxn>
                    <a:cxn ang="0">
                      <a:pos x="0" y="3667"/>
                    </a:cxn>
                    <a:cxn ang="0">
                      <a:pos x="131" y="3631"/>
                    </a:cxn>
                    <a:cxn ang="0">
                      <a:pos x="376" y="3385"/>
                    </a:cxn>
                    <a:cxn ang="0">
                      <a:pos x="165" y="3273"/>
                    </a:cxn>
                    <a:cxn ang="0">
                      <a:pos x="165" y="3176"/>
                    </a:cxn>
                    <a:cxn ang="0">
                      <a:pos x="411" y="3298"/>
                    </a:cxn>
                    <a:cxn ang="0">
                      <a:pos x="411" y="3186"/>
                    </a:cxn>
                    <a:cxn ang="0">
                      <a:pos x="603" y="3220"/>
                    </a:cxn>
                    <a:cxn ang="0">
                      <a:pos x="428" y="3079"/>
                    </a:cxn>
                    <a:cxn ang="0">
                      <a:pos x="629" y="3062"/>
                    </a:cxn>
                    <a:cxn ang="0">
                      <a:pos x="95" y="2844"/>
                    </a:cxn>
                    <a:cxn ang="0">
                      <a:pos x="95" y="2844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5648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298" y="896"/>
                  <a:ext cx="169" cy="122"/>
                </a:xfrm>
                <a:custGeom>
                  <a:avLst/>
                  <a:gdLst/>
                  <a:ahLst/>
                  <a:cxnLst>
                    <a:cxn ang="0">
                      <a:pos x="0" y="80"/>
                    </a:cxn>
                    <a:cxn ang="0">
                      <a:pos x="255" y="106"/>
                    </a:cxn>
                    <a:cxn ang="0">
                      <a:pos x="639" y="342"/>
                    </a:cxn>
                    <a:cxn ang="0">
                      <a:pos x="673" y="289"/>
                    </a:cxn>
                    <a:cxn ang="0">
                      <a:pos x="447" y="114"/>
                    </a:cxn>
                    <a:cxn ang="0">
                      <a:pos x="26" y="0"/>
                    </a:cxn>
                    <a:cxn ang="0">
                      <a:pos x="0" y="80"/>
                    </a:cxn>
                    <a:cxn ang="0">
                      <a:pos x="0" y="80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5649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805"/>
                  <a:ext cx="181" cy="144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40" y="148"/>
                    </a:cxn>
                    <a:cxn ang="0">
                      <a:pos x="638" y="403"/>
                    </a:cxn>
                    <a:cxn ang="0">
                      <a:pos x="716" y="296"/>
                    </a:cxn>
                    <a:cxn ang="0">
                      <a:pos x="420" y="114"/>
                    </a:cxn>
                    <a:cxn ang="0">
                      <a:pos x="70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5650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16" y="139"/>
                    </a:cxn>
                    <a:cxn ang="0">
                      <a:pos x="649" y="411"/>
                    </a:cxn>
                    <a:cxn ang="0">
                      <a:pos x="717" y="314"/>
                    </a:cxn>
                    <a:cxn ang="0">
                      <a:pos x="394" y="87"/>
                    </a:cxn>
                    <a:cxn ang="0">
                      <a:pos x="54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5651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49" y="141"/>
                  <a:ext cx="179" cy="138"/>
                </a:xfrm>
                <a:custGeom>
                  <a:avLst/>
                  <a:gdLst/>
                  <a:ahLst/>
                  <a:cxnLst>
                    <a:cxn ang="0">
                      <a:pos x="0" y="88"/>
                    </a:cxn>
                    <a:cxn ang="0">
                      <a:pos x="272" y="131"/>
                    </a:cxn>
                    <a:cxn ang="0">
                      <a:pos x="665" y="386"/>
                    </a:cxn>
                    <a:cxn ang="0">
                      <a:pos x="709" y="308"/>
                    </a:cxn>
                    <a:cxn ang="0">
                      <a:pos x="306" y="53"/>
                    </a:cxn>
                    <a:cxn ang="0">
                      <a:pos x="43" y="0"/>
                    </a:cxn>
                    <a:cxn ang="0">
                      <a:pos x="0" y="88"/>
                    </a:cxn>
                    <a:cxn ang="0">
                      <a:pos x="0" y="88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</p:grpSp>
        <p:sp>
          <p:nvSpPr>
            <p:cNvPr id="25652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68" r:id="rId2"/>
    <p:sldLayoutId id="2147483667" r:id="rId3"/>
    <p:sldLayoutId id="2147483666" r:id="rId4"/>
    <p:sldLayoutId id="2147483665" r:id="rId5"/>
    <p:sldLayoutId id="2147483664" r:id="rId6"/>
    <p:sldLayoutId id="2147483663" r:id="rId7"/>
    <p:sldLayoutId id="2147483662" r:id="rId8"/>
    <p:sldLayoutId id="2147483661" r:id="rId9"/>
    <p:sldLayoutId id="2147483660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3975100" y="2517775"/>
            <a:ext cx="2838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Mgr. Irena Nádvorníková</a:t>
            </a:r>
          </a:p>
        </p:txBody>
      </p:sp>
      <p:sp>
        <p:nvSpPr>
          <p:cNvPr id="13316" name="Text Box 5"/>
          <p:cNvSpPr txBox="1">
            <a:spLocks noChangeArrowheads="1"/>
          </p:cNvSpPr>
          <p:nvPr/>
        </p:nvSpPr>
        <p:spPr bwMode="auto">
          <a:xfrm>
            <a:off x="4048125" y="3309938"/>
            <a:ext cx="224313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SLOVA PŘÍBUZNÁ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Prezentace je určena žákům 3. ročníku.</a:t>
            </a:r>
          </a:p>
          <a:p>
            <a:pPr eaLnBrk="1" hangingPunct="1"/>
            <a:r>
              <a:rPr lang="cs-CZ" sz="2400" smtClean="0"/>
              <a:t>Slouží k upevnění  učiva o slovech příbuzných, jako nezbytný základ pro  vyjmenovaná  slova.</a:t>
            </a:r>
          </a:p>
          <a:p>
            <a:pPr eaLnBrk="1" hangingPunct="1"/>
            <a:r>
              <a:rPr lang="cs-CZ" sz="2400" smtClean="0"/>
              <a:t>V úvodní části si opakují, co jsou příbuzná slova.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    Zkouší sami formulovat definici.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.   V další části hledají slova příbuzná, vyhledávají kořen. Pracují společně.</a:t>
            </a:r>
          </a:p>
          <a:p>
            <a:pPr eaLnBrk="1" hangingPunct="1">
              <a:buFontTx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Co jsou slova příbuzná?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Tak tohle jsou příbuzní, rodiny.</a:t>
            </a:r>
          </a:p>
          <a:p>
            <a:pPr eaLnBrk="1" hangingPunct="1"/>
            <a:r>
              <a:rPr lang="cs-CZ" smtClean="0"/>
              <a:t>Mají něco společného, patří k sobě.</a:t>
            </a:r>
          </a:p>
        </p:txBody>
      </p:sp>
      <p:pic>
        <p:nvPicPr>
          <p:cNvPr id="15363" name="Picture 4" descr="MC90005611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3573463"/>
            <a:ext cx="1820862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9" descr="MC900023379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7763" y="3141663"/>
            <a:ext cx="13462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12" descr="MC900155022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550" y="3500438"/>
            <a:ext cx="1658938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Slova příbuzná: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 rodině mají lidé společný základ. Společné kořeny.</a:t>
            </a:r>
          </a:p>
          <a:p>
            <a:pPr eaLnBrk="1" hangingPunct="1"/>
            <a:r>
              <a:rPr lang="cs-CZ" smtClean="0"/>
              <a:t>Slova příbuzná jsou slova, která mají společnou část. Té také říkáme kořen.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LES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cs-CZ" smtClean="0"/>
          </a:p>
        </p:txBody>
      </p:sp>
      <p:pic>
        <p:nvPicPr>
          <p:cNvPr id="17411" name="Picture 4" descr="MC90035131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43338" y="2532063"/>
            <a:ext cx="1457325" cy="179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 Box 6"/>
          <p:cNvSpPr txBox="1">
            <a:spLocks noChangeArrowheads="1"/>
          </p:cNvSpPr>
          <p:nvPr/>
        </p:nvSpPr>
        <p:spPr bwMode="auto">
          <a:xfrm>
            <a:off x="900113" y="3429000"/>
            <a:ext cx="18002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>
                <a:solidFill>
                  <a:schemeClr val="hlink"/>
                </a:solidFill>
              </a:rPr>
              <a:t>les</a:t>
            </a:r>
            <a:r>
              <a:rPr lang="cs-CZ" sz="2800"/>
              <a:t>ák</a:t>
            </a:r>
          </a:p>
        </p:txBody>
      </p:sp>
      <p:sp>
        <p:nvSpPr>
          <p:cNvPr id="17413" name="Text Box 7"/>
          <p:cNvSpPr txBox="1">
            <a:spLocks noChangeArrowheads="1"/>
          </p:cNvSpPr>
          <p:nvPr/>
        </p:nvSpPr>
        <p:spPr bwMode="auto">
          <a:xfrm>
            <a:off x="1835150" y="2492375"/>
            <a:ext cx="18002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zá</a:t>
            </a:r>
            <a:r>
              <a:rPr lang="cs-CZ" sz="2800">
                <a:solidFill>
                  <a:schemeClr val="hlink"/>
                </a:solidFill>
              </a:rPr>
              <a:t>les</a:t>
            </a:r>
            <a:r>
              <a:rPr lang="cs-CZ" sz="2800"/>
              <a:t>ák</a:t>
            </a:r>
          </a:p>
        </p:txBody>
      </p:sp>
      <p:sp>
        <p:nvSpPr>
          <p:cNvPr id="17414" name="Text Box 8"/>
          <p:cNvSpPr txBox="1">
            <a:spLocks noChangeArrowheads="1"/>
          </p:cNvSpPr>
          <p:nvPr/>
        </p:nvSpPr>
        <p:spPr bwMode="auto">
          <a:xfrm>
            <a:off x="2339975" y="4437063"/>
            <a:ext cx="15843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za</a:t>
            </a:r>
            <a:r>
              <a:rPr lang="cs-CZ" sz="2800">
                <a:solidFill>
                  <a:schemeClr val="hlink"/>
                </a:solidFill>
              </a:rPr>
              <a:t>les</a:t>
            </a:r>
            <a:r>
              <a:rPr lang="cs-CZ" sz="2800"/>
              <a:t>nit</a:t>
            </a:r>
          </a:p>
        </p:txBody>
      </p:sp>
      <p:sp>
        <p:nvSpPr>
          <p:cNvPr id="17415" name="Text Box 9"/>
          <p:cNvSpPr txBox="1">
            <a:spLocks noChangeArrowheads="1"/>
          </p:cNvSpPr>
          <p:nvPr/>
        </p:nvSpPr>
        <p:spPr bwMode="auto">
          <a:xfrm>
            <a:off x="5724525" y="3500438"/>
            <a:ext cx="14414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>
                <a:solidFill>
                  <a:schemeClr val="hlink"/>
                </a:solidFill>
              </a:rPr>
              <a:t>les</a:t>
            </a:r>
            <a:r>
              <a:rPr lang="cs-CZ" sz="2800"/>
              <a:t>ík</a:t>
            </a:r>
          </a:p>
        </p:txBody>
      </p:sp>
      <p:sp>
        <p:nvSpPr>
          <p:cNvPr id="17416" name="Text Box 10"/>
          <p:cNvSpPr txBox="1">
            <a:spLocks noChangeArrowheads="1"/>
          </p:cNvSpPr>
          <p:nvPr/>
        </p:nvSpPr>
        <p:spPr bwMode="auto">
          <a:xfrm>
            <a:off x="4716463" y="4868863"/>
            <a:ext cx="18002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>
                <a:solidFill>
                  <a:schemeClr val="hlink"/>
                </a:solidFill>
              </a:rPr>
              <a:t>les</a:t>
            </a:r>
            <a:r>
              <a:rPr lang="cs-CZ" sz="2800"/>
              <a:t>íček</a:t>
            </a:r>
          </a:p>
        </p:txBody>
      </p:sp>
      <p:sp>
        <p:nvSpPr>
          <p:cNvPr id="17417" name="Text Box 11"/>
          <p:cNvSpPr txBox="1">
            <a:spLocks noChangeArrowheads="1"/>
          </p:cNvSpPr>
          <p:nvPr/>
        </p:nvSpPr>
        <p:spPr bwMode="auto">
          <a:xfrm>
            <a:off x="5651500" y="2349500"/>
            <a:ext cx="18002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>
                <a:solidFill>
                  <a:schemeClr val="hlink"/>
                </a:solidFill>
              </a:rPr>
              <a:t>les</a:t>
            </a:r>
            <a:r>
              <a:rPr lang="cs-CZ" sz="2800"/>
              <a:t>ní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VOD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1628775"/>
            <a:ext cx="7696200" cy="3657600"/>
          </a:xfrm>
        </p:spPr>
        <p:txBody>
          <a:bodyPr/>
          <a:lstStyle/>
          <a:p>
            <a:pPr eaLnBrk="1" hangingPunct="1"/>
            <a:r>
              <a:rPr lang="cs-CZ" smtClean="0"/>
              <a:t>                          </a:t>
            </a:r>
          </a:p>
        </p:txBody>
      </p:sp>
      <p:pic>
        <p:nvPicPr>
          <p:cNvPr id="18435" name="Picture 12" descr="MC90020336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2138" y="2900363"/>
            <a:ext cx="2592387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Text Box 16"/>
          <p:cNvSpPr txBox="1">
            <a:spLocks noChangeArrowheads="1"/>
          </p:cNvSpPr>
          <p:nvPr/>
        </p:nvSpPr>
        <p:spPr bwMode="auto">
          <a:xfrm>
            <a:off x="1187450" y="2492375"/>
            <a:ext cx="1368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chemeClr val="folHlink"/>
                </a:solidFill>
              </a:rPr>
              <a:t>VOD</a:t>
            </a:r>
            <a:r>
              <a:rPr lang="cs-CZ"/>
              <a:t>NÍ</a:t>
            </a:r>
          </a:p>
        </p:txBody>
      </p:sp>
      <p:sp>
        <p:nvSpPr>
          <p:cNvPr id="18437" name="Text Box 17"/>
          <p:cNvSpPr txBox="1">
            <a:spLocks noChangeArrowheads="1"/>
          </p:cNvSpPr>
          <p:nvPr/>
        </p:nvSpPr>
        <p:spPr bwMode="auto">
          <a:xfrm>
            <a:off x="1023938" y="3454400"/>
            <a:ext cx="14414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folHlink"/>
                </a:solidFill>
              </a:rPr>
              <a:t>VOD</a:t>
            </a:r>
            <a:r>
              <a:rPr lang="cs-CZ"/>
              <a:t>NÍK</a:t>
            </a:r>
          </a:p>
        </p:txBody>
      </p:sp>
      <p:sp>
        <p:nvSpPr>
          <p:cNvPr id="18438" name="Text Box 18"/>
          <p:cNvSpPr txBox="1">
            <a:spLocks noChangeArrowheads="1"/>
          </p:cNvSpPr>
          <p:nvPr/>
        </p:nvSpPr>
        <p:spPr bwMode="auto">
          <a:xfrm>
            <a:off x="1455738" y="4678363"/>
            <a:ext cx="17510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folHlink"/>
                </a:solidFill>
              </a:rPr>
              <a:t>VOD</a:t>
            </a:r>
            <a:r>
              <a:rPr lang="cs-CZ"/>
              <a:t>OVOD</a:t>
            </a:r>
          </a:p>
        </p:txBody>
      </p:sp>
      <p:sp>
        <p:nvSpPr>
          <p:cNvPr id="18439" name="Text Box 19"/>
          <p:cNvSpPr txBox="1">
            <a:spLocks noChangeArrowheads="1"/>
          </p:cNvSpPr>
          <p:nvPr/>
        </p:nvSpPr>
        <p:spPr bwMode="auto">
          <a:xfrm>
            <a:off x="4211638" y="2060575"/>
            <a:ext cx="3505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folHlink"/>
                </a:solidFill>
              </a:rPr>
              <a:t>                     VOD</a:t>
            </a:r>
            <a:r>
              <a:rPr lang="cs-CZ"/>
              <a:t>IČKA</a:t>
            </a:r>
          </a:p>
        </p:txBody>
      </p:sp>
      <p:sp>
        <p:nvSpPr>
          <p:cNvPr id="18440" name="Text Box 20"/>
          <p:cNvSpPr txBox="1">
            <a:spLocks noChangeArrowheads="1"/>
          </p:cNvSpPr>
          <p:nvPr/>
        </p:nvSpPr>
        <p:spPr bwMode="auto">
          <a:xfrm>
            <a:off x="6227763" y="2997200"/>
            <a:ext cx="18732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chemeClr val="folHlink"/>
                </a:solidFill>
              </a:rPr>
              <a:t>VOD</a:t>
            </a:r>
            <a:r>
              <a:rPr lang="cs-CZ"/>
              <a:t>NICE</a:t>
            </a:r>
          </a:p>
        </p:txBody>
      </p:sp>
      <p:sp>
        <p:nvSpPr>
          <p:cNvPr id="18441" name="Text Box 21"/>
          <p:cNvSpPr txBox="1">
            <a:spLocks noChangeArrowheads="1"/>
          </p:cNvSpPr>
          <p:nvPr/>
        </p:nvSpPr>
        <p:spPr bwMode="auto">
          <a:xfrm>
            <a:off x="6227763" y="4437063"/>
            <a:ext cx="17287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chemeClr val="folHlink"/>
                </a:solidFill>
              </a:rPr>
              <a:t>POV</a:t>
            </a:r>
            <a:r>
              <a:rPr lang="cs-CZ"/>
              <a:t>ODEŇ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Zkus vypsat další slova příbuzná s daným kořenem: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               </a:t>
            </a:r>
          </a:p>
        </p:txBody>
      </p:sp>
      <p:pic>
        <p:nvPicPr>
          <p:cNvPr id="19459" name="Picture 4" descr="MC90032093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67125" y="3155950"/>
            <a:ext cx="1809750" cy="54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Text Box 5"/>
          <p:cNvSpPr txBox="1">
            <a:spLocks noChangeArrowheads="1"/>
          </p:cNvSpPr>
          <p:nvPr/>
        </p:nvSpPr>
        <p:spPr bwMode="auto">
          <a:xfrm>
            <a:off x="3708400" y="2565400"/>
            <a:ext cx="15113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>
                <a:solidFill>
                  <a:schemeClr val="folHlink"/>
                </a:solidFill>
              </a:rPr>
              <a:t>LET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Nebo s tímto kořenem: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44675"/>
            <a:ext cx="7696200" cy="36576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483" name="Picture 4" descr="MC90010077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3252788"/>
            <a:ext cx="2663825" cy="183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 Box 5"/>
          <p:cNvSpPr txBox="1">
            <a:spLocks noChangeArrowheads="1"/>
          </p:cNvSpPr>
          <p:nvPr/>
        </p:nvSpPr>
        <p:spPr bwMode="auto">
          <a:xfrm>
            <a:off x="3276600" y="2420938"/>
            <a:ext cx="244792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>
                <a:solidFill>
                  <a:schemeClr val="hlink"/>
                </a:solidFill>
              </a:rPr>
              <a:t>RYB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Výborně, tak ještě tento kořen: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1507" name="Picture 5" descr="MC90023378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40225" y="3281363"/>
            <a:ext cx="808038" cy="166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Text Box 7"/>
          <p:cNvSpPr txBox="1">
            <a:spLocks noChangeArrowheads="1"/>
          </p:cNvSpPr>
          <p:nvPr/>
        </p:nvSpPr>
        <p:spPr bwMode="auto">
          <a:xfrm>
            <a:off x="3708400" y="2636838"/>
            <a:ext cx="1943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solidFill>
                  <a:schemeClr val="tx2"/>
                </a:solidFill>
              </a:rPr>
              <a:t>KLÍČ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Zakroužkuj barevně skupiny příbuzných slov. Na každou skupinu použij jinou barvu.</a:t>
            </a:r>
          </a:p>
        </p:txBody>
      </p:sp>
      <p:sp>
        <p:nvSpPr>
          <p:cNvPr id="22530" name="Text Box 4"/>
          <p:cNvSpPr txBox="1">
            <a:spLocks noChangeArrowheads="1"/>
          </p:cNvSpPr>
          <p:nvPr/>
        </p:nvSpPr>
        <p:spPr bwMode="auto">
          <a:xfrm>
            <a:off x="827088" y="2636838"/>
            <a:ext cx="7129462" cy="429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RODINA                 LÉKÁRNA          LEDOVEC</a:t>
            </a:r>
          </a:p>
          <a:p>
            <a:pPr>
              <a:spcBef>
                <a:spcPct val="50000"/>
              </a:spcBef>
            </a:pPr>
            <a:endParaRPr lang="cs-CZ"/>
          </a:p>
          <a:p>
            <a:pPr>
              <a:spcBef>
                <a:spcPct val="50000"/>
              </a:spcBef>
            </a:pPr>
            <a:r>
              <a:rPr lang="cs-CZ"/>
              <a:t>            LEDNÍ              LÉKY               MRÁZ</a:t>
            </a:r>
          </a:p>
          <a:p>
            <a:pPr>
              <a:spcBef>
                <a:spcPct val="50000"/>
              </a:spcBef>
            </a:pPr>
            <a:endParaRPr lang="cs-CZ"/>
          </a:p>
          <a:p>
            <a:pPr>
              <a:spcBef>
                <a:spcPct val="50000"/>
              </a:spcBef>
            </a:pPr>
            <a:r>
              <a:rPr lang="cs-CZ"/>
              <a:t>LÉKÁRNIČKA      POLEDNE        LEDOVATKA</a:t>
            </a:r>
          </a:p>
          <a:p>
            <a:pPr>
              <a:spcBef>
                <a:spcPct val="50000"/>
              </a:spcBef>
            </a:pPr>
            <a:endParaRPr lang="cs-CZ"/>
          </a:p>
          <a:p>
            <a:pPr>
              <a:spcBef>
                <a:spcPct val="50000"/>
              </a:spcBef>
            </a:pPr>
            <a:r>
              <a:rPr lang="cs-CZ"/>
              <a:t>         RODIŠTĚ        POROD         MLÉKO</a:t>
            </a:r>
          </a:p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cs-CZ" b="1" dirty="0" smtClean="0">
                <a:latin typeface="Arial" charset="0"/>
              </a:rPr>
              <a:t>Obrázky galerie Microsoft </a:t>
            </a:r>
            <a:r>
              <a:rPr lang="cs-CZ" b="1" dirty="0" err="1" smtClean="0">
                <a:latin typeface="Arial" charset="0"/>
              </a:rPr>
              <a:t>Power</a:t>
            </a:r>
            <a:r>
              <a:rPr lang="cs-CZ" b="1" dirty="0" smtClean="0">
                <a:latin typeface="Arial" charset="0"/>
              </a:rPr>
              <a:t> </a:t>
            </a:r>
            <a:r>
              <a:rPr lang="cs-CZ" b="1" dirty="0" smtClean="0">
                <a:latin typeface="Arial" charset="0"/>
              </a:rPr>
              <a:t>Point: </a:t>
            </a:r>
            <a:r>
              <a:rPr lang="cs-CZ" b="1" dirty="0" smtClean="0"/>
              <a:t>www.office.</a:t>
            </a:r>
            <a:r>
              <a:rPr lang="cs-CZ" b="1" dirty="0" err="1" smtClean="0"/>
              <a:t>microsoft.com</a:t>
            </a:r>
            <a:endParaRPr lang="cs-CZ" b="1" smtClean="0"/>
          </a:p>
          <a:p>
            <a:pPr eaLnBrk="1" hangingPunct="1">
              <a:spcBef>
                <a:spcPct val="0"/>
              </a:spcBef>
            </a:pPr>
            <a:endParaRPr lang="cs-CZ" b="1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43</TotalTime>
  <Words>211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Pastelové tužky</vt:lpstr>
      <vt:lpstr>Snímek 1</vt:lpstr>
      <vt:lpstr>Anotace</vt:lpstr>
      <vt:lpstr>Co jsou slova příbuzná?</vt:lpstr>
      <vt:lpstr>Slova příbuzná:</vt:lpstr>
      <vt:lpstr>LES</vt:lpstr>
      <vt:lpstr>VOD</vt:lpstr>
      <vt:lpstr>Zkus vypsat další slova příbuzná s daným kořenem:</vt:lpstr>
      <vt:lpstr>Nebo s tímto kořenem:</vt:lpstr>
      <vt:lpstr>Výborně, tak ještě tento kořen:</vt:lpstr>
      <vt:lpstr>Zakroužkuj barevně skupiny příbuzných slov. Na každou skupinu použij jinou barvu.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6</cp:revision>
  <dcterms:created xsi:type="dcterms:W3CDTF">2011-08-21T15:31:45Z</dcterms:created>
  <dcterms:modified xsi:type="dcterms:W3CDTF">2013-10-21T11:33:21Z</dcterms:modified>
</cp:coreProperties>
</file>