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9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58" r:id="rId1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FF"/>
    <a:srgbClr val="008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VY_32_INOVACE_01_Téma</a:t>
          </a:r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/>
            <a:t>Téma:</a:t>
          </a:r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7E56A60-6D15-4B30-AF99-C3AF6BB20FAE}" type="presOf" srcId="{9F18DD90-522E-4A06-9EDB-3FF7C7EB6637}" destId="{932F2F5B-E5E6-4E00-9503-10413FFBA7E0}" srcOrd="1" destOrd="0" presId="urn:microsoft.com/office/officeart/2005/8/layout/target3"/>
    <dgm:cxn modelId="{187106AA-6322-4DC9-AE6E-0B854C8AD94D}" type="presOf" srcId="{9F18DD90-522E-4A06-9EDB-3FF7C7EB6637}" destId="{D102FEF8-6917-41D2-AE5D-914C1EA8F84A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98ABFB6E-C93B-415F-A872-20204A474F46}" type="presOf" srcId="{EBC41103-E2E5-4D48-9B4B-425520D3D098}" destId="{F732C171-B6A8-40AC-BE86-9061B3C3D3B8}" srcOrd="0" destOrd="0" presId="urn:microsoft.com/office/officeart/2005/8/layout/target3"/>
    <dgm:cxn modelId="{7A8D27AE-19B5-4542-A9C4-EF4FB8766AF6}" type="presOf" srcId="{EBC41103-E2E5-4D48-9B4B-425520D3D098}" destId="{D3CEBA79-51F7-49AC-8104-9DE2B978BFF4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DFCD2CDC-C68F-44BC-9CC8-EAE34D1D7BE3}" type="presOf" srcId="{C73C7642-F245-4585-8F88-243F9FAEF6CA}" destId="{0E0F4EFC-82FA-4EC4-801E-BC2F931EC339}" srcOrd="1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5791DB01-286F-4CF8-80BA-2033D972469E}" type="presOf" srcId="{C73C7642-F245-4585-8F88-243F9FAEF6CA}" destId="{304CA11A-E17E-4999-A128-C72BF543B20D}" srcOrd="0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1C6AAF37-626E-4386-B5DA-571231DBB27C}" type="presParOf" srcId="{71045F8C-00FA-488E-A7BD-E2E6753D979D}" destId="{AEEDACE7-4427-455B-A155-2C3381828BD7}" srcOrd="12" destOrd="0" presId="urn:microsoft.com/office/officeart/2005/8/layout/target3"/>
    <dgm:cxn modelId="{FA4DBB59-D7FB-46D7-8E29-9B735E3C7044}" type="presParOf" srcId="{71045F8C-00FA-488E-A7BD-E2E6753D979D}" destId="{7C8531F2-00DF-4DB1-A6C6-AF46193E1BBF}" srcOrd="13" destOrd="0" presId="urn:microsoft.com/office/officeart/2005/8/layout/target3"/>
    <dgm:cxn modelId="{9038DC1D-CA3E-4FC0-B7DA-F6C0860D5A07}" type="presParOf" srcId="{71045F8C-00FA-488E-A7BD-E2E6753D979D}" destId="{304CA11A-E17E-4999-A128-C72BF543B20D}" srcOrd="14" destOrd="0" presId="urn:microsoft.com/office/officeart/2005/8/layout/target3"/>
    <dgm:cxn modelId="{7696F90B-C9D5-4A8B-844F-2429C5DE6E88}" type="presParOf" srcId="{71045F8C-00FA-488E-A7BD-E2E6753D979D}" destId="{C67EF5F7-B425-49AF-82F9-2446588ED851}" srcOrd="15" destOrd="0" presId="urn:microsoft.com/office/officeart/2005/8/layout/target3"/>
    <dgm:cxn modelId="{26A56947-725D-4D2D-B846-C6B9CEF0DA4D}" type="presParOf" srcId="{71045F8C-00FA-488E-A7BD-E2E6753D979D}" destId="{14E80F71-B028-4CCE-8C5A-7AE67F9A28C6}" srcOrd="16" destOrd="0" presId="urn:microsoft.com/office/officeart/2005/8/layout/target3"/>
    <dgm:cxn modelId="{E31DB8ED-5F23-4EDE-8234-4624D50F31CC}" type="presParOf" srcId="{71045F8C-00FA-488E-A7BD-E2E6753D979D}" destId="{F732C171-B6A8-40AC-BE86-9061B3C3D3B8}" srcOrd="17" destOrd="0" presId="urn:microsoft.com/office/officeart/2005/8/layout/target3"/>
    <dgm:cxn modelId="{D16661BC-1AD4-41BE-8835-A495CFDEE6EE}" type="presParOf" srcId="{71045F8C-00FA-488E-A7BD-E2E6753D979D}" destId="{D8C5187E-68B6-4E2E-86D0-57087190219B}" srcOrd="18" destOrd="0" presId="urn:microsoft.com/office/officeart/2005/8/layout/target3"/>
    <dgm:cxn modelId="{A782218C-64D3-4EB8-9917-08643CBBC499}" type="presParOf" srcId="{71045F8C-00FA-488E-A7BD-E2E6753D979D}" destId="{1A909E4D-639C-4CB7-A7CE-FC1133FAA37E}" srcOrd="19" destOrd="0" presId="urn:microsoft.com/office/officeart/2005/8/layout/target3"/>
    <dgm:cxn modelId="{D8A46D4C-0479-49B3-9A14-D99B419E9374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6AEE2849-8C05-4E7B-A05C-4F8D0DC7D9C6}" type="presParOf" srcId="{71045F8C-00FA-488E-A7BD-E2E6753D979D}" destId="{0E0F4EFC-82FA-4EC4-801E-BC2F931EC339}" srcOrd="25" destOrd="0" presId="urn:microsoft.com/office/officeart/2005/8/layout/target3"/>
    <dgm:cxn modelId="{AE48CE57-3F43-4E93-A410-6C838F8F100F}" type="presParOf" srcId="{71045F8C-00FA-488E-A7BD-E2E6753D979D}" destId="{D3CEBA79-51F7-49AC-8104-9DE2B978BFF4}" srcOrd="26" destOrd="0" presId="urn:microsoft.com/office/officeart/2005/8/layout/target3"/>
    <dgm:cxn modelId="{8DCAFD80-BFC5-4BFD-BA17-9B6F39E11FD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6667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3333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Autor: </a:t>
          </a:r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Název : VY_32_INOVACE_01_Téma</a:t>
          </a:r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6667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/>
            <a:t>Téma:</a:t>
          </a:r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3333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Číslo projektu</a:t>
          </a:r>
          <a:r>
            <a:rPr lang="cs-CZ" sz="1700" kern="1200" dirty="0" smtClean="0"/>
            <a:t>: CZ.1.07/1.4.00/21.1431</a:t>
          </a:r>
          <a:endParaRPr lang="cs-CZ" sz="17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7"/>
          <p:cNvSpPr>
            <a:spLocks noChangeArrowheads="1"/>
          </p:cNvSpPr>
          <p:nvPr/>
        </p:nvSpPr>
        <p:spPr bwMode="auto">
          <a:xfrm>
            <a:off x="685800" y="2393950"/>
            <a:ext cx="7772400" cy="109538"/>
          </a:xfrm>
          <a:custGeom>
            <a:avLst/>
            <a:gdLst>
              <a:gd name="G0" fmla="+- 618 0 0"/>
            </a:gdLst>
            <a:ahLst/>
            <a:cxnLst>
              <a:cxn ang="0">
                <a:pos x="0" y="0"/>
              </a:cxn>
              <a:cxn ang="0">
                <a:pos x="618" y="0"/>
              </a:cxn>
              <a:cxn ang="0">
                <a:pos x="618" y="1000"/>
              </a:cxn>
              <a:cxn ang="0">
                <a:pos x="0" y="1000"/>
              </a:cxn>
              <a:cxn ang="0">
                <a:pos x="0" y="0"/>
              </a:cxn>
              <a:cxn ang="0">
                <a:pos x="1000" y="0"/>
              </a:cxn>
            </a:cxnLst>
            <a:rect l="0" t="0" r="r" b="b"/>
            <a:pathLst>
              <a:path w="1000" h="1000" stroke="0">
                <a:moveTo>
                  <a:pt x="0" y="0"/>
                </a:moveTo>
                <a:lnTo>
                  <a:pt x="618" y="0"/>
                </a:lnTo>
                <a:lnTo>
                  <a:pt x="618" y="1000"/>
                </a:lnTo>
                <a:lnTo>
                  <a:pt x="0" y="1000"/>
                </a:lnTo>
                <a:close/>
              </a:path>
              <a:path w="1000" h="1000">
                <a:moveTo>
                  <a:pt x="0" y="0"/>
                </a:moveTo>
                <a:lnTo>
                  <a:pt x="1000" y="0"/>
                </a:lnTo>
              </a:path>
            </a:pathLst>
          </a:custGeom>
          <a:solidFill>
            <a:schemeClr val="accent2"/>
          </a:solidFill>
          <a:ln w="9525">
            <a:solidFill>
              <a:schemeClr val="accent2"/>
            </a:solidFill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cs-CZ" sz="2400">
              <a:latin typeface="Times New Roman" pitchFamily="18" charset="0"/>
            </a:endParaRPr>
          </a:p>
        </p:txBody>
      </p:sp>
      <p:sp>
        <p:nvSpPr>
          <p:cNvPr id="4403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990600"/>
            <a:ext cx="7772400" cy="1371600"/>
          </a:xfrm>
        </p:spPr>
        <p:txBody>
          <a:bodyPr/>
          <a:lstStyle>
            <a:lvl1pPr>
              <a:defRPr sz="40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4403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47800" y="3429000"/>
            <a:ext cx="7010400" cy="16002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2800"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43D6A30-0DDB-4B31-9D4B-0A41DF056E3A}" type="datetimeFigureOut">
              <a:rPr lang="cs-CZ"/>
              <a:pPr>
                <a:defRPr/>
              </a:pPr>
              <a:t>21.10.2013</a:t>
            </a:fld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3720477-6F46-4A8C-9FC6-5A0086FBC7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6C8A24A-9905-4A3C-A252-04C8651E9F95}" type="datetimeFigureOut">
              <a:rPr lang="cs-CZ"/>
              <a:pPr>
                <a:defRPr/>
              </a:pPr>
              <a:t>21.10.2013</a:t>
            </a:fld>
            <a:endParaRPr lang="cs-CZ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51C12A-4498-4A0C-8708-87F4B97AED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7AA789A-C1BF-4420-9938-D99F311D7476}" type="datetimeFigureOut">
              <a:rPr lang="cs-CZ"/>
              <a:pPr>
                <a:defRPr/>
              </a:pPr>
              <a:t>21.10.2013</a:t>
            </a:fld>
            <a:endParaRPr lang="cs-CZ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F159275-68F0-4AEB-B5F5-8707E2EBF7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66738" y="1752600"/>
            <a:ext cx="3924300" cy="4267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3438" y="1752600"/>
            <a:ext cx="3924300" cy="4267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66F1038-0EAB-45AA-B6DF-C2F7E3F17ADB}" type="datetimeFigureOut">
              <a:rPr lang="cs-CZ"/>
              <a:pPr>
                <a:defRPr/>
              </a:pPr>
              <a:t>21.10.2013</a:t>
            </a:fld>
            <a:endParaRPr lang="cs-CZ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717E72C-7233-4726-A29B-6BAB6061BD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A83848-978C-4E43-8FB2-0E2B12D8BBD9}" type="datetimeFigureOut">
              <a:rPr lang="cs-CZ"/>
              <a:pPr>
                <a:defRPr/>
              </a:pPr>
              <a:t>21.10.2013</a:t>
            </a:fld>
            <a:endParaRPr lang="cs-CZ"/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844F11A-9684-497B-9C44-33D4919B75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77BB607-344E-4B1A-A060-E1ACB95BDCD0}" type="datetimeFigureOut">
              <a:rPr lang="cs-CZ"/>
              <a:pPr>
                <a:defRPr/>
              </a:pPr>
              <a:t>21.10.2013</a:t>
            </a:fld>
            <a:endParaRPr lang="cs-CZ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56D3A89-D1C3-49EC-8F20-2EB765ABD4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65C1FD2-C321-47B2-99AF-7CD5B3C75491}" type="datetimeFigureOut">
              <a:rPr lang="cs-CZ"/>
              <a:pPr>
                <a:defRPr/>
              </a:pPr>
              <a:t>21.10.2013</a:t>
            </a:fld>
            <a:endParaRPr lang="cs-CZ"/>
          </a:p>
        </p:txBody>
      </p:sp>
      <p:sp>
        <p:nvSpPr>
          <p:cNvPr id="3" name="Rectangle 7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83FB3CF-0657-4319-A496-E3FFAB8291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8664421-8DBB-4693-8933-0E9401DEEA23}" type="datetimeFigureOut">
              <a:rPr lang="cs-CZ"/>
              <a:pPr>
                <a:defRPr/>
              </a:pPr>
              <a:t>21.10.2013</a:t>
            </a:fld>
            <a:endParaRPr lang="cs-CZ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343A8B8-0C2C-4929-BB0E-8B8E478E09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0257423-C78B-4C6E-919E-AAEE44DBC669}" type="datetimeFigureOut">
              <a:rPr lang="cs-CZ"/>
              <a:pPr>
                <a:defRPr/>
              </a:pPr>
              <a:t>21.10.2013</a:t>
            </a:fld>
            <a:endParaRPr lang="cs-CZ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04BE6A5-D2A8-4CF8-9FEF-E59528FC7C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0E92915-E1FF-4A10-85F4-9FB1D44EAD84}" type="datetimeFigureOut">
              <a:rPr lang="cs-CZ"/>
              <a:pPr>
                <a:defRPr/>
              </a:pPr>
              <a:t>21.10.2013</a:t>
            </a:fld>
            <a:endParaRPr lang="cs-CZ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FA002E1-1F90-4356-816A-B0C680AE52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73838" y="304800"/>
            <a:ext cx="2001837" cy="5715000"/>
          </a:xfrm>
        </p:spPr>
        <p:txBody>
          <a:bodyPr vert="eaVert"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66738" y="304800"/>
            <a:ext cx="5854700" cy="5715000"/>
          </a:xfrm>
        </p:spPr>
        <p:txBody>
          <a:bodyPr vert="eaVert"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13C2418-4C09-441E-9AFE-0260F0EFB6EA}" type="datetimeFigureOut">
              <a:rPr lang="cs-CZ"/>
              <a:pPr>
                <a:defRPr/>
              </a:pPr>
              <a:t>21.10.2013</a:t>
            </a:fld>
            <a:endParaRPr lang="cs-CZ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9C4E4DD-AB0E-4A7F-A2C5-48C05233DA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pattFill prst="ltHorz">
          <a:fgClr>
            <a:schemeClr val="bg2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574675" y="304800"/>
            <a:ext cx="8001000" cy="1216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566738" y="1752600"/>
            <a:ext cx="8001000" cy="426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3012" name="AutoShape 4"/>
          <p:cNvSpPr>
            <a:spLocks noChangeArrowheads="1"/>
          </p:cNvSpPr>
          <p:nvPr/>
        </p:nvSpPr>
        <p:spPr bwMode="auto">
          <a:xfrm>
            <a:off x="609600" y="1566863"/>
            <a:ext cx="7958138" cy="109537"/>
          </a:xfrm>
          <a:custGeom>
            <a:avLst/>
            <a:gdLst>
              <a:gd name="G0" fmla="+- 585 0 0"/>
            </a:gdLst>
            <a:ahLst/>
            <a:cxnLst>
              <a:cxn ang="0">
                <a:pos x="0" y="0"/>
              </a:cxn>
              <a:cxn ang="0">
                <a:pos x="585" y="0"/>
              </a:cxn>
              <a:cxn ang="0">
                <a:pos x="585" y="1000"/>
              </a:cxn>
              <a:cxn ang="0">
                <a:pos x="0" y="1000"/>
              </a:cxn>
              <a:cxn ang="0">
                <a:pos x="0" y="0"/>
              </a:cxn>
              <a:cxn ang="0">
                <a:pos x="1000" y="0"/>
              </a:cxn>
            </a:cxnLst>
            <a:rect l="0" t="0" r="r" b="b"/>
            <a:pathLst>
              <a:path w="1000" h="1000" stroke="0">
                <a:moveTo>
                  <a:pt x="0" y="0"/>
                </a:moveTo>
                <a:lnTo>
                  <a:pt x="585" y="0"/>
                </a:lnTo>
                <a:lnTo>
                  <a:pt x="585" y="1000"/>
                </a:lnTo>
                <a:lnTo>
                  <a:pt x="0" y="1000"/>
                </a:lnTo>
                <a:close/>
              </a:path>
              <a:path w="1000" h="1000">
                <a:moveTo>
                  <a:pt x="0" y="0"/>
                </a:moveTo>
                <a:lnTo>
                  <a:pt x="1000" y="0"/>
                </a:lnTo>
              </a:path>
            </a:pathLst>
          </a:custGeom>
          <a:solidFill>
            <a:schemeClr val="accent2"/>
          </a:solidFill>
          <a:ln w="9525">
            <a:solidFill>
              <a:schemeClr val="accent2"/>
            </a:solidFill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cs-CZ" sz="2400">
              <a:latin typeface="Times New Roman" pitchFamily="18" charset="0"/>
            </a:endParaRPr>
          </a:p>
        </p:txBody>
      </p:sp>
      <p:sp>
        <p:nvSpPr>
          <p:cNvPr id="43013" name="Line 5"/>
          <p:cNvSpPr>
            <a:spLocks noChangeShapeType="1"/>
          </p:cNvSpPr>
          <p:nvPr/>
        </p:nvSpPr>
        <p:spPr bwMode="auto">
          <a:xfrm flipV="1">
            <a:off x="609600" y="6172200"/>
            <a:ext cx="7924800" cy="0"/>
          </a:xfrm>
          <a:prstGeom prst="line">
            <a:avLst/>
          </a:prstGeom>
          <a:noFill/>
          <a:ln w="3175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3014" name="Rectangle 6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19812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fld id="{BAC4C6DC-0A50-47A5-974E-DDB59F036F64}" type="datetimeFigureOut">
              <a:rPr lang="cs-CZ"/>
              <a:pPr>
                <a:defRPr/>
              </a:pPr>
              <a:t>21.10.2013</a:t>
            </a:fld>
            <a:endParaRPr lang="cs-CZ"/>
          </a:p>
        </p:txBody>
      </p:sp>
      <p:sp>
        <p:nvSpPr>
          <p:cNvPr id="43015" name="Rectangle 7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3016" name="Rectangle 8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19812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E67399E2-DC31-43CD-975E-DFA86407DD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0" r:id="rId2"/>
    <p:sldLayoutId id="2147483679" r:id="rId3"/>
    <p:sldLayoutId id="2147483678" r:id="rId4"/>
    <p:sldLayoutId id="2147483677" r:id="rId5"/>
    <p:sldLayoutId id="2147483676" r:id="rId6"/>
    <p:sldLayoutId id="2147483675" r:id="rId7"/>
    <p:sldLayoutId id="2147483674" r:id="rId8"/>
    <p:sldLayoutId id="2147483673" r:id="rId9"/>
    <p:sldLayoutId id="2147483672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Verdana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Verdana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Verdana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Verdana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Verdana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Verdana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Verdana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Verdana" pitchFamily="34" charset="0"/>
        </a:defRPr>
      </a:lvl9pPr>
    </p:titleStyle>
    <p:bodyStyle>
      <a:lvl1pPr marL="469900" indent="-4699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Wingdings" pitchFamily="2" charset="2"/>
        <a:buChar char="o"/>
        <a:defRPr sz="3000">
          <a:solidFill>
            <a:schemeClr val="tx1"/>
          </a:solidFill>
          <a:latin typeface="+mn-lt"/>
          <a:ea typeface="+mn-ea"/>
          <a:cs typeface="+mn-cs"/>
        </a:defRPr>
      </a:lvl1pPr>
      <a:lvl2pPr marL="908050" indent="-43656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Wingdings" pitchFamily="2" charset="2"/>
        <a:buChar char="n"/>
        <a:defRPr sz="2600">
          <a:solidFill>
            <a:schemeClr val="tx1"/>
          </a:solidFill>
          <a:latin typeface="+mn-lt"/>
        </a:defRPr>
      </a:lvl2pPr>
      <a:lvl3pPr marL="1304925" indent="-395288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Wingdings" pitchFamily="2" charset="2"/>
        <a:buChar char="o"/>
        <a:defRPr sz="2300">
          <a:solidFill>
            <a:schemeClr val="tx1"/>
          </a:solidFill>
          <a:latin typeface="+mn-lt"/>
        </a:defRPr>
      </a:lvl3pPr>
      <a:lvl4pPr marL="1693863" indent="-3873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4pPr>
      <a:lvl5pPr marL="2093913" indent="-398463" algn="l" rtl="0" eaLnBrk="0" fontAlgn="base" hangingPunct="0">
        <a:spcBef>
          <a:spcPct val="250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5pPr>
      <a:lvl6pPr marL="2551113" indent="-398463" algn="l" rtl="0" fontAlgn="base">
        <a:spcBef>
          <a:spcPct val="250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6pPr>
      <a:lvl7pPr marL="3008313" indent="-398463" algn="l" rtl="0" fontAlgn="base">
        <a:spcBef>
          <a:spcPct val="250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7pPr>
      <a:lvl8pPr marL="3465513" indent="-398463" algn="l" rtl="0" fontAlgn="base">
        <a:spcBef>
          <a:spcPct val="250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8pPr>
      <a:lvl9pPr marL="3922713" indent="-398463" algn="l" rtl="0" fontAlgn="base">
        <a:spcBef>
          <a:spcPct val="250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wm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051050" y="317500"/>
            <a:ext cx="5402263" cy="1049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5" name="Text Box 6"/>
          <p:cNvSpPr txBox="1">
            <a:spLocks noChangeArrowheads="1"/>
          </p:cNvSpPr>
          <p:nvPr/>
        </p:nvSpPr>
        <p:spPr bwMode="auto">
          <a:xfrm>
            <a:off x="4119563" y="2584450"/>
            <a:ext cx="26987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Arial" charset="0"/>
              </a:rPr>
              <a:t>Mgr. Irena Nádvorníková</a:t>
            </a:r>
          </a:p>
        </p:txBody>
      </p:sp>
      <p:sp>
        <p:nvSpPr>
          <p:cNvPr id="13316" name="Text Box 7"/>
          <p:cNvSpPr txBox="1">
            <a:spLocks noChangeArrowheads="1"/>
          </p:cNvSpPr>
          <p:nvPr/>
        </p:nvSpPr>
        <p:spPr bwMode="auto">
          <a:xfrm>
            <a:off x="4335463" y="3376613"/>
            <a:ext cx="26860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Arial" charset="0"/>
              </a:rPr>
              <a:t>Vyjmenovaná slova po Z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 idx="4294967295"/>
          </p:nvPr>
        </p:nvSpPr>
        <p:spPr/>
        <p:txBody>
          <a:bodyPr anchor="ctr"/>
          <a:lstStyle/>
          <a:p>
            <a:pPr eaLnBrk="1" hangingPunct="1"/>
            <a:r>
              <a:rPr lang="cs-CZ" smtClean="0"/>
              <a:t>Anotace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pPr eaLnBrk="1" hangingPunct="1"/>
            <a:r>
              <a:rPr lang="cs-CZ" smtClean="0">
                <a:latin typeface="Arial" charset="0"/>
              </a:rPr>
              <a:t>Prezentace je určena žákům 3. ročníku.</a:t>
            </a:r>
          </a:p>
          <a:p>
            <a:pPr eaLnBrk="1" hangingPunct="1"/>
            <a:r>
              <a:rPr lang="cs-CZ" smtClean="0">
                <a:latin typeface="Arial" charset="0"/>
              </a:rPr>
              <a:t>Děti si osvojují znalosti o vyjmenovaných slovech, pravidla psaní i, y.</a:t>
            </a:r>
          </a:p>
          <a:p>
            <a:pPr eaLnBrk="1" hangingPunct="1"/>
            <a:r>
              <a:rPr lang="cs-CZ" smtClean="0">
                <a:latin typeface="Arial" charset="0"/>
              </a:rPr>
              <a:t>Hledají slova příbuzná.</a:t>
            </a:r>
          </a:p>
          <a:p>
            <a:pPr eaLnBrk="1" hangingPunct="1"/>
            <a:r>
              <a:rPr lang="cs-CZ" smtClean="0">
                <a:latin typeface="Arial" charset="0"/>
              </a:rPr>
              <a:t>Tvoří věty se slovy.</a:t>
            </a:r>
          </a:p>
          <a:p>
            <a:pPr eaLnBrk="1" hangingPunct="1"/>
            <a:r>
              <a:rPr lang="cs-CZ" smtClean="0">
                <a:latin typeface="Arial" charset="0"/>
              </a:rPr>
              <a:t>Pracují na interaktivní tabuli společně pod vedením učitele.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Vyjmenovaná slova</a:t>
            </a:r>
          </a:p>
        </p:txBody>
      </p:sp>
      <p:sp>
        <p:nvSpPr>
          <p:cNvPr id="15362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 obojetných souhláskách b, f, l, m p, s,v,z píšeme měkké nebo tvrdé y.</a:t>
            </a:r>
          </a:p>
          <a:p>
            <a:pPr eaLnBrk="1" hangingPunct="1"/>
            <a:r>
              <a:rPr lang="cs-CZ" smtClean="0"/>
              <a:t>Tvrdé y píšeme ve slovech vyjmenovaných, jejich tvarech  a ve slovech příbuzných.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cs-CZ" smtClean="0"/>
              <a:t>Vyjmenovaná slova po Z</a:t>
            </a:r>
          </a:p>
        </p:txBody>
      </p:sp>
      <p:sp>
        <p:nvSpPr>
          <p:cNvPr id="1638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4213" y="1700213"/>
            <a:ext cx="8001000" cy="4267200"/>
          </a:xfrm>
        </p:spPr>
        <p:txBody>
          <a:bodyPr/>
          <a:lstStyle/>
          <a:p>
            <a:pPr algn="ctr" eaLnBrk="1" hangingPunct="1"/>
            <a:r>
              <a:rPr lang="cs-CZ" smtClean="0"/>
              <a:t> </a:t>
            </a:r>
            <a:r>
              <a:rPr lang="cs-CZ" smtClean="0">
                <a:solidFill>
                  <a:schemeClr val="accent2"/>
                </a:solidFill>
              </a:rPr>
              <a:t>BRZY</a:t>
            </a:r>
          </a:p>
          <a:p>
            <a:pPr eaLnBrk="1" hangingPunct="1"/>
            <a:endParaRPr lang="cs-CZ" smtClean="0">
              <a:solidFill>
                <a:schemeClr val="accent2"/>
              </a:solidFill>
            </a:endParaRPr>
          </a:p>
          <a:p>
            <a:pPr algn="ctr" eaLnBrk="1" hangingPunct="1"/>
            <a:r>
              <a:rPr lang="cs-CZ" smtClean="0">
                <a:solidFill>
                  <a:schemeClr val="hlink"/>
                </a:solidFill>
              </a:rPr>
              <a:t>JAZYK</a:t>
            </a:r>
          </a:p>
          <a:p>
            <a:pPr eaLnBrk="1" hangingPunct="1"/>
            <a:endParaRPr lang="cs-CZ" smtClean="0">
              <a:solidFill>
                <a:schemeClr val="hlink"/>
              </a:solidFill>
            </a:endParaRPr>
          </a:p>
          <a:p>
            <a:pPr algn="ctr" eaLnBrk="1" hangingPunct="1"/>
            <a:r>
              <a:rPr lang="cs-CZ" smtClean="0"/>
              <a:t>   </a:t>
            </a:r>
            <a:r>
              <a:rPr lang="cs-CZ" smtClean="0">
                <a:solidFill>
                  <a:srgbClr val="008000"/>
                </a:solidFill>
              </a:rPr>
              <a:t>NAZÝVAT SE</a:t>
            </a:r>
          </a:p>
          <a:p>
            <a:pPr eaLnBrk="1" hangingPunct="1"/>
            <a:endParaRPr lang="cs-CZ" smtClean="0">
              <a:solidFill>
                <a:srgbClr val="008000"/>
              </a:solidFill>
            </a:endParaRPr>
          </a:p>
          <a:p>
            <a:pPr algn="ctr" eaLnBrk="1" hangingPunct="1"/>
            <a:r>
              <a:rPr lang="cs-CZ" smtClean="0">
                <a:solidFill>
                  <a:srgbClr val="FF66FF"/>
                </a:solidFill>
              </a:rPr>
              <a:t>RUZYNĚ</a:t>
            </a:r>
          </a:p>
          <a:p>
            <a:pPr algn="ctr" eaLnBrk="1" hangingPunct="1"/>
            <a:endParaRPr lang="cs-CZ" smtClean="0">
              <a:solidFill>
                <a:srgbClr val="008000"/>
              </a:solidFill>
            </a:endParaRPr>
          </a:p>
          <a:p>
            <a:pPr eaLnBrk="1" hangingPunct="1"/>
            <a:endParaRPr lang="cs-CZ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cs-CZ" smtClean="0"/>
              <a:t>BRZY</a:t>
            </a:r>
          </a:p>
        </p:txBody>
      </p:sp>
      <p:sp>
        <p:nvSpPr>
          <p:cNvPr id="17410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Ráno vstávám </a:t>
            </a:r>
            <a:r>
              <a:rPr lang="cs-CZ" smtClean="0">
                <a:solidFill>
                  <a:srgbClr val="FF66FF"/>
                </a:solidFill>
              </a:rPr>
              <a:t>brzy.</a:t>
            </a:r>
          </a:p>
          <a:p>
            <a:pPr eaLnBrk="1" hangingPunct="1"/>
            <a:endParaRPr lang="cs-CZ" smtClean="0"/>
          </a:p>
          <a:p>
            <a:pPr eaLnBrk="1" hangingPunct="1"/>
            <a:r>
              <a:rPr lang="cs-CZ" smtClean="0">
                <a:solidFill>
                  <a:srgbClr val="FF66FF"/>
                </a:solidFill>
              </a:rPr>
              <a:t>Brzy</a:t>
            </a:r>
            <a:r>
              <a:rPr lang="cs-CZ" smtClean="0"/>
              <a:t> přijede babička.</a:t>
            </a:r>
          </a:p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Přijď domů </a:t>
            </a:r>
            <a:r>
              <a:rPr lang="cs-CZ" smtClean="0">
                <a:solidFill>
                  <a:srgbClr val="FF66FF"/>
                </a:solidFill>
              </a:rPr>
              <a:t>brzy</a:t>
            </a:r>
            <a:r>
              <a:rPr lang="cs-CZ" smtClean="0"/>
              <a:t>.</a:t>
            </a:r>
          </a:p>
        </p:txBody>
      </p:sp>
      <p:sp>
        <p:nvSpPr>
          <p:cNvPr id="17411" name="Text Box 4"/>
          <p:cNvSpPr txBox="1">
            <a:spLocks noChangeArrowheads="1"/>
          </p:cNvSpPr>
          <p:nvPr/>
        </p:nvSpPr>
        <p:spPr bwMode="auto">
          <a:xfrm>
            <a:off x="755650" y="5013325"/>
            <a:ext cx="73453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/>
              <a:t>POZOR </a:t>
            </a:r>
            <a:r>
              <a:rPr lang="cs-CZ" sz="2400" b="1">
                <a:solidFill>
                  <a:schemeClr val="accent2"/>
                </a:solidFill>
              </a:rPr>
              <a:t> </a:t>
            </a:r>
            <a:r>
              <a:rPr lang="cs-CZ" sz="2400" b="1" u="sng">
                <a:solidFill>
                  <a:schemeClr val="accent2"/>
                </a:solidFill>
              </a:rPr>
              <a:t>BRZIČKO</a:t>
            </a:r>
            <a:r>
              <a:rPr lang="cs-CZ" sz="2400" b="1"/>
              <a:t> – PÍŠEME MĚKKÉ I</a:t>
            </a:r>
          </a:p>
        </p:txBody>
      </p:sp>
      <p:pic>
        <p:nvPicPr>
          <p:cNvPr id="17412" name="Picture 5" descr="MC900326462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8625" y="2565400"/>
            <a:ext cx="1838325" cy="1512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cs-CZ" smtClean="0"/>
              <a:t>JAZYK</a:t>
            </a:r>
          </a:p>
        </p:txBody>
      </p:sp>
      <p:sp>
        <p:nvSpPr>
          <p:cNvPr id="18434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Vyplázl na mě </a:t>
            </a:r>
            <a:r>
              <a:rPr lang="cs-CZ" smtClean="0">
                <a:solidFill>
                  <a:schemeClr val="accent2"/>
                </a:solidFill>
              </a:rPr>
              <a:t>jazyk</a:t>
            </a:r>
            <a:r>
              <a:rPr lang="cs-CZ" smtClean="0"/>
              <a:t>.</a:t>
            </a:r>
          </a:p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Shrnul se mi </a:t>
            </a:r>
            <a:r>
              <a:rPr lang="cs-CZ" smtClean="0">
                <a:solidFill>
                  <a:schemeClr val="accent2"/>
                </a:solidFill>
              </a:rPr>
              <a:t>jazyk </a:t>
            </a:r>
            <a:r>
              <a:rPr lang="cs-CZ" smtClean="0"/>
              <a:t>v botě.</a:t>
            </a:r>
          </a:p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Učím se cizí </a:t>
            </a:r>
            <a:r>
              <a:rPr lang="cs-CZ" smtClean="0">
                <a:solidFill>
                  <a:schemeClr val="accent2"/>
                </a:solidFill>
              </a:rPr>
              <a:t>jazyk</a:t>
            </a:r>
            <a:r>
              <a:rPr lang="cs-CZ" smtClean="0"/>
              <a:t>.</a:t>
            </a:r>
          </a:p>
          <a:p>
            <a:pPr eaLnBrk="1" hangingPunct="1">
              <a:buFont typeface="Wingdings" pitchFamily="2" charset="2"/>
              <a:buNone/>
            </a:pPr>
            <a:endParaRPr lang="cs-CZ" smtClean="0"/>
          </a:p>
          <a:p>
            <a:pPr eaLnBrk="1" hangingPunct="1">
              <a:buFont typeface="Wingdings" pitchFamily="2" charset="2"/>
              <a:buNone/>
            </a:pPr>
            <a:endParaRPr lang="cs-CZ" smtClean="0"/>
          </a:p>
        </p:txBody>
      </p:sp>
      <p:pic>
        <p:nvPicPr>
          <p:cNvPr id="18435" name="Picture 6" descr="MC900437980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1500" y="1611313"/>
            <a:ext cx="1584325" cy="114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6" name="Picture 7" descr="MC900335745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19925" y="2316163"/>
            <a:ext cx="1584325" cy="1403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7" name="Picture 8" descr="MC900440424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148263" y="3573463"/>
            <a:ext cx="1827212" cy="1506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cs-CZ" sz="2800" dirty="0" smtClean="0"/>
              <a:t>Slova příbuzná ke slovu </a:t>
            </a:r>
            <a:r>
              <a:rPr lang="cs-CZ" sz="2800" b="1" u="sng" dirty="0" smtClean="0"/>
              <a:t>jazyk</a:t>
            </a:r>
            <a:r>
              <a:rPr lang="cs-CZ" sz="2800" dirty="0" smtClean="0"/>
              <a:t> vypište na tabuli</a:t>
            </a:r>
            <a:r>
              <a:rPr lang="cs-CZ" sz="2800" dirty="0" smtClean="0"/>
              <a:t>. Pomůže </a:t>
            </a:r>
            <a:r>
              <a:rPr lang="cs-CZ" sz="2800" dirty="0" smtClean="0"/>
              <a:t>ti učebnice str. 58</a:t>
            </a:r>
          </a:p>
        </p:txBody>
      </p:sp>
      <p:sp>
        <p:nvSpPr>
          <p:cNvPr id="19458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lvl="2" algn="ctr" eaLnBrk="1" hangingPunct="1">
              <a:buFont typeface="Wingdings" pitchFamily="2" charset="2"/>
              <a:buNone/>
            </a:pPr>
            <a:endParaRPr lang="cs-CZ" smtClean="0"/>
          </a:p>
        </p:txBody>
      </p:sp>
      <p:sp>
        <p:nvSpPr>
          <p:cNvPr id="19459" name="Text Box 5"/>
          <p:cNvSpPr txBox="1">
            <a:spLocks noChangeArrowheads="1"/>
          </p:cNvSpPr>
          <p:nvPr/>
        </p:nvSpPr>
        <p:spPr bwMode="auto">
          <a:xfrm>
            <a:off x="2700338" y="2205038"/>
            <a:ext cx="36718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3200" b="1" u="sng">
                <a:solidFill>
                  <a:schemeClr val="hlink"/>
                </a:solidFill>
              </a:rPr>
              <a:t>jazyk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cs-CZ" smtClean="0"/>
              <a:t>NAZÝVAT SE</a:t>
            </a:r>
          </a:p>
        </p:txBody>
      </p:sp>
      <p:sp>
        <p:nvSpPr>
          <p:cNvPr id="20482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lvl="1" eaLnBrk="1" hangingPunct="1"/>
            <a:r>
              <a:rPr lang="cs-CZ" sz="2200" smtClean="0"/>
              <a:t>Naše město se </a:t>
            </a:r>
            <a:r>
              <a:rPr lang="cs-CZ" sz="2200" smtClean="0">
                <a:solidFill>
                  <a:schemeClr val="hlink"/>
                </a:solidFill>
              </a:rPr>
              <a:t>nazývá</a:t>
            </a:r>
            <a:r>
              <a:rPr lang="cs-CZ" sz="2200" smtClean="0"/>
              <a:t> Police n. M.</a:t>
            </a:r>
          </a:p>
          <a:p>
            <a:pPr lvl="1" eaLnBrk="1" hangingPunct="1"/>
            <a:endParaRPr lang="cs-CZ" sz="2200" smtClean="0"/>
          </a:p>
          <a:p>
            <a:pPr lvl="1" eaLnBrk="1" hangingPunct="1"/>
            <a:r>
              <a:rPr lang="cs-CZ" sz="2200" smtClean="0"/>
              <a:t>Jak se </a:t>
            </a:r>
            <a:r>
              <a:rPr lang="cs-CZ" sz="2200" smtClean="0">
                <a:solidFill>
                  <a:schemeClr val="hlink"/>
                </a:solidFill>
              </a:rPr>
              <a:t>nazývá</a:t>
            </a:r>
            <a:r>
              <a:rPr lang="cs-CZ" sz="2200" smtClean="0"/>
              <a:t> tato řeka?</a:t>
            </a:r>
          </a:p>
          <a:p>
            <a:pPr lvl="1" eaLnBrk="1" hangingPunct="1"/>
            <a:endParaRPr lang="cs-CZ" sz="2200" smtClean="0"/>
          </a:p>
          <a:p>
            <a:pPr lvl="1" eaLnBrk="1" hangingPunct="1"/>
            <a:endParaRPr lang="cs-CZ" sz="2200" smtClean="0"/>
          </a:p>
          <a:p>
            <a:pPr lvl="1" eaLnBrk="1" hangingPunct="1"/>
            <a:endParaRPr lang="cs-CZ" sz="2200" smtClean="0"/>
          </a:p>
          <a:p>
            <a:pPr lvl="1" eaLnBrk="1" hangingPunct="1"/>
            <a:endParaRPr lang="cs-CZ" sz="2200" smtClean="0"/>
          </a:p>
          <a:p>
            <a:pPr lvl="1" eaLnBrk="1" hangingPunct="1"/>
            <a:endParaRPr lang="cs-CZ" sz="2200" smtClean="0"/>
          </a:p>
          <a:p>
            <a:pPr lvl="1" eaLnBrk="1" hangingPunct="1"/>
            <a:r>
              <a:rPr lang="cs-CZ" sz="2200" smtClean="0"/>
              <a:t>Pozor </a:t>
            </a:r>
            <a:r>
              <a:rPr lang="cs-CZ" sz="2200" b="1" u="sng" smtClean="0">
                <a:solidFill>
                  <a:schemeClr val="accent2"/>
                </a:solidFill>
              </a:rPr>
              <a:t>NAZÍVÁ</a:t>
            </a:r>
            <a:r>
              <a:rPr lang="cs-CZ" sz="2200" smtClean="0"/>
              <a:t> – zívá ústy únavou píšeme I</a:t>
            </a:r>
          </a:p>
        </p:txBody>
      </p:sp>
      <p:pic>
        <p:nvPicPr>
          <p:cNvPr id="20483" name="Picture 4" descr="MC900251124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34313" y="4221163"/>
            <a:ext cx="1481137" cy="1909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4" name="Picture 14" descr="MC900197647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19700" y="2565400"/>
            <a:ext cx="2520950" cy="1385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cs-CZ" sz="2800" smtClean="0"/>
              <a:t>Slova příbuzná ke slovu </a:t>
            </a:r>
            <a:r>
              <a:rPr lang="cs-CZ" sz="2800" b="1" u="sng" smtClean="0"/>
              <a:t>nazývat se</a:t>
            </a:r>
            <a:r>
              <a:rPr lang="cs-CZ" sz="2800" smtClean="0"/>
              <a:t> vypište  na tabuli. Použijte učebnici str. 58.</a:t>
            </a:r>
          </a:p>
        </p:txBody>
      </p:sp>
      <p:sp>
        <p:nvSpPr>
          <p:cNvPr id="2150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750" y="1773238"/>
            <a:ext cx="8001000" cy="4267200"/>
          </a:xfrm>
        </p:spPr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21507" name="Text Box 4"/>
          <p:cNvSpPr txBox="1">
            <a:spLocks noChangeArrowheads="1"/>
          </p:cNvSpPr>
          <p:nvPr/>
        </p:nvSpPr>
        <p:spPr bwMode="auto">
          <a:xfrm>
            <a:off x="2700338" y="2349500"/>
            <a:ext cx="38163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u="sng">
                <a:solidFill>
                  <a:schemeClr val="accent2"/>
                </a:solidFill>
              </a:rPr>
              <a:t>NAZÝVAT SE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cs-CZ" sz="4000" smtClean="0"/>
              <a:t>RUZYNĚ</a:t>
            </a:r>
          </a:p>
        </p:txBody>
      </p:sp>
      <p:sp>
        <p:nvSpPr>
          <p:cNvPr id="22530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Část Prahy se nazývá </a:t>
            </a:r>
            <a:r>
              <a:rPr lang="cs-CZ" dirty="0" smtClean="0">
                <a:solidFill>
                  <a:schemeClr val="accent2"/>
                </a:solidFill>
              </a:rPr>
              <a:t>RUZYNĚ</a:t>
            </a:r>
            <a:r>
              <a:rPr lang="cs-CZ" dirty="0" smtClean="0"/>
              <a:t>.</a:t>
            </a:r>
          </a:p>
          <a:p>
            <a:pPr eaLnBrk="1" hangingPunct="1"/>
            <a:r>
              <a:rPr lang="cs-CZ" dirty="0" smtClean="0"/>
              <a:t>Dříve se místní letiště jmenovalo </a:t>
            </a:r>
            <a:r>
              <a:rPr lang="cs-CZ" dirty="0" smtClean="0">
                <a:solidFill>
                  <a:schemeClr val="accent2"/>
                </a:solidFill>
              </a:rPr>
              <a:t>RUZYNĚ</a:t>
            </a:r>
            <a:r>
              <a:rPr lang="cs-CZ" dirty="0" smtClean="0"/>
              <a:t>.</a:t>
            </a:r>
          </a:p>
          <a:p>
            <a:pPr eaLnBrk="1" hangingPunct="1"/>
            <a:r>
              <a:rPr lang="cs-CZ" dirty="0" smtClean="0"/>
              <a:t>Víš, </a:t>
            </a:r>
            <a:r>
              <a:rPr lang="cs-CZ" dirty="0" smtClean="0"/>
              <a:t>jak se jmenuje nyní?</a:t>
            </a:r>
          </a:p>
          <a:p>
            <a:pPr eaLnBrk="1" hangingPunct="1"/>
            <a:r>
              <a:rPr lang="cs-CZ" dirty="0" smtClean="0"/>
              <a:t>Je to LETIŠTĚ VÁCLAVA HAVLA.</a:t>
            </a:r>
          </a:p>
        </p:txBody>
      </p:sp>
      <p:pic>
        <p:nvPicPr>
          <p:cNvPr id="22531" name="Picture 17" descr="MC900149842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27763" y="4292600"/>
            <a:ext cx="2005012" cy="2019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2" name="Picture 19" descr="MC900280587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4213" y="4508500"/>
            <a:ext cx="2016125" cy="183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3" name="Picture 20" descr="MC900281996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19475" y="4724400"/>
            <a:ext cx="1854200" cy="1325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cs-CZ" sz="2800" smtClean="0"/>
              <a:t>Vypiš slova příbuzná ke slovu </a:t>
            </a:r>
            <a:r>
              <a:rPr lang="cs-CZ" sz="2800" b="1" u="sng" smtClean="0"/>
              <a:t>RUZYNĚ</a:t>
            </a:r>
            <a:r>
              <a:rPr lang="cs-CZ" sz="2800" smtClean="0"/>
              <a:t>,  opět ti může pomoci učebnice str. 58.</a:t>
            </a:r>
          </a:p>
        </p:txBody>
      </p:sp>
      <p:sp>
        <p:nvSpPr>
          <p:cNvPr id="23554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23555" name="Text Box 4"/>
          <p:cNvSpPr txBox="1">
            <a:spLocks noChangeArrowheads="1"/>
          </p:cNvSpPr>
          <p:nvPr/>
        </p:nvSpPr>
        <p:spPr bwMode="auto">
          <a:xfrm>
            <a:off x="2124075" y="2205038"/>
            <a:ext cx="4464050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3200" b="1" u="sng">
                <a:solidFill>
                  <a:schemeClr val="accent2"/>
                </a:solidFill>
              </a:rPr>
              <a:t>RUZYNĚ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Doplň </a:t>
            </a:r>
            <a:r>
              <a:rPr lang="cs-CZ" smtClean="0">
                <a:solidFill>
                  <a:schemeClr val="accent2"/>
                </a:solidFill>
              </a:rPr>
              <a:t>i, í,</a:t>
            </a:r>
            <a:r>
              <a:rPr lang="cs-CZ" smtClean="0"/>
              <a:t> nebo </a:t>
            </a:r>
            <a:r>
              <a:rPr lang="cs-CZ" smtClean="0">
                <a:solidFill>
                  <a:schemeClr val="accent2"/>
                </a:solidFill>
              </a:rPr>
              <a:t>y ý</a:t>
            </a:r>
            <a:r>
              <a:rPr lang="cs-CZ" smtClean="0"/>
              <a:t>. Zdůvodni.</a:t>
            </a:r>
          </a:p>
        </p:txBody>
      </p:sp>
      <p:sp>
        <p:nvSpPr>
          <p:cNvPr id="24578" name="Rectangle 4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z="2600" smtClean="0"/>
              <a:t>Z-MA</a:t>
            </a:r>
          </a:p>
          <a:p>
            <a:pPr eaLnBrk="1" hangingPunct="1">
              <a:lnSpc>
                <a:spcPct val="90000"/>
              </a:lnSpc>
            </a:pPr>
            <a:r>
              <a:rPr lang="cs-CZ" sz="2600" smtClean="0"/>
              <a:t>JAZ-ČEK</a:t>
            </a:r>
          </a:p>
          <a:p>
            <a:pPr eaLnBrk="1" hangingPunct="1">
              <a:lnSpc>
                <a:spcPct val="90000"/>
              </a:lnSpc>
            </a:pPr>
            <a:r>
              <a:rPr lang="cs-CZ" sz="2600" smtClean="0"/>
              <a:t>RÁNÉ Z-VÁ</a:t>
            </a:r>
          </a:p>
          <a:p>
            <a:pPr eaLnBrk="1" hangingPunct="1">
              <a:lnSpc>
                <a:spcPct val="90000"/>
              </a:lnSpc>
            </a:pPr>
            <a:r>
              <a:rPr lang="cs-CZ" sz="2600" smtClean="0"/>
              <a:t>BRZ-</a:t>
            </a:r>
          </a:p>
          <a:p>
            <a:pPr eaLnBrk="1" hangingPunct="1">
              <a:lnSpc>
                <a:spcPct val="90000"/>
              </a:lnSpc>
            </a:pPr>
            <a:r>
              <a:rPr lang="cs-CZ" sz="2600" smtClean="0"/>
              <a:t>Z-DKA</a:t>
            </a:r>
          </a:p>
          <a:p>
            <a:pPr eaLnBrk="1" hangingPunct="1">
              <a:lnSpc>
                <a:spcPct val="90000"/>
              </a:lnSpc>
            </a:pPr>
            <a:r>
              <a:rPr lang="cs-CZ" sz="2600" smtClean="0"/>
              <a:t>OZ-VAL SE</a:t>
            </a:r>
          </a:p>
          <a:p>
            <a:pPr eaLnBrk="1" hangingPunct="1">
              <a:lnSpc>
                <a:spcPct val="90000"/>
              </a:lnSpc>
            </a:pPr>
            <a:r>
              <a:rPr lang="cs-CZ" sz="2600" smtClean="0"/>
              <a:t>Z-RÁ</a:t>
            </a:r>
          </a:p>
          <a:p>
            <a:pPr eaLnBrk="1" hangingPunct="1">
              <a:lnSpc>
                <a:spcPct val="90000"/>
              </a:lnSpc>
            </a:pPr>
            <a:r>
              <a:rPr lang="cs-CZ" sz="2600" smtClean="0"/>
              <a:t>DVOJJAZ-ČNÝ</a:t>
            </a:r>
          </a:p>
          <a:p>
            <a:pPr eaLnBrk="1" hangingPunct="1">
              <a:lnSpc>
                <a:spcPct val="90000"/>
              </a:lnSpc>
            </a:pPr>
            <a:r>
              <a:rPr lang="cs-CZ" sz="2600" smtClean="0"/>
              <a:t>POZ-TŘÍ</a:t>
            </a:r>
          </a:p>
        </p:txBody>
      </p:sp>
      <p:sp>
        <p:nvSpPr>
          <p:cNvPr id="24579" name="Rectangle 5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z="2600" smtClean="0"/>
              <a:t>JAZ-KOVĚDEC</a:t>
            </a:r>
          </a:p>
          <a:p>
            <a:pPr eaLnBrk="1" hangingPunct="1">
              <a:lnSpc>
                <a:spcPct val="90000"/>
              </a:lnSpc>
            </a:pPr>
            <a:r>
              <a:rPr lang="cs-CZ" sz="2600" smtClean="0"/>
              <a:t>NAZ-VÁ SE PETR</a:t>
            </a:r>
          </a:p>
          <a:p>
            <a:pPr eaLnBrk="1" hangingPunct="1">
              <a:lnSpc>
                <a:spcPct val="90000"/>
              </a:lnSpc>
            </a:pPr>
            <a:r>
              <a:rPr lang="cs-CZ" sz="2600" smtClean="0"/>
              <a:t>BRZ-ČKO</a:t>
            </a:r>
          </a:p>
          <a:p>
            <a:pPr eaLnBrk="1" hangingPunct="1">
              <a:lnSpc>
                <a:spcPct val="90000"/>
              </a:lnSpc>
            </a:pPr>
            <a:r>
              <a:rPr lang="cs-CZ" sz="2600" smtClean="0"/>
              <a:t>CIZOJAZ-ČNÝ</a:t>
            </a:r>
          </a:p>
          <a:p>
            <a:pPr eaLnBrk="1" hangingPunct="1">
              <a:lnSpc>
                <a:spcPct val="90000"/>
              </a:lnSpc>
            </a:pPr>
            <a:r>
              <a:rPr lang="cs-CZ" sz="2600" smtClean="0"/>
              <a:t>VYZ-VAT</a:t>
            </a:r>
          </a:p>
          <a:p>
            <a:pPr eaLnBrk="1" hangingPunct="1">
              <a:lnSpc>
                <a:spcPct val="90000"/>
              </a:lnSpc>
            </a:pPr>
            <a:r>
              <a:rPr lang="cs-CZ" sz="2600" smtClean="0"/>
              <a:t>Z-SK</a:t>
            </a:r>
          </a:p>
          <a:p>
            <a:pPr eaLnBrk="1" hangingPunct="1">
              <a:lnSpc>
                <a:spcPct val="90000"/>
              </a:lnSpc>
            </a:pPr>
            <a:r>
              <a:rPr lang="cs-CZ" sz="2600" smtClean="0"/>
              <a:t>PODZ-M</a:t>
            </a:r>
          </a:p>
          <a:p>
            <a:pPr eaLnBrk="1" hangingPunct="1">
              <a:lnSpc>
                <a:spcPct val="90000"/>
              </a:lnSpc>
            </a:pPr>
            <a:r>
              <a:rPr lang="cs-CZ" sz="2600" smtClean="0"/>
              <a:t>JAZ-LKA</a:t>
            </a:r>
          </a:p>
          <a:p>
            <a:pPr eaLnBrk="1" hangingPunct="1">
              <a:lnSpc>
                <a:spcPct val="90000"/>
              </a:lnSpc>
            </a:pPr>
            <a:r>
              <a:rPr lang="cs-CZ" sz="2600" smtClean="0"/>
              <a:t>RUZ-ŇSKÝ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cs-CZ" sz="3400" smtClean="0"/>
              <a:t>Dopiš do věty vhodné vyjmenované nebo příbuzné slovo:</a:t>
            </a:r>
          </a:p>
        </p:txBody>
      </p:sp>
      <p:sp>
        <p:nvSpPr>
          <p:cNvPr id="25602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Pražské letiště je v ____________.</a:t>
            </a:r>
          </a:p>
          <a:p>
            <a:pPr eaLnBrk="1" hangingPunct="1"/>
            <a:r>
              <a:rPr lang="cs-CZ" smtClean="0"/>
              <a:t>Tato řeka se __________Metuje.</a:t>
            </a:r>
          </a:p>
          <a:p>
            <a:pPr eaLnBrk="1" hangingPunct="1"/>
            <a:r>
              <a:rPr lang="cs-CZ" smtClean="0"/>
              <a:t>________přejede tetička.</a:t>
            </a:r>
          </a:p>
          <a:p>
            <a:pPr eaLnBrk="1" hangingPunct="1"/>
            <a:r>
              <a:rPr lang="cs-CZ" smtClean="0"/>
              <a:t>V ústech máme ________.</a:t>
            </a:r>
          </a:p>
          <a:p>
            <a:pPr eaLnBrk="1" hangingPunct="1"/>
            <a:r>
              <a:rPr lang="cs-CZ" smtClean="0"/>
              <a:t>Ve skalách se  _________ ozvěna.</a:t>
            </a:r>
          </a:p>
          <a:p>
            <a:pPr eaLnBrk="1" hangingPunct="1"/>
            <a:r>
              <a:rPr lang="cs-CZ" smtClean="0"/>
              <a:t>Malý jazyk je ___________.</a:t>
            </a:r>
          </a:p>
          <a:p>
            <a:pPr eaLnBrk="1" hangingPunct="1"/>
            <a:r>
              <a:rPr lang="cs-CZ" smtClean="0"/>
              <a:t>Rytíři se _________na souboj.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cs-CZ" sz="3400" smtClean="0"/>
              <a:t>Sestavíš správně vyjmenovaná slova?</a:t>
            </a:r>
          </a:p>
        </p:txBody>
      </p:sp>
      <p:sp>
        <p:nvSpPr>
          <p:cNvPr id="26626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26627" name="AutoShape 4"/>
          <p:cNvSpPr>
            <a:spLocks noChangeArrowheads="1"/>
          </p:cNvSpPr>
          <p:nvPr/>
        </p:nvSpPr>
        <p:spPr bwMode="auto">
          <a:xfrm>
            <a:off x="1116013" y="2852738"/>
            <a:ext cx="2232025" cy="1584325"/>
          </a:xfrm>
          <a:prstGeom prst="irregularSeal1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azjyk</a:t>
            </a:r>
          </a:p>
        </p:txBody>
      </p:sp>
      <p:sp>
        <p:nvSpPr>
          <p:cNvPr id="26628" name="AutoShape 5"/>
          <p:cNvSpPr>
            <a:spLocks noChangeArrowheads="1"/>
          </p:cNvSpPr>
          <p:nvPr/>
        </p:nvSpPr>
        <p:spPr bwMode="auto">
          <a:xfrm>
            <a:off x="4140200" y="2492375"/>
            <a:ext cx="2736850" cy="1223963"/>
          </a:xfrm>
          <a:prstGeom prst="irregularSeal2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ěuzryn</a:t>
            </a:r>
          </a:p>
        </p:txBody>
      </p:sp>
      <p:sp>
        <p:nvSpPr>
          <p:cNvPr id="26629" name="AutoShape 6"/>
          <p:cNvSpPr>
            <a:spLocks noChangeArrowheads="1"/>
          </p:cNvSpPr>
          <p:nvPr/>
        </p:nvSpPr>
        <p:spPr bwMode="auto">
          <a:xfrm>
            <a:off x="3203575" y="4508500"/>
            <a:ext cx="2592388" cy="1368425"/>
          </a:xfrm>
          <a:prstGeom prst="irregularSeal2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znaýatvse</a:t>
            </a:r>
          </a:p>
        </p:txBody>
      </p:sp>
      <p:sp>
        <p:nvSpPr>
          <p:cNvPr id="26630" name="AutoShape 7"/>
          <p:cNvSpPr>
            <a:spLocks noChangeArrowheads="1"/>
          </p:cNvSpPr>
          <p:nvPr/>
        </p:nvSpPr>
        <p:spPr bwMode="auto">
          <a:xfrm>
            <a:off x="6227763" y="3789363"/>
            <a:ext cx="1944687" cy="1223962"/>
          </a:xfrm>
          <a:prstGeom prst="irregularSeal1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yzbr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Nadpis 1"/>
          <p:cNvSpPr>
            <a:spLocks noGrp="1"/>
          </p:cNvSpPr>
          <p:nvPr>
            <p:ph type="title" idx="4294967295"/>
          </p:nvPr>
        </p:nvSpPr>
        <p:spPr/>
        <p:txBody>
          <a:bodyPr anchor="ctr"/>
          <a:lstStyle/>
          <a:p>
            <a:pPr eaLnBrk="1" hangingPunct="1"/>
            <a:r>
              <a:rPr lang="cs-CZ" smtClean="0"/>
              <a:t>Zdroje</a:t>
            </a:r>
          </a:p>
        </p:txBody>
      </p:sp>
      <p:sp>
        <p:nvSpPr>
          <p:cNvPr id="27650" name="Zástupný symbol pro obsah 2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cs-CZ" b="1" dirty="0" smtClean="0">
                <a:latin typeface="Arial" charset="0"/>
              </a:rPr>
              <a:t>Obrázky galerie Microsoft </a:t>
            </a:r>
            <a:r>
              <a:rPr lang="cs-CZ" b="1" dirty="0" err="1" smtClean="0">
                <a:latin typeface="Arial" charset="0"/>
              </a:rPr>
              <a:t>Power</a:t>
            </a:r>
            <a:r>
              <a:rPr lang="cs-CZ" b="1" dirty="0" smtClean="0">
                <a:latin typeface="Arial" charset="0"/>
              </a:rPr>
              <a:t> </a:t>
            </a:r>
            <a:r>
              <a:rPr lang="cs-CZ" b="1" dirty="0" smtClean="0">
                <a:latin typeface="Arial" charset="0"/>
              </a:rPr>
              <a:t>Point</a:t>
            </a:r>
          </a:p>
          <a:p>
            <a:pPr eaLnBrk="1" hangingPunct="1">
              <a:spcBef>
                <a:spcPct val="0"/>
              </a:spcBef>
              <a:buNone/>
            </a:pPr>
            <a:r>
              <a:rPr lang="cs-CZ" b="1" dirty="0" smtClean="0">
                <a:latin typeface="Arial" charset="0"/>
              </a:rPr>
              <a:t> </a:t>
            </a:r>
            <a:r>
              <a:rPr lang="cs-CZ" b="1" dirty="0" smtClean="0">
                <a:latin typeface="Arial" charset="0"/>
              </a:rPr>
              <a:t>    </a:t>
            </a:r>
            <a:r>
              <a:rPr lang="cs-CZ" sz="3200" b="1" dirty="0" smtClean="0"/>
              <a:t>www.office.</a:t>
            </a:r>
            <a:r>
              <a:rPr lang="cs-CZ" sz="3200" b="1" dirty="0" err="1" smtClean="0"/>
              <a:t>microsoft.com</a:t>
            </a:r>
            <a:endParaRPr lang="cs-CZ" sz="3200" b="1" smtClean="0"/>
          </a:p>
          <a:p>
            <a:pPr eaLnBrk="1" hangingPunct="1">
              <a:spcBef>
                <a:spcPct val="0"/>
              </a:spcBef>
              <a:buNone/>
            </a:pPr>
            <a:endParaRPr lang="cs-CZ" b="1" smtClean="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rofil">
  <a:themeElements>
    <a:clrScheme name="Profil 9">
      <a:dk1>
        <a:srgbClr val="000000"/>
      </a:dk1>
      <a:lt1>
        <a:srgbClr val="FFFFFF"/>
      </a:lt1>
      <a:dk2>
        <a:srgbClr val="000000"/>
      </a:dk2>
      <a:lt2>
        <a:srgbClr val="DDDDDD"/>
      </a:lt2>
      <a:accent1>
        <a:srgbClr val="A3B2C1"/>
      </a:accent1>
      <a:accent2>
        <a:srgbClr val="CC0000"/>
      </a:accent2>
      <a:accent3>
        <a:srgbClr val="FFFFFF"/>
      </a:accent3>
      <a:accent4>
        <a:srgbClr val="000000"/>
      </a:accent4>
      <a:accent5>
        <a:srgbClr val="CED5DD"/>
      </a:accent5>
      <a:accent6>
        <a:srgbClr val="B90000"/>
      </a:accent6>
      <a:hlink>
        <a:srgbClr val="336699"/>
      </a:hlink>
      <a:folHlink>
        <a:srgbClr val="003366"/>
      </a:folHlink>
    </a:clrScheme>
    <a:fontScheme name="Profil">
      <a:majorFont>
        <a:latin typeface="Verdana"/>
        <a:ea typeface=""/>
        <a:cs typeface=""/>
      </a:majorFont>
      <a:minorFont>
        <a:latin typeface="Verdan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rofil 1">
        <a:dk1>
          <a:srgbClr val="A50021"/>
        </a:dk1>
        <a:lt1>
          <a:srgbClr val="FFFFFF"/>
        </a:lt1>
        <a:dk2>
          <a:srgbClr val="800000"/>
        </a:dk2>
        <a:lt2>
          <a:srgbClr val="FFFFFF"/>
        </a:lt2>
        <a:accent1>
          <a:srgbClr val="FF9900"/>
        </a:accent1>
        <a:accent2>
          <a:srgbClr val="FF3300"/>
        </a:accent2>
        <a:accent3>
          <a:srgbClr val="C0AAAA"/>
        </a:accent3>
        <a:accent4>
          <a:srgbClr val="DADADA"/>
        </a:accent4>
        <a:accent5>
          <a:srgbClr val="FFCAAA"/>
        </a:accent5>
        <a:accent6>
          <a:srgbClr val="E72D00"/>
        </a:accent6>
        <a:hlink>
          <a:srgbClr val="FFFFCC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fil 2">
        <a:dk1>
          <a:srgbClr val="3C001E"/>
        </a:dk1>
        <a:lt1>
          <a:srgbClr val="FFFFFF"/>
        </a:lt1>
        <a:dk2>
          <a:srgbClr val="51072E"/>
        </a:dk2>
        <a:lt2>
          <a:srgbClr val="FFFFFF"/>
        </a:lt2>
        <a:accent1>
          <a:srgbClr val="89A38F"/>
        </a:accent1>
        <a:accent2>
          <a:srgbClr val="666699"/>
        </a:accent2>
        <a:accent3>
          <a:srgbClr val="B3AAAD"/>
        </a:accent3>
        <a:accent4>
          <a:srgbClr val="DADADA"/>
        </a:accent4>
        <a:accent5>
          <a:srgbClr val="C4CEC6"/>
        </a:accent5>
        <a:accent6>
          <a:srgbClr val="5C5C8A"/>
        </a:accent6>
        <a:hlink>
          <a:srgbClr val="808000"/>
        </a:hlink>
        <a:folHlink>
          <a:srgbClr val="6666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fil 3">
        <a:dk1>
          <a:srgbClr val="333333"/>
        </a:dk1>
        <a:lt1>
          <a:srgbClr val="FFFFFF"/>
        </a:lt1>
        <a:dk2>
          <a:srgbClr val="000000"/>
        </a:dk2>
        <a:lt2>
          <a:srgbClr val="FFFFFF"/>
        </a:lt2>
        <a:accent1>
          <a:srgbClr val="3399FF"/>
        </a:accent1>
        <a:accent2>
          <a:srgbClr val="CC0000"/>
        </a:accent2>
        <a:accent3>
          <a:srgbClr val="AAAAAA"/>
        </a:accent3>
        <a:accent4>
          <a:srgbClr val="DADADA"/>
        </a:accent4>
        <a:accent5>
          <a:srgbClr val="ADCAFF"/>
        </a:accent5>
        <a:accent6>
          <a:srgbClr val="B90000"/>
        </a:accent6>
        <a:hlink>
          <a:srgbClr val="666699"/>
        </a:hlink>
        <a:folHlink>
          <a:srgbClr val="66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fil 4">
        <a:dk1>
          <a:srgbClr val="4B3D1B"/>
        </a:dk1>
        <a:lt1>
          <a:srgbClr val="FFFFFF"/>
        </a:lt1>
        <a:dk2>
          <a:srgbClr val="330000"/>
        </a:dk2>
        <a:lt2>
          <a:srgbClr val="FFFFFF"/>
        </a:lt2>
        <a:accent1>
          <a:srgbClr val="CC9900"/>
        </a:accent1>
        <a:accent2>
          <a:srgbClr val="CC6600"/>
        </a:accent2>
        <a:accent3>
          <a:srgbClr val="ADAAAA"/>
        </a:accent3>
        <a:accent4>
          <a:srgbClr val="DADADA"/>
        </a:accent4>
        <a:accent5>
          <a:srgbClr val="E2CAAA"/>
        </a:accent5>
        <a:accent6>
          <a:srgbClr val="B95C00"/>
        </a:accent6>
        <a:hlink>
          <a:srgbClr val="666699"/>
        </a:hlink>
        <a:folHlink>
          <a:srgbClr val="CC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fil 5">
        <a:dk1>
          <a:srgbClr val="006666"/>
        </a:dk1>
        <a:lt1>
          <a:srgbClr val="FFFFFF"/>
        </a:lt1>
        <a:dk2>
          <a:srgbClr val="003366"/>
        </a:dk2>
        <a:lt2>
          <a:srgbClr val="FFFFFF"/>
        </a:lt2>
        <a:accent1>
          <a:srgbClr val="0099CC"/>
        </a:accent1>
        <a:accent2>
          <a:srgbClr val="6666FF"/>
        </a:accent2>
        <a:accent3>
          <a:srgbClr val="AAADB8"/>
        </a:accent3>
        <a:accent4>
          <a:srgbClr val="DADADA"/>
        </a:accent4>
        <a:accent5>
          <a:srgbClr val="AACAE2"/>
        </a:accent5>
        <a:accent6>
          <a:srgbClr val="5C5CE7"/>
        </a:accent6>
        <a:hlink>
          <a:srgbClr val="FFFFCC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fil 6">
        <a:dk1>
          <a:srgbClr val="003366"/>
        </a:dk1>
        <a:lt1>
          <a:srgbClr val="FFFFFF"/>
        </a:lt1>
        <a:dk2>
          <a:srgbClr val="006666"/>
        </a:dk2>
        <a:lt2>
          <a:srgbClr val="FFFFFF"/>
        </a:lt2>
        <a:accent1>
          <a:srgbClr val="6699FF"/>
        </a:accent1>
        <a:accent2>
          <a:srgbClr val="00CCFF"/>
        </a:accent2>
        <a:accent3>
          <a:srgbClr val="AAB8B8"/>
        </a:accent3>
        <a:accent4>
          <a:srgbClr val="DADADA"/>
        </a:accent4>
        <a:accent5>
          <a:srgbClr val="B8CAFF"/>
        </a:accent5>
        <a:accent6>
          <a:srgbClr val="00B9E7"/>
        </a:accent6>
        <a:hlink>
          <a:srgbClr val="FFFFCC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fil 7">
        <a:dk1>
          <a:srgbClr val="000000"/>
        </a:dk1>
        <a:lt1>
          <a:srgbClr val="619CB1"/>
        </a:lt1>
        <a:dk2>
          <a:srgbClr val="FFFFFF"/>
        </a:dk2>
        <a:lt2>
          <a:srgbClr val="4E899E"/>
        </a:lt2>
        <a:accent1>
          <a:srgbClr val="FFCC00"/>
        </a:accent1>
        <a:accent2>
          <a:srgbClr val="B6523E"/>
        </a:accent2>
        <a:accent3>
          <a:srgbClr val="B7CBD5"/>
        </a:accent3>
        <a:accent4>
          <a:srgbClr val="000000"/>
        </a:accent4>
        <a:accent5>
          <a:srgbClr val="FFE2AA"/>
        </a:accent5>
        <a:accent6>
          <a:srgbClr val="A54937"/>
        </a:accent6>
        <a:hlink>
          <a:srgbClr val="99CC00"/>
        </a:hlink>
        <a:folHlink>
          <a:srgbClr val="6666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rofil 8">
        <a:dk1>
          <a:srgbClr val="598600"/>
        </a:dk1>
        <a:lt1>
          <a:srgbClr val="FFFFFF"/>
        </a:lt1>
        <a:dk2>
          <a:srgbClr val="336600"/>
        </a:dk2>
        <a:lt2>
          <a:srgbClr val="FFFFFF"/>
        </a:lt2>
        <a:accent1>
          <a:srgbClr val="33CC33"/>
        </a:accent1>
        <a:accent2>
          <a:srgbClr val="99CC00"/>
        </a:accent2>
        <a:accent3>
          <a:srgbClr val="ADB8AA"/>
        </a:accent3>
        <a:accent4>
          <a:srgbClr val="DADADA"/>
        </a:accent4>
        <a:accent5>
          <a:srgbClr val="ADE2AD"/>
        </a:accent5>
        <a:accent6>
          <a:srgbClr val="8AB900"/>
        </a:accent6>
        <a:hlink>
          <a:srgbClr val="FFCC00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fil 9">
        <a:dk1>
          <a:srgbClr val="000000"/>
        </a:dk1>
        <a:lt1>
          <a:srgbClr val="FFFFFF"/>
        </a:lt1>
        <a:dk2>
          <a:srgbClr val="000000"/>
        </a:dk2>
        <a:lt2>
          <a:srgbClr val="DDDDDD"/>
        </a:lt2>
        <a:accent1>
          <a:srgbClr val="A3B2C1"/>
        </a:accent1>
        <a:accent2>
          <a:srgbClr val="CC0000"/>
        </a:accent2>
        <a:accent3>
          <a:srgbClr val="FFFFFF"/>
        </a:accent3>
        <a:accent4>
          <a:srgbClr val="000000"/>
        </a:accent4>
        <a:accent5>
          <a:srgbClr val="CED5DD"/>
        </a:accent5>
        <a:accent6>
          <a:srgbClr val="B90000"/>
        </a:accent6>
        <a:hlink>
          <a:srgbClr val="336699"/>
        </a:hlink>
        <a:folHlink>
          <a:srgbClr val="003366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Profile</Template>
  <TotalTime>65</TotalTime>
  <Words>355</Words>
  <Application>Microsoft Office PowerPoint</Application>
  <PresentationFormat>Předvádění na obrazovce (4:3)</PresentationFormat>
  <Paragraphs>93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Profil</vt:lpstr>
      <vt:lpstr>Snímek 1</vt:lpstr>
      <vt:lpstr>Anotace</vt:lpstr>
      <vt:lpstr>Vyjmenovaná slova</vt:lpstr>
      <vt:lpstr>Vyjmenovaná slova po Z</vt:lpstr>
      <vt:lpstr>BRZY</vt:lpstr>
      <vt:lpstr>JAZYK</vt:lpstr>
      <vt:lpstr>Slova příbuzná ke slovu jazyk vypište na tabuli. Pomůže ti učebnice str. 58</vt:lpstr>
      <vt:lpstr>NAZÝVAT SE</vt:lpstr>
      <vt:lpstr>Slova příbuzná ke slovu nazývat se vypište  na tabuli. Použijte učebnici str. 58.</vt:lpstr>
      <vt:lpstr>RUZYNĚ</vt:lpstr>
      <vt:lpstr>Vypiš slova příbuzná ke slovu RUZYNĚ,  opět ti může pomoci učebnice str. 58.</vt:lpstr>
      <vt:lpstr>Doplň i, í, nebo y ý. Zdůvodni.</vt:lpstr>
      <vt:lpstr>Dopiš do věty vhodné vyjmenované nebo příbuzné slovo:</vt:lpstr>
      <vt:lpstr>Sestavíš správně vyjmenovaná slova?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Dum</cp:lastModifiedBy>
  <cp:revision>5</cp:revision>
  <dcterms:created xsi:type="dcterms:W3CDTF">2011-08-21T15:31:45Z</dcterms:created>
  <dcterms:modified xsi:type="dcterms:W3CDTF">2013-10-21T11:32:17Z</dcterms:modified>
</cp:coreProperties>
</file>