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9" r:id="rId1"/>
  </p:sldMasterIdLst>
  <p:notesMasterIdLst>
    <p:notesMasterId r:id="rId10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VY_32_INOVACE_01_Téma</a:t>
          </a:r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/>
            <a:t>Téma:</a:t>
          </a:r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Autor: </a:t>
          </a:r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: VY_32_INOVACE_01_Téma</a:t>
          </a:r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/>
            <a:t>Téma:</a:t>
          </a:r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Číslo projektu</a:t>
          </a:r>
          <a:r>
            <a:rPr lang="cs-CZ" sz="1900" kern="1200" dirty="0" smtClean="0"/>
            <a:t>: CZ.1.07/1.4.00/21.1431</a:t>
          </a:r>
          <a:endParaRPr lang="cs-CZ" sz="19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245980-18E3-420E-A0D8-FA6A448F8E55}" type="datetimeFigureOut">
              <a:rPr lang="cs-CZ" smtClean="0"/>
              <a:pPr/>
              <a:t>21.10.2013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58A8C9-51AD-4F58-816C-A7826B58E9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34100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58A8C9-51AD-4F58-816C-A7826B58E91F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84996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746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31747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31748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31749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31750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1751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31752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31753" name="Rectangle 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72F1CA9-9AA4-4257-B083-255AB6C11F99}" type="datetimeFigureOut">
              <a:rPr lang="cs-CZ"/>
              <a:pPr/>
              <a:t>21.10.2013</a:t>
            </a:fld>
            <a:endParaRPr lang="cs-CZ"/>
          </a:p>
        </p:txBody>
      </p:sp>
      <p:sp>
        <p:nvSpPr>
          <p:cNvPr id="31754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31755" name="Rectangle 11"/>
          <p:cNvSpPr>
            <a:spLocks noGrp="1" noChangeArrowheads="1"/>
          </p:cNvSpPr>
          <p:nvPr>
            <p:ph type="sldNum" sz="quarter" idx="4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fld id="{AEAC5330-204E-448C-96EC-9BA4045D254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1756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D9541B-809D-4B69-B085-DBC4CF64DFFF}" type="datetimeFigureOut">
              <a:rPr lang="cs-CZ"/>
              <a:pPr/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F02772-CBDE-4BF9-8442-19DBB225364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A3C75D8-FC3B-49C4-B4BE-54183D5B7364}" type="datetimeFigureOut">
              <a:rPr lang="cs-CZ"/>
              <a:pPr/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6A6304-718D-45E2-9906-996D645A56E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767CCCB-B53C-446E-ADB5-183455FA0441}" type="datetimeFigureOut">
              <a:rPr lang="cs-CZ"/>
              <a:pPr/>
              <a:t>21.10.2013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E7D9B1-5EDB-4A4D-AC90-F9D3FDD4E0C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6B6D154-0E61-433E-ADBF-37D73DC4F8D1}" type="datetimeFigureOut">
              <a:rPr lang="cs-CZ"/>
              <a:pPr/>
              <a:t>21.10.2013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C88B753-A9A3-47D0-918E-0D75E747B16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E6BC68D-25F6-4303-9C5B-48B6D9C5F45B}" type="datetimeFigureOut">
              <a:rPr lang="cs-CZ"/>
              <a:pPr/>
              <a:t>21.10.2013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D26C160-76BF-45A1-9AA1-DCA4CF0408F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5F07A20-4F18-4FF5-B2F2-FDBFE62BD463}" type="datetimeFigureOut">
              <a:rPr lang="cs-CZ"/>
              <a:pPr/>
              <a:t>21.10.2013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781EE5-DE9C-4053-ADCC-E363C1C8AE7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5E38EB7-49CD-4452-BEF5-AE1ADD3FE827}" type="datetimeFigureOut">
              <a:rPr lang="cs-CZ"/>
              <a:pPr/>
              <a:t>21.10.2013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DB3185-8C2A-4F30-AD57-4AF9FA50435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EBD2A2-E659-4A63-B36F-61DD7675BBBD}" type="datetimeFigureOut">
              <a:rPr lang="cs-CZ"/>
              <a:pPr/>
              <a:t>21.10.2013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9488B0-F151-4A09-8CF2-06B4F01FCBE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4D2FCDE-262E-4D24-81BD-24D7A6F49451}" type="datetimeFigureOut">
              <a:rPr lang="cs-CZ"/>
              <a:pPr/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7BD992-3E7C-419F-9EA6-24BDB28ABB9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6CFF79C-F410-4B2D-892F-EA3242863BDA}" type="datetimeFigureOut">
              <a:rPr lang="cs-CZ"/>
              <a:pPr/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48C9C8-6F30-45FC-82FC-C02E5D08127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22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30723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30724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0725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/>
                <a:ahLst/>
                <a:cxnLst>
                  <a:cxn ang="0">
                    <a:pos x="1728" y="0"/>
                  </a:cxn>
                  <a:cxn ang="0">
                    <a:pos x="1728" y="480"/>
                  </a:cxn>
                  <a:cxn ang="0">
                    <a:pos x="380" y="482"/>
                  </a:cxn>
                  <a:cxn ang="0">
                    <a:pos x="354" y="480"/>
                  </a:cxn>
                  <a:cxn ang="0">
                    <a:pos x="308" y="489"/>
                  </a:cxn>
                  <a:cxn ang="0">
                    <a:pos x="246" y="531"/>
                  </a:cxn>
                  <a:cxn ang="0">
                    <a:pos x="206" y="597"/>
                  </a:cxn>
                  <a:cxn ang="0">
                    <a:pos x="192" y="666"/>
                  </a:cxn>
                  <a:cxn ang="0">
                    <a:pos x="192" y="735"/>
                  </a:cxn>
                  <a:cxn ang="0">
                    <a:pos x="0" y="735"/>
                  </a:cxn>
                  <a:cxn ang="0">
                    <a:pos x="0" y="480"/>
                  </a:cxn>
                  <a:cxn ang="0">
                    <a:pos x="0" y="0"/>
                  </a:cxn>
                  <a:cxn ang="0">
                    <a:pos x="1728" y="0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 cap="flat" cmpd="sng">
                <a:noFill/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wrap="none"/>
              <a:lstStyle/>
              <a:p>
                <a:endParaRPr lang="cs-CZ"/>
              </a:p>
            </p:txBody>
          </p:sp>
        </p:grpSp>
        <p:grpSp>
          <p:nvGrpSpPr>
            <p:cNvPr id="30726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30727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30728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sp>
        <p:nvSpPr>
          <p:cNvPr id="30729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30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73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4F80CEB2-BB6A-4515-971E-CD229F430A4A}" type="datetimeFigureOut">
              <a:rPr lang="cs-CZ"/>
              <a:pPr/>
              <a:t>21.10.2013</a:t>
            </a:fld>
            <a:endParaRPr lang="cs-CZ"/>
          </a:p>
        </p:txBody>
      </p:sp>
      <p:sp>
        <p:nvSpPr>
          <p:cNvPr id="3073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3073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fld id="{CE3B9652-E3D7-4A30-8477-4FA9992CC4F6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7" name="Text Box 5"/>
          <p:cNvSpPr txBox="1">
            <a:spLocks noChangeArrowheads="1"/>
          </p:cNvSpPr>
          <p:nvPr/>
        </p:nvSpPr>
        <p:spPr bwMode="auto">
          <a:xfrm>
            <a:off x="4119563" y="2513013"/>
            <a:ext cx="26987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Mgr. Irena Nádvorníková</a:t>
            </a:r>
          </a:p>
        </p:txBody>
      </p:sp>
      <p:sp>
        <p:nvSpPr>
          <p:cNvPr id="13318" name="Text Box 6"/>
          <p:cNvSpPr txBox="1">
            <a:spLocks noChangeArrowheads="1"/>
          </p:cNvSpPr>
          <p:nvPr/>
        </p:nvSpPr>
        <p:spPr bwMode="auto">
          <a:xfrm>
            <a:off x="3975100" y="3328988"/>
            <a:ext cx="4021138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600" dirty="0"/>
              <a:t>Vyjmenovaná slova po B, sloveso </a:t>
            </a:r>
            <a:r>
              <a:rPr lang="cs-CZ" sz="1600" dirty="0" smtClean="0"/>
              <a:t>BÝT,BÍT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 idx="4294967295"/>
          </p:nvPr>
        </p:nvSpPr>
        <p:spPr>
          <a:xfrm>
            <a:off x="755576" y="1340768"/>
            <a:ext cx="7931224" cy="564232"/>
          </a:xfrm>
        </p:spPr>
        <p:txBody>
          <a:bodyPr anchor="ctr"/>
          <a:lstStyle/>
          <a:p>
            <a:r>
              <a:rPr lang="cs-CZ" dirty="0" smtClean="0"/>
              <a:t>Anotace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4338" name="Zástupný symbol pro obsah 2"/>
          <p:cNvSpPr>
            <a:spLocks noGrp="1"/>
          </p:cNvSpPr>
          <p:nvPr>
            <p:ph idx="4294967295"/>
          </p:nvPr>
        </p:nvSpPr>
        <p:spPr>
          <a:xfrm>
            <a:off x="468313" y="1628775"/>
            <a:ext cx="8229600" cy="4525963"/>
          </a:xfrm>
        </p:spPr>
        <p:txBody>
          <a:bodyPr/>
          <a:lstStyle/>
          <a:p>
            <a:r>
              <a:rPr lang="cs-CZ" dirty="0"/>
              <a:t>Prezentace je určena žákům 3. </a:t>
            </a:r>
            <a:r>
              <a:rPr lang="cs-CZ" dirty="0" smtClean="0"/>
              <a:t>ročníku.</a:t>
            </a:r>
          </a:p>
          <a:p>
            <a:r>
              <a:rPr lang="cs-CZ" dirty="0" smtClean="0"/>
              <a:t>Pracují na interaktivní tabuli pod vedením učitele.</a:t>
            </a:r>
          </a:p>
          <a:p>
            <a:r>
              <a:rPr lang="cs-CZ" dirty="0" smtClean="0"/>
              <a:t>V </a:t>
            </a:r>
            <a:r>
              <a:rPr lang="cs-CZ" dirty="0"/>
              <a:t>úvodní části prezentace si uvědomují rozdíl mezi oběma slovesy.</a:t>
            </a:r>
          </a:p>
          <a:p>
            <a:r>
              <a:rPr lang="cs-CZ" dirty="0"/>
              <a:t>Dále přiřazují slova k písmenům, později doplňují chybějící písmeno.</a:t>
            </a:r>
          </a:p>
          <a:p>
            <a:r>
              <a:rPr lang="cs-CZ" dirty="0"/>
              <a:t>Závěrečný samostatný úkol je přepis do sešitu.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/>
              <a:t>BÝT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Sloveso být znamená existovat. Mohu si říci bude, nabude, dobude, přibude, odbude.</a:t>
            </a:r>
          </a:p>
          <a:p>
            <a:r>
              <a:rPr lang="cs-CZ"/>
              <a:t>Potom musíme napsat </a:t>
            </a:r>
            <a:r>
              <a:rPr lang="cs-CZ">
                <a:solidFill>
                  <a:schemeClr val="accent1"/>
                </a:solidFill>
              </a:rPr>
              <a:t>Y,Ý.</a:t>
            </a:r>
          </a:p>
          <a:p>
            <a:r>
              <a:rPr lang="cs-CZ">
                <a:solidFill>
                  <a:schemeClr val="accent1"/>
                </a:solidFill>
              </a:rPr>
              <a:t>BÝT DOMA,  NABÝT PENÍZE, ODBÝT PRÁCI, PŘIBYL NOVÝ ŽÁK</a:t>
            </a:r>
          </a:p>
        </p:txBody>
      </p:sp>
      <p:pic>
        <p:nvPicPr>
          <p:cNvPr id="16391" name="Picture 7" descr="MC90030136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788" y="5084763"/>
            <a:ext cx="1727200" cy="1231900"/>
          </a:xfrm>
          <a:prstGeom prst="rect">
            <a:avLst/>
          </a:prstGeom>
          <a:noFill/>
        </p:spPr>
      </p:pic>
      <p:pic>
        <p:nvPicPr>
          <p:cNvPr id="16393" name="Picture 9" descr="MC900318582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8888" y="5013325"/>
            <a:ext cx="1098550" cy="1406525"/>
          </a:xfrm>
          <a:prstGeom prst="rect">
            <a:avLst/>
          </a:prstGeom>
          <a:noFill/>
        </p:spPr>
      </p:pic>
      <p:sp>
        <p:nvSpPr>
          <p:cNvPr id="16394" name="Text Box 10"/>
          <p:cNvSpPr txBox="1">
            <a:spLocks noChangeArrowheads="1"/>
          </p:cNvSpPr>
          <p:nvPr/>
        </p:nvSpPr>
        <p:spPr bwMode="auto">
          <a:xfrm>
            <a:off x="2124075" y="5373688"/>
            <a:ext cx="2087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chemeClr val="accent1"/>
                </a:solidFill>
              </a:rPr>
              <a:t>Byl </a:t>
            </a:r>
            <a:r>
              <a:rPr lang="cs-CZ"/>
              <a:t>trhat jablka.</a:t>
            </a:r>
          </a:p>
        </p:txBody>
      </p:sp>
      <p:sp>
        <p:nvSpPr>
          <p:cNvPr id="16395" name="Text Box 11"/>
          <p:cNvSpPr txBox="1">
            <a:spLocks noChangeArrowheads="1"/>
          </p:cNvSpPr>
          <p:nvPr/>
        </p:nvSpPr>
        <p:spPr bwMode="auto">
          <a:xfrm>
            <a:off x="4787900" y="5589588"/>
            <a:ext cx="16557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chemeClr val="accent1"/>
                </a:solidFill>
              </a:rPr>
              <a:t>Nabyl</a:t>
            </a:r>
            <a:r>
              <a:rPr lang="cs-CZ"/>
              <a:t> peněz.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/>
              <a:t>BÍT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2349500"/>
            <a:ext cx="7981950" cy="4248150"/>
          </a:xfrm>
        </p:spPr>
        <p:txBody>
          <a:bodyPr/>
          <a:lstStyle/>
          <a:p>
            <a:r>
              <a:rPr lang="cs-CZ"/>
              <a:t>Sloveso BÍT znamená bíti, tlouci. Mohu si řící biju, nabiju, přibiju, dobiju, odbiju, zbiju.</a:t>
            </a:r>
          </a:p>
          <a:p>
            <a:r>
              <a:rPr lang="cs-CZ">
                <a:solidFill>
                  <a:schemeClr val="accent1"/>
                </a:solidFill>
              </a:rPr>
              <a:t>BÍT PSA, NABÍT PUŠKU, DOBÍT BATERII,ODBÍT PŮLNOC, ZBÍT KAMARÁDA</a:t>
            </a:r>
          </a:p>
        </p:txBody>
      </p:sp>
      <p:pic>
        <p:nvPicPr>
          <p:cNvPr id="32772" name="Picture 4" descr="MC90029059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838" y="4846638"/>
            <a:ext cx="792162" cy="644525"/>
          </a:xfrm>
          <a:prstGeom prst="rect">
            <a:avLst/>
          </a:prstGeom>
          <a:noFill/>
        </p:spPr>
      </p:pic>
      <p:sp>
        <p:nvSpPr>
          <p:cNvPr id="32773" name="Text Box 5"/>
          <p:cNvSpPr txBox="1">
            <a:spLocks noChangeArrowheads="1"/>
          </p:cNvSpPr>
          <p:nvPr/>
        </p:nvSpPr>
        <p:spPr bwMode="auto">
          <a:xfrm>
            <a:off x="1331913" y="5084763"/>
            <a:ext cx="33115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chemeClr val="accent1"/>
                </a:solidFill>
              </a:rPr>
              <a:t>Přibil</a:t>
            </a:r>
            <a:r>
              <a:rPr lang="cs-CZ"/>
              <a:t>  několik hřebíků.</a:t>
            </a:r>
          </a:p>
        </p:txBody>
      </p:sp>
      <p:pic>
        <p:nvPicPr>
          <p:cNvPr id="32774" name="Picture 6" descr="MC900250482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3425" y="4652963"/>
            <a:ext cx="468313" cy="936625"/>
          </a:xfrm>
          <a:prstGeom prst="rect">
            <a:avLst/>
          </a:prstGeom>
          <a:noFill/>
        </p:spPr>
      </p:pic>
      <p:sp>
        <p:nvSpPr>
          <p:cNvPr id="32775" name="Text Box 7"/>
          <p:cNvSpPr txBox="1">
            <a:spLocks noChangeArrowheads="1"/>
          </p:cNvSpPr>
          <p:nvPr/>
        </p:nvSpPr>
        <p:spPr bwMode="auto">
          <a:xfrm>
            <a:off x="5795963" y="5084763"/>
            <a:ext cx="24479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Hodiny </a:t>
            </a:r>
            <a:r>
              <a:rPr lang="cs-CZ">
                <a:solidFill>
                  <a:schemeClr val="accent1"/>
                </a:solidFill>
              </a:rPr>
              <a:t>odbily</a:t>
            </a:r>
            <a:r>
              <a:rPr lang="cs-CZ"/>
              <a:t> půlnoc.</a:t>
            </a:r>
          </a:p>
        </p:txBody>
      </p:sp>
      <p:pic>
        <p:nvPicPr>
          <p:cNvPr id="32776" name="Picture 8" descr="MC90044145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8400" y="5661025"/>
            <a:ext cx="863600" cy="863600"/>
          </a:xfrm>
          <a:prstGeom prst="rect">
            <a:avLst/>
          </a:prstGeom>
          <a:noFill/>
        </p:spPr>
      </p:pic>
      <p:sp>
        <p:nvSpPr>
          <p:cNvPr id="32777" name="Text Box 9"/>
          <p:cNvSpPr txBox="1">
            <a:spLocks noChangeArrowheads="1"/>
          </p:cNvSpPr>
          <p:nvPr/>
        </p:nvSpPr>
        <p:spPr bwMode="auto">
          <a:xfrm>
            <a:off x="1476375" y="6021388"/>
            <a:ext cx="22320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32778" name="Text Box 10"/>
          <p:cNvSpPr txBox="1">
            <a:spLocks noChangeArrowheads="1"/>
          </p:cNvSpPr>
          <p:nvPr/>
        </p:nvSpPr>
        <p:spPr bwMode="auto">
          <a:xfrm>
            <a:off x="1547813" y="5876925"/>
            <a:ext cx="21605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chemeClr val="accent1"/>
                </a:solidFill>
              </a:rPr>
              <a:t>Dobil </a:t>
            </a:r>
            <a:r>
              <a:rPr lang="cs-CZ"/>
              <a:t>si mobil.</a:t>
            </a:r>
          </a:p>
        </p:txBody>
      </p:sp>
      <p:pic>
        <p:nvPicPr>
          <p:cNvPr id="32779" name="Picture 11" descr="MC900199138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740650" y="5942013"/>
            <a:ext cx="1079500" cy="398462"/>
          </a:xfrm>
          <a:prstGeom prst="rect">
            <a:avLst/>
          </a:prstGeom>
          <a:noFill/>
        </p:spPr>
      </p:pic>
      <p:sp>
        <p:nvSpPr>
          <p:cNvPr id="32780" name="Text Box 12"/>
          <p:cNvSpPr txBox="1">
            <a:spLocks noChangeArrowheads="1"/>
          </p:cNvSpPr>
          <p:nvPr/>
        </p:nvSpPr>
        <p:spPr bwMode="auto">
          <a:xfrm>
            <a:off x="5508625" y="5949950"/>
            <a:ext cx="21605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Hajný </a:t>
            </a:r>
            <a:r>
              <a:rPr lang="cs-CZ">
                <a:solidFill>
                  <a:schemeClr val="accent1"/>
                </a:solidFill>
              </a:rPr>
              <a:t>nabil </a:t>
            </a:r>
            <a:r>
              <a:rPr lang="cs-CZ"/>
              <a:t>pušku.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/>
              <a:t>Zkus najít správné dvojice:</a:t>
            </a:r>
          </a:p>
        </p:txBody>
      </p:sp>
      <p:sp>
        <p:nvSpPr>
          <p:cNvPr id="33796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000" dirty="0"/>
              <a:t>NABÝT</a:t>
            </a:r>
          </a:p>
          <a:p>
            <a:pPr>
              <a:lnSpc>
                <a:spcPct val="90000"/>
              </a:lnSpc>
            </a:pPr>
            <a:r>
              <a:rPr lang="cs-CZ" sz="2000" dirty="0"/>
              <a:t>ODBÍT</a:t>
            </a:r>
          </a:p>
          <a:p>
            <a:pPr>
              <a:lnSpc>
                <a:spcPct val="90000"/>
              </a:lnSpc>
            </a:pPr>
            <a:r>
              <a:rPr lang="cs-CZ" sz="2000" dirty="0"/>
              <a:t>ZBYLO</a:t>
            </a:r>
          </a:p>
          <a:p>
            <a:pPr>
              <a:lnSpc>
                <a:spcPct val="90000"/>
              </a:lnSpc>
            </a:pPr>
            <a:r>
              <a:rPr lang="cs-CZ" sz="2000" dirty="0"/>
              <a:t>ZBIL</a:t>
            </a:r>
          </a:p>
          <a:p>
            <a:pPr>
              <a:lnSpc>
                <a:spcPct val="90000"/>
              </a:lnSpc>
            </a:pPr>
            <a:r>
              <a:rPr lang="cs-CZ" sz="2000" dirty="0"/>
              <a:t>NABIL</a:t>
            </a:r>
          </a:p>
          <a:p>
            <a:pPr>
              <a:lnSpc>
                <a:spcPct val="90000"/>
              </a:lnSpc>
            </a:pPr>
            <a:r>
              <a:rPr lang="cs-CZ" sz="2000" dirty="0"/>
              <a:t>UBYLO</a:t>
            </a:r>
          </a:p>
          <a:p>
            <a:pPr>
              <a:lnSpc>
                <a:spcPct val="90000"/>
              </a:lnSpc>
            </a:pPr>
            <a:r>
              <a:rPr lang="cs-CZ" sz="2000" dirty="0"/>
              <a:t>BYLO</a:t>
            </a:r>
          </a:p>
          <a:p>
            <a:pPr>
              <a:lnSpc>
                <a:spcPct val="90000"/>
              </a:lnSpc>
            </a:pPr>
            <a:r>
              <a:rPr lang="cs-CZ" sz="2000" dirty="0"/>
              <a:t>UBIL</a:t>
            </a:r>
          </a:p>
          <a:p>
            <a:pPr>
              <a:lnSpc>
                <a:spcPct val="90000"/>
              </a:lnSpc>
            </a:pPr>
            <a:r>
              <a:rPr lang="cs-CZ" sz="2000" dirty="0"/>
              <a:t>PŘIBYL</a:t>
            </a:r>
          </a:p>
          <a:p>
            <a:pPr>
              <a:lnSpc>
                <a:spcPct val="90000"/>
              </a:lnSpc>
            </a:pPr>
            <a:r>
              <a:rPr lang="cs-CZ" sz="2000" dirty="0"/>
              <a:t>ODBYL</a:t>
            </a:r>
          </a:p>
          <a:p>
            <a:pPr>
              <a:lnSpc>
                <a:spcPct val="90000"/>
              </a:lnSpc>
            </a:pPr>
            <a:r>
              <a:rPr lang="cs-CZ" sz="2000" dirty="0"/>
              <a:t>PŘIBIL</a:t>
            </a:r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000" dirty="0"/>
              <a:t>HEZKÉ POČASÍ</a:t>
            </a:r>
          </a:p>
          <a:p>
            <a:pPr>
              <a:lnSpc>
                <a:spcPct val="90000"/>
              </a:lnSpc>
            </a:pPr>
            <a:r>
              <a:rPr lang="cs-CZ" sz="2000" dirty="0"/>
              <a:t>TROCHU JÍDLA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DOSTATEK </a:t>
            </a:r>
            <a:r>
              <a:rPr lang="cs-CZ" sz="2000" dirty="0"/>
              <a:t>PENĚZ</a:t>
            </a:r>
          </a:p>
          <a:p>
            <a:pPr>
              <a:lnSpc>
                <a:spcPct val="90000"/>
              </a:lnSpc>
            </a:pPr>
            <a:r>
              <a:rPr lang="cs-CZ" sz="2000" dirty="0"/>
              <a:t>PŮLNOC NA VĚŽI</a:t>
            </a:r>
          </a:p>
          <a:p>
            <a:pPr>
              <a:lnSpc>
                <a:spcPct val="90000"/>
              </a:lnSpc>
            </a:pPr>
            <a:r>
              <a:rPr lang="cs-CZ" sz="2000" dirty="0"/>
              <a:t>NEBOHÉHO PSA</a:t>
            </a:r>
          </a:p>
          <a:p>
            <a:pPr>
              <a:lnSpc>
                <a:spcPct val="90000"/>
              </a:lnSpc>
            </a:pPr>
            <a:r>
              <a:rPr lang="cs-CZ" sz="2000" dirty="0"/>
              <a:t>NOVÝ ŽÁK DO 3.A</a:t>
            </a:r>
          </a:p>
          <a:p>
            <a:pPr>
              <a:lnSpc>
                <a:spcPct val="90000"/>
              </a:lnSpc>
            </a:pPr>
            <a:r>
              <a:rPr lang="cs-CZ" sz="2000" dirty="0"/>
              <a:t>DOMÁCÍ ÚKOL</a:t>
            </a:r>
          </a:p>
          <a:p>
            <a:pPr>
              <a:lnSpc>
                <a:spcPct val="90000"/>
              </a:lnSpc>
            </a:pPr>
            <a:r>
              <a:rPr lang="cs-CZ" sz="2000" dirty="0"/>
              <a:t>NĚKOLIK HŘEBÍKŮ</a:t>
            </a:r>
          </a:p>
          <a:p>
            <a:pPr>
              <a:lnSpc>
                <a:spcPct val="90000"/>
              </a:lnSpc>
            </a:pPr>
            <a:r>
              <a:rPr lang="cs-CZ" sz="2000" dirty="0"/>
              <a:t>V ŘECE DOST VODY</a:t>
            </a:r>
          </a:p>
          <a:p>
            <a:pPr>
              <a:lnSpc>
                <a:spcPct val="90000"/>
              </a:lnSpc>
            </a:pPr>
            <a:r>
              <a:rPr lang="cs-CZ" sz="2000" dirty="0"/>
              <a:t>PUŠKU</a:t>
            </a:r>
          </a:p>
          <a:p>
            <a:pPr>
              <a:lnSpc>
                <a:spcPct val="90000"/>
              </a:lnSpc>
            </a:pPr>
            <a:r>
              <a:rPr lang="cs-CZ" sz="2000" dirty="0"/>
              <a:t>SVÉHO KAMARÁDA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/>
              <a:t>PŘIŘAĎTE SPRÁVNÉ SLOVNÍ SPOJENÍ K DANÉMU PÍSMENU: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SB-T BEDNU                        </a:t>
            </a:r>
            <a:r>
              <a:rPr lang="cs-CZ" dirty="0" smtClean="0"/>
              <a:t>B-T </a:t>
            </a:r>
            <a:r>
              <a:rPr lang="cs-CZ" dirty="0"/>
              <a:t>DOMA</a:t>
            </a:r>
          </a:p>
          <a:p>
            <a:r>
              <a:rPr lang="cs-CZ" dirty="0"/>
              <a:t>UB-LO PENĚZ                      </a:t>
            </a:r>
            <a:r>
              <a:rPr lang="cs-CZ" dirty="0" smtClean="0"/>
              <a:t>ZB-L KNEDLÍK</a:t>
            </a:r>
            <a:endParaRPr lang="cs-CZ" dirty="0"/>
          </a:p>
          <a:p>
            <a:r>
              <a:rPr lang="cs-CZ" dirty="0"/>
              <a:t>PŘIB-L SKOBU                     ODB-L PRÁCI</a:t>
            </a:r>
          </a:p>
          <a:p>
            <a:r>
              <a:rPr lang="cs-CZ" dirty="0"/>
              <a:t>DOB-L HRAD                        ZAB-L DRAKA</a:t>
            </a:r>
          </a:p>
          <a:p>
            <a:r>
              <a:rPr lang="cs-CZ" dirty="0"/>
              <a:t>B-L NEMOCNÝ                     UB-L NA VÁZE</a:t>
            </a:r>
          </a:p>
          <a:p>
            <a:r>
              <a:rPr lang="cs-CZ" dirty="0"/>
              <a:t>DOB-VÁ UHLÍ                       B-T NA ZVON</a:t>
            </a:r>
          </a:p>
        </p:txBody>
      </p:sp>
      <p:sp>
        <p:nvSpPr>
          <p:cNvPr id="36868" name="Cloud"/>
          <p:cNvSpPr>
            <a:spLocks noChangeAspect="1" noEditPoints="1" noChangeArrowheads="1"/>
          </p:cNvSpPr>
          <p:nvPr/>
        </p:nvSpPr>
        <p:spPr bwMode="auto">
          <a:xfrm>
            <a:off x="4067175" y="2847975"/>
            <a:ext cx="1368425" cy="91757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 algn="ctr"/>
            <a:r>
              <a:rPr lang="cs-CZ"/>
              <a:t> </a:t>
            </a:r>
            <a:r>
              <a:rPr lang="cs-CZ" sz="2400"/>
              <a:t>í, í</a:t>
            </a:r>
            <a:r>
              <a:rPr lang="cs-CZ"/>
              <a:t>    </a:t>
            </a:r>
          </a:p>
          <a:p>
            <a:endParaRPr lang="cs-CZ"/>
          </a:p>
        </p:txBody>
      </p:sp>
      <p:sp>
        <p:nvSpPr>
          <p:cNvPr id="36869" name="Cloud"/>
          <p:cNvSpPr>
            <a:spLocks noChangeAspect="1" noEditPoints="1" noChangeArrowheads="1"/>
          </p:cNvSpPr>
          <p:nvPr/>
        </p:nvSpPr>
        <p:spPr bwMode="auto">
          <a:xfrm>
            <a:off x="4140200" y="4471988"/>
            <a:ext cx="1368425" cy="91757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cs-CZ"/>
          </a:p>
          <a:p>
            <a:r>
              <a:rPr lang="cs-CZ"/>
              <a:t>  </a:t>
            </a:r>
            <a:r>
              <a:rPr lang="cs-CZ" sz="2400" b="1"/>
              <a:t>y, ý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2800"/>
              <a:t>Doplň chybějící písmeno. Odůvodni ústně pravopis. Pak si vyber 4 věty z cvičení  a napiš do sešitu.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400"/>
              <a:t>Petr si dob-l baterii.</a:t>
            </a:r>
          </a:p>
          <a:p>
            <a:r>
              <a:rPr lang="cs-CZ" sz="2400"/>
              <a:t>Nesmíš odb-vat školní práci.</a:t>
            </a:r>
          </a:p>
          <a:p>
            <a:r>
              <a:rPr lang="cs-CZ" sz="2400"/>
              <a:t>Teta u nás pob-de týden.</a:t>
            </a:r>
          </a:p>
          <a:p>
            <a:r>
              <a:rPr lang="cs-CZ" sz="2400"/>
              <a:t>Děda zab-l králíka.</a:t>
            </a:r>
          </a:p>
          <a:p>
            <a:r>
              <a:rPr lang="cs-CZ" sz="2400"/>
              <a:t>Táta musí přib-t obraz na zeď.</a:t>
            </a:r>
          </a:p>
          <a:p>
            <a:r>
              <a:rPr lang="cs-CZ" sz="2400"/>
              <a:t>Jirka neb-l ve škole.</a:t>
            </a:r>
          </a:p>
          <a:p>
            <a:r>
              <a:rPr lang="cs-CZ" sz="2400"/>
              <a:t>Je třeba pob-t střechu plechem.</a:t>
            </a:r>
          </a:p>
          <a:p>
            <a:r>
              <a:rPr lang="cs-CZ" sz="2400"/>
              <a:t>Filip se b-l s kamarádem.</a:t>
            </a:r>
          </a:p>
          <a:p>
            <a:endParaRPr lang="cs-CZ" sz="24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Zdroje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type="subTitle" idx="1"/>
          </p:nvPr>
        </p:nvSpPr>
        <p:spPr/>
        <p:txBody>
          <a:bodyPr anchor="t"/>
          <a:lstStyle/>
          <a:p>
            <a:pPr>
              <a:spcBef>
                <a:spcPct val="0"/>
              </a:spcBef>
            </a:pPr>
            <a:r>
              <a:rPr lang="cs-CZ" b="1" dirty="0"/>
              <a:t>Obrázky galerie Microsoft </a:t>
            </a:r>
            <a:r>
              <a:rPr lang="cs-CZ" b="1" dirty="0" err="1"/>
              <a:t>Power</a:t>
            </a:r>
            <a:r>
              <a:rPr lang="cs-CZ" b="1" dirty="0"/>
              <a:t> </a:t>
            </a:r>
            <a:r>
              <a:rPr lang="cs-CZ" b="1" dirty="0" smtClean="0"/>
              <a:t>Point</a:t>
            </a:r>
          </a:p>
          <a:p>
            <a:pPr>
              <a:spcBef>
                <a:spcPct val="0"/>
              </a:spcBef>
            </a:pPr>
            <a:r>
              <a:rPr lang="cs-CZ" b="1" dirty="0" smtClean="0">
                <a:hlinkClick r:id="rId2"/>
              </a:rPr>
              <a:t>www.office.</a:t>
            </a:r>
            <a:r>
              <a:rPr lang="cs-CZ" b="1" dirty="0" err="1" smtClean="0">
                <a:hlinkClick r:id="rId2"/>
              </a:rPr>
              <a:t>microsoft.com</a:t>
            </a:r>
            <a:endParaRPr lang="cs-CZ" b="1" smtClean="0"/>
          </a:p>
          <a:p>
            <a:pPr>
              <a:spcBef>
                <a:spcPct val="0"/>
              </a:spcBef>
            </a:pPr>
            <a:endParaRPr lang="cs-CZ" b="1" smtClean="0"/>
          </a:p>
          <a:p>
            <a:pPr>
              <a:spcBef>
                <a:spcPct val="0"/>
              </a:spcBef>
            </a:pP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126</TotalTime>
  <Words>334</Words>
  <Application>Microsoft Office PowerPoint</Application>
  <PresentationFormat>Předvádění na obrazovce (4:3)</PresentationFormat>
  <Paragraphs>72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Kapsle</vt:lpstr>
      <vt:lpstr>Snímek 1</vt:lpstr>
      <vt:lpstr>Anotace     </vt:lpstr>
      <vt:lpstr>BÝT</vt:lpstr>
      <vt:lpstr>BÍT</vt:lpstr>
      <vt:lpstr>Zkus najít správné dvojice:</vt:lpstr>
      <vt:lpstr>PŘIŘAĎTE SPRÁVNÉ SLOVNÍ SPOJENÍ K DANÉMU PÍSMENU:</vt:lpstr>
      <vt:lpstr>Doplň chybějící písmeno. Odůvodni ústně pravopis. Pak si vyber 4 věty z cvičení  a napiš do sešitu.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7</cp:revision>
  <dcterms:created xsi:type="dcterms:W3CDTF">2011-08-21T15:31:45Z</dcterms:created>
  <dcterms:modified xsi:type="dcterms:W3CDTF">2013-10-21T11:30:44Z</dcterms:modified>
</cp:coreProperties>
</file>