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7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28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7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8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9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9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20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23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5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2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0519" name="Rectangle 3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0520" name="Rectangle 4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1" name="Rectangle 4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30613-7350-4FA5-99AB-6EEC901E3499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42" name="Rectangle 4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" name="Rectangle 4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1E5561-381F-49C5-BB6C-21A4E52A15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52929F-D99C-43FB-AA99-92F74C9446DB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AB68D6-6B2B-490E-B11D-0CADC0ED23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0B0B3-B9C4-45BD-8E4F-4F2DE2D34A3C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CC11A1-3E57-4CA2-9DBD-77B2FD2FA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4BB1F7-762F-4C96-9634-94E39927063B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9324CD-941E-4C17-9269-D8D9AFD73B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BA095A-76FD-4DC8-B501-831D811A638E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8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D08EB3-F5F0-49C5-9213-4AF55A25CE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4FE978-FF6A-4FD2-91E5-4CDCBCA5D749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1BC7D-61A9-4BAF-A88B-C2057A400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21747D-E226-4B2C-866F-B863F6BD4353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3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C62E9-383C-4CAB-ABC2-1E3B8F922F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D8E967-1D53-4DB3-B972-B482302DB73F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A4681-BBDD-4B94-B4DF-CAA2D6F44F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96FB-F24C-4DA6-AEC5-32230A429E7B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3A8C5-82BE-46A3-9D68-10B4A3B5FE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201255-4763-4775-9706-DD059B850249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6E0E39-FE0A-475E-80D4-EBAB132C39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E32242-AFD2-4D6E-AC34-0151A7801201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116A06-699F-485F-8712-B90FA92EA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19459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60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61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35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19463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64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65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66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67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68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69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70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71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72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73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74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75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19476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77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78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79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80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81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82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83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84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85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86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7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19488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89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90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91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492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19493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94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9495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9496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BBF45543-9487-4B79-A9DB-D44CBAB970C4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19497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98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FBB84B23-1BFA-49D5-85CF-157EFE6771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9499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3" r:id="rId1"/>
    <p:sldLayoutId id="2147483662" r:id="rId2"/>
    <p:sldLayoutId id="2147483661" r:id="rId3"/>
    <p:sldLayoutId id="2147483660" r:id="rId4"/>
    <p:sldLayoutId id="2147483659" r:id="rId5"/>
    <p:sldLayoutId id="2147483658" r:id="rId6"/>
    <p:sldLayoutId id="2147483657" r:id="rId7"/>
    <p:sldLayoutId id="2147483656" r:id="rId8"/>
    <p:sldLayoutId id="2147483655" r:id="rId9"/>
    <p:sldLayoutId id="2147483654" r:id="rId10"/>
    <p:sldLayoutId id="2147483653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Rectangle 3"/>
          <p:cNvSpPr>
            <a:spLocks noChangeArrowheads="1"/>
          </p:cNvSpPr>
          <p:nvPr/>
        </p:nvSpPr>
        <p:spPr bwMode="auto">
          <a:xfrm>
            <a:off x="0" y="1374775"/>
            <a:ext cx="9144000" cy="410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>
                <a:latin typeface="Arial" charset="0"/>
              </a:rPr>
              <a:t>Název školy: Základní škola a Mateřská škola, Police n. M., </a:t>
            </a:r>
          </a:p>
          <a:p>
            <a:pPr algn="ctr"/>
            <a:r>
              <a:rPr lang="cs-CZ" sz="2400">
                <a:latin typeface="Arial" charset="0"/>
              </a:rPr>
              <a:t>okres Náchod</a:t>
            </a:r>
          </a:p>
          <a:p>
            <a:pPr algn="ctr"/>
            <a:endParaRPr lang="cs-CZ" sz="2400">
              <a:latin typeface="Arial" charset="0"/>
            </a:endParaRPr>
          </a:p>
          <a:p>
            <a:pPr algn="ctr"/>
            <a:r>
              <a:rPr lang="cs-CZ" sz="2400">
                <a:latin typeface="Arial" charset="0"/>
              </a:rPr>
              <a:t>Autor: Mgr. Irena Nádvorníková</a:t>
            </a:r>
          </a:p>
          <a:p>
            <a:pPr algn="ctr"/>
            <a:endParaRPr lang="cs-CZ" sz="2400">
              <a:latin typeface="Arial" charset="0"/>
            </a:endParaRPr>
          </a:p>
          <a:p>
            <a:pPr algn="ctr"/>
            <a:r>
              <a:rPr lang="cs-CZ" sz="2400">
                <a:latin typeface="Arial" charset="0"/>
              </a:rPr>
              <a:t>Název: VY_32_inovace_2B_13_Věta jednoduchá </a:t>
            </a:r>
          </a:p>
          <a:p>
            <a:pPr algn="ctr"/>
            <a:endParaRPr lang="cs-CZ" sz="2400">
              <a:latin typeface="Arial" charset="0"/>
            </a:endParaRPr>
          </a:p>
          <a:p>
            <a:pPr algn="ctr"/>
            <a:r>
              <a:rPr lang="cs-CZ" sz="2400">
                <a:latin typeface="Arial" charset="0"/>
              </a:rPr>
              <a:t>Téma:Český jazyk pro 3. ročník</a:t>
            </a:r>
          </a:p>
          <a:p>
            <a:pPr algn="ctr"/>
            <a:endParaRPr lang="cs-CZ" sz="2400">
              <a:latin typeface="Arial" charset="0"/>
            </a:endParaRPr>
          </a:p>
          <a:p>
            <a:pPr algn="ctr"/>
            <a:r>
              <a:rPr lang="cs-CZ" sz="2400">
                <a:latin typeface="Arial" charset="0"/>
              </a:rPr>
              <a:t>Číslo projektu:CZ.1.07/1.4.00/21.1431</a:t>
            </a:r>
          </a:p>
          <a:p>
            <a:pPr algn="ctr" eaLnBrk="0" hangingPunct="0"/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pPr eaLnBrk="1" hangingPunct="1">
              <a:defRPr/>
            </a:pPr>
            <a:r>
              <a:rPr lang="cs-CZ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Prezentace je určena žákům 3. ročníku.</a:t>
            </a:r>
          </a:p>
          <a:p>
            <a:pPr eaLnBrk="1" hangingPunct="1"/>
            <a:r>
              <a:rPr lang="cs-CZ" sz="2800" smtClean="0"/>
              <a:t>Pracují na interaktivní tabuli pod vedením učitele.</a:t>
            </a:r>
          </a:p>
          <a:p>
            <a:pPr eaLnBrk="1" hangingPunct="1"/>
            <a:r>
              <a:rPr lang="cs-CZ" sz="2800" smtClean="0"/>
              <a:t>Osvojují si učivo o větě jednoduché .</a:t>
            </a:r>
          </a:p>
          <a:p>
            <a:pPr eaLnBrk="1" hangingPunct="1"/>
            <a:r>
              <a:rPr lang="cs-CZ" sz="2800" smtClean="0"/>
              <a:t>Učí se formulovat správně věty.</a:t>
            </a:r>
          </a:p>
          <a:p>
            <a:pPr eaLnBrk="1" hangingPunct="1"/>
            <a:r>
              <a:rPr lang="cs-CZ" sz="2800" smtClean="0"/>
              <a:t>Určují základní skladební dvojici.</a:t>
            </a:r>
          </a:p>
          <a:p>
            <a:pPr eaLnBrk="1" hangingPunct="1"/>
            <a:r>
              <a:rPr lang="cs-CZ" sz="2800" smtClean="0"/>
              <a:t>Pracovní listy možno vytisknout a využít pro samosta</a:t>
            </a:r>
            <a:r>
              <a:rPr lang="cs-CZ" sz="2800" smtClean="0">
                <a:latin typeface="Arial" charset="0"/>
              </a:rPr>
              <a:t>t</a:t>
            </a:r>
            <a:r>
              <a:rPr lang="cs-CZ" sz="2800" smtClean="0"/>
              <a:t>nou práci.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/>
              <a:t>Co je věta?</a:t>
            </a:r>
            <a:br>
              <a:rPr lang="cs-CZ" sz="4000"/>
            </a:br>
            <a:endParaRPr lang="cs-CZ" sz="400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00200"/>
            <a:ext cx="8218487" cy="4924425"/>
          </a:xfrm>
        </p:spPr>
        <p:txBody>
          <a:bodyPr/>
          <a:lstStyle/>
          <a:p>
            <a:pPr eaLnBrk="1" hangingPunct="1"/>
            <a:r>
              <a:rPr lang="cs-CZ" smtClean="0"/>
              <a:t>Věta je naše myšlenka,</a:t>
            </a:r>
            <a:r>
              <a:rPr lang="cs-CZ" smtClean="0">
                <a:latin typeface="Arial" charset="0"/>
              </a:rPr>
              <a:t> je </a:t>
            </a:r>
            <a:r>
              <a:rPr lang="cs-CZ" smtClean="0"/>
              <a:t> vyjádřená slovy mluvenými nebo psanými.</a:t>
            </a:r>
          </a:p>
          <a:p>
            <a:pPr eaLnBrk="1" hangingPunct="1"/>
            <a:r>
              <a:rPr lang="cs-CZ" smtClean="0"/>
              <a:t>Základem věty je sloveso.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Maminka </a:t>
            </a:r>
            <a:r>
              <a:rPr lang="cs-CZ" b="1" smtClean="0">
                <a:solidFill>
                  <a:schemeClr val="folHlink"/>
                </a:solidFill>
              </a:rPr>
              <a:t>vaří</a:t>
            </a:r>
            <a:r>
              <a:rPr lang="cs-CZ" b="1" smtClean="0"/>
              <a:t>.</a:t>
            </a:r>
          </a:p>
          <a:p>
            <a:pPr eaLnBrk="1" hangingPunct="1"/>
            <a:r>
              <a:rPr lang="cs-CZ" smtClean="0"/>
              <a:t>Tatínek </a:t>
            </a:r>
            <a:r>
              <a:rPr lang="cs-CZ" b="1" smtClean="0">
                <a:solidFill>
                  <a:schemeClr val="folHlink"/>
                </a:solidFill>
              </a:rPr>
              <a:t>opravuje</a:t>
            </a:r>
            <a:r>
              <a:rPr lang="cs-CZ" smtClean="0"/>
              <a:t> auto.</a:t>
            </a:r>
          </a:p>
          <a:p>
            <a:pPr eaLnBrk="1" hangingPunct="1"/>
            <a:r>
              <a:rPr lang="cs-CZ" smtClean="0"/>
              <a:t>Babička </a:t>
            </a:r>
            <a:r>
              <a:rPr lang="cs-CZ" b="1" smtClean="0">
                <a:solidFill>
                  <a:schemeClr val="folHlink"/>
                </a:solidFill>
              </a:rPr>
              <a:t>plete</a:t>
            </a:r>
            <a:r>
              <a:rPr lang="cs-CZ" smtClean="0"/>
              <a:t> ponožky.</a:t>
            </a:r>
          </a:p>
          <a:p>
            <a:pPr eaLnBrk="1" hangingPunct="1"/>
            <a:r>
              <a:rPr lang="cs-CZ" smtClean="0"/>
              <a:t>Dědeček </a:t>
            </a:r>
            <a:r>
              <a:rPr lang="cs-CZ" b="1" smtClean="0">
                <a:solidFill>
                  <a:schemeClr val="folHlink"/>
                </a:solidFill>
              </a:rPr>
              <a:t>čte</a:t>
            </a:r>
            <a:r>
              <a:rPr lang="cs-CZ" smtClean="0"/>
              <a:t> noviny.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/>
              <a:t>Říkej další věty.</a:t>
            </a:r>
            <a:br>
              <a:rPr lang="cs-CZ" sz="4000"/>
            </a:br>
            <a:r>
              <a:rPr lang="cs-CZ" sz="4000"/>
              <a:t>Pak použij ve větách tato znázorněná slova - obrázky.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844675"/>
            <a:ext cx="8075612" cy="4286250"/>
          </a:xfrm>
        </p:spPr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pic>
        <p:nvPicPr>
          <p:cNvPr id="16387" name="Picture 8" descr="MC90042415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2997200"/>
            <a:ext cx="1873250" cy="125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1" descr="MC900441796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2565400"/>
            <a:ext cx="1728787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28" descr="MC900352079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16363" y="2533650"/>
            <a:ext cx="1311275" cy="178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/>
              <a:t>Sestav věty s těmito slovy. Jednotlivá slova vět ZAKROUŽKUJ  barevně. Tři věty – tři barvy.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307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/>
              <a:t>       MAMINKA           VE             DNES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400"/>
          </a:p>
          <a:p>
            <a:pPr eaLnBrk="1" hangingPunct="1">
              <a:lnSpc>
                <a:spcPct val="90000"/>
              </a:lnSpc>
              <a:defRPr/>
            </a:pPr>
            <a:endParaRPr lang="cs-CZ" sz="240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/>
              <a:t>     ŠKOLE                   PŮJDU        PRACUJE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/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/>
              <a:t>         V          SE           DO          KINA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/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/>
              <a:t>                          KUCHYNI         UČÍME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400"/>
          </a:p>
          <a:p>
            <a:pPr eaLnBrk="1" hangingPunct="1">
              <a:lnSpc>
                <a:spcPct val="90000"/>
              </a:lnSpc>
              <a:defRPr/>
            </a:pPr>
            <a:endParaRPr lang="cs-CZ" sz="24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/>
              <a:t>V každé větě chybí základ – sloveso. DOPLŇ.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Dnes se budu __________v bazénu.</a:t>
            </a:r>
          </a:p>
          <a:p>
            <a:pPr eaLnBrk="1" hangingPunct="1">
              <a:defRPr/>
            </a:pPr>
            <a:r>
              <a:rPr lang="cs-CZ"/>
              <a:t>Musím si  ________úkoly.</a:t>
            </a:r>
          </a:p>
          <a:p>
            <a:pPr eaLnBrk="1" hangingPunct="1">
              <a:defRPr/>
            </a:pPr>
            <a:r>
              <a:rPr lang="cs-CZ"/>
              <a:t>Ráda ________pohádkové knihy.</a:t>
            </a:r>
          </a:p>
          <a:p>
            <a:pPr eaLnBrk="1" hangingPunct="1">
              <a:defRPr/>
            </a:pPr>
            <a:r>
              <a:rPr lang="cs-CZ"/>
              <a:t>Babička _________koláče.</a:t>
            </a:r>
          </a:p>
          <a:p>
            <a:pPr eaLnBrk="1" hangingPunct="1">
              <a:defRPr/>
            </a:pPr>
            <a:r>
              <a:rPr lang="cs-CZ"/>
              <a:t>Drak _________vysoko.</a:t>
            </a:r>
          </a:p>
          <a:p>
            <a:pPr eaLnBrk="1" hangingPunct="1">
              <a:defRPr/>
            </a:pPr>
            <a:r>
              <a:rPr lang="cs-CZ"/>
              <a:t>Na podzim listí ________.</a:t>
            </a:r>
          </a:p>
          <a:p>
            <a:pPr eaLnBrk="1" hangingPunct="1">
              <a:defRPr/>
            </a:pPr>
            <a:r>
              <a:rPr lang="cs-CZ"/>
              <a:t>Psi __________na kočky.</a:t>
            </a:r>
          </a:p>
          <a:p>
            <a:pPr eaLnBrk="1" hangingPunct="1">
              <a:defRPr/>
            </a:pP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Základní skladební dvojice.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Věta je složena z vět. Ve větě jsou dvojice slov , která k sobě svým významem patří.Je to sloveso a podstatné jméno v 1. pádě.</a:t>
            </a:r>
          </a:p>
          <a:p>
            <a:pPr eaLnBrk="1" hangingPunct="1">
              <a:defRPr/>
            </a:pPr>
            <a:r>
              <a:rPr lang="cs-CZ"/>
              <a:t>Této dvojici říkáme ZÁKLADNÍ SKLADEBNÍ DVOJICE.</a:t>
            </a:r>
          </a:p>
        </p:txBody>
      </p:sp>
      <p:pic>
        <p:nvPicPr>
          <p:cNvPr id="20483" name="Picture 4" descr="MC90042814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8850" y="3789363"/>
            <a:ext cx="73342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/>
              <a:t>Zkuste hledat základní skladební dvojici.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229600" cy="45307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cs-CZ"/>
          </a:p>
          <a:p>
            <a:pPr eaLnBrk="1" hangingPunct="1">
              <a:lnSpc>
                <a:spcPct val="90000"/>
              </a:lnSpc>
              <a:defRPr/>
            </a:pPr>
            <a:r>
              <a:rPr lang="cs-CZ"/>
              <a:t>Na louce </a:t>
            </a:r>
            <a:r>
              <a:rPr lang="cs-CZ">
                <a:solidFill>
                  <a:schemeClr val="accent1"/>
                </a:solidFill>
              </a:rPr>
              <a:t>kvetou </a:t>
            </a:r>
            <a:r>
              <a:rPr lang="cs-CZ">
                <a:solidFill>
                  <a:schemeClr val="folHlink"/>
                </a:solidFill>
              </a:rPr>
              <a:t>květiny</a:t>
            </a:r>
            <a:r>
              <a:rPr lang="cs-CZ"/>
              <a:t>.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/>
          </a:p>
          <a:p>
            <a:pPr eaLnBrk="1" hangingPunct="1">
              <a:lnSpc>
                <a:spcPct val="90000"/>
              </a:lnSpc>
              <a:defRPr/>
            </a:pPr>
            <a:r>
              <a:rPr lang="cs-CZ">
                <a:solidFill>
                  <a:schemeClr val="folHlink"/>
                </a:solidFill>
              </a:rPr>
              <a:t>Zajíci</a:t>
            </a:r>
            <a:r>
              <a:rPr lang="cs-CZ"/>
              <a:t> </a:t>
            </a:r>
            <a:r>
              <a:rPr lang="cs-CZ">
                <a:solidFill>
                  <a:schemeClr val="accent1"/>
                </a:solidFill>
              </a:rPr>
              <a:t>poskakují</a:t>
            </a:r>
            <a:r>
              <a:rPr lang="cs-CZ"/>
              <a:t> u lesa.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/>
          </a:p>
          <a:p>
            <a:pPr eaLnBrk="1" hangingPunct="1">
              <a:lnSpc>
                <a:spcPct val="90000"/>
              </a:lnSpc>
              <a:defRPr/>
            </a:pPr>
            <a:r>
              <a:rPr lang="cs-CZ">
                <a:solidFill>
                  <a:schemeClr val="folHlink"/>
                </a:solidFill>
              </a:rPr>
              <a:t>Terezka</a:t>
            </a:r>
            <a:r>
              <a:rPr lang="cs-CZ"/>
              <a:t> </a:t>
            </a:r>
            <a:r>
              <a:rPr lang="cs-CZ">
                <a:solidFill>
                  <a:schemeClr val="accent1"/>
                </a:solidFill>
              </a:rPr>
              <a:t>upekla</a:t>
            </a:r>
            <a:r>
              <a:rPr lang="cs-CZ"/>
              <a:t> ovocný dort.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/>
          </a:p>
          <a:p>
            <a:pPr eaLnBrk="1" hangingPunct="1">
              <a:lnSpc>
                <a:spcPct val="90000"/>
              </a:lnSpc>
              <a:defRPr/>
            </a:pPr>
            <a:r>
              <a:rPr lang="cs-CZ">
                <a:solidFill>
                  <a:schemeClr val="folHlink"/>
                </a:solidFill>
              </a:rPr>
              <a:t>Petr</a:t>
            </a:r>
            <a:r>
              <a:rPr lang="cs-CZ"/>
              <a:t> </a:t>
            </a:r>
            <a:r>
              <a:rPr lang="cs-CZ">
                <a:solidFill>
                  <a:schemeClr val="accent1"/>
                </a:solidFill>
              </a:rPr>
              <a:t>přinesl </a:t>
            </a:r>
            <a:r>
              <a:rPr lang="cs-CZ"/>
              <a:t>domů pejska.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/>
              <a:t>Napiš tyto tři věty. Správně označ základní skladební dvojici.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Martin uklidil pokojíček.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Ptáci krásně zpívají.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Naše babička pěstuje zeleninu.</a:t>
            </a:r>
          </a:p>
        </p:txBody>
      </p:sp>
      <p:pic>
        <p:nvPicPr>
          <p:cNvPr id="19459" name="Picture 4" descr="MC900191577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4381500"/>
            <a:ext cx="2735263" cy="220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pPr eaLnBrk="1" hangingPunct="1">
              <a:defRPr/>
            </a:pPr>
            <a:r>
              <a:rPr lang="cs-CZ"/>
              <a:t>Zdroje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sz="2800">
                <a:effectLst/>
              </a:rPr>
              <a:t>Obrázky galerie Microsoft Power Point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2800">
              <a:effectLst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sz="2800">
                <a:effectLst/>
              </a:rPr>
              <a:t>Český jazyk 3 , učebnice pro 3. ročník,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sz="2800">
                <a:effectLst/>
              </a:rPr>
              <a:t>NŠ Brno</a:t>
            </a:r>
          </a:p>
          <a:p>
            <a:pPr eaLnBrk="1" hangingPunct="1">
              <a:defRPr/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eměkoule">
  <a:themeElements>
    <a:clrScheme name="Zeměkoul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Zeměkoule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Zeměkoul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Globe</Template>
  <TotalTime>45</TotalTime>
  <Words>245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Verdana</vt:lpstr>
      <vt:lpstr>Arial</vt:lpstr>
      <vt:lpstr>Wingdings</vt:lpstr>
      <vt:lpstr>Calibri</vt:lpstr>
      <vt:lpstr>Zeměkoule</vt:lpstr>
      <vt:lpstr>Zeměkoule</vt:lpstr>
      <vt:lpstr>Snímek 1</vt:lpstr>
      <vt:lpstr>Anotace</vt:lpstr>
      <vt:lpstr>Co je věta? </vt:lpstr>
      <vt:lpstr>Říkej další věty. Pak použij ve větách tato znázorněná slova - obrázky.</vt:lpstr>
      <vt:lpstr>Sestav věty s těmito slovy. Jednotlivá slova vět ZAKROUŽKUJ  barevně. Tři věty – tři barvy.</vt:lpstr>
      <vt:lpstr>V každé větě chybí základ – sloveso. DOPLŇ.</vt:lpstr>
      <vt:lpstr>Základní skladební dvojice.</vt:lpstr>
      <vt:lpstr>Zkuste hledat základní skladební dvojici.</vt:lpstr>
      <vt:lpstr>Napiš tyto tři věty. Správně označ základní skladební dvojici.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Filda</cp:lastModifiedBy>
  <cp:revision>4</cp:revision>
  <dcterms:created xsi:type="dcterms:W3CDTF">2011-08-21T15:31:45Z</dcterms:created>
  <dcterms:modified xsi:type="dcterms:W3CDTF">2013-01-21T17:01:53Z</dcterms:modified>
</cp:coreProperties>
</file>