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4600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4601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23867-9DCF-4141-9BD1-5E6428B2DDBB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B739F-9252-40A7-A296-E1A3966DE9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53140-1D42-48EE-AEB2-CF8DACD1AB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3C9FE-A54C-4D81-928D-CC23F7C796F4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49FF5-7949-4D54-AAAF-86E7477474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A1B26-1F10-4FB4-A846-1091AF4B6C26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EDEE3-A0F6-4BF5-9B9A-003D0F1AD3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66C81-9D5F-45B3-B34D-FEA9B1FE5099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FB185-8FEF-438A-8AB4-AC8B2D1314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FC8D6-A417-4642-8790-C3FF4AA634BE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3041E-87CC-44DA-8764-09C99D15B5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800F3-AB3E-4C8C-B7C6-1D2F77114BD3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2E4AA-0BE0-4C2F-803A-2DA8164F79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7CB33-E403-44E3-811A-733BDA3D4580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4454-4535-4A2B-9CBA-F8B4418E30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B8D27-88A2-42BC-81F7-0CBF4E00A728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10EC4-CAF0-44BE-9C04-6CEA66E805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697F9-E7D4-48B3-A3C5-E1F98D137958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ACF4A-D72E-4FF3-969F-CF43E8BAA3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A8B37-0E5D-4639-A045-FC69BD5080B1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D8CCA-D5BD-4312-9920-F0D14AC3E9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97E6-28EE-4CD2-B926-CC0CD1DF2B6E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2355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5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5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5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5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6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7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7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7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7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7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7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3576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3577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578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79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B0B4A924-B9D9-4EF4-A750-EF321D6E1A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580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E6C38653-BA2C-4F79-B8E1-62EF7C23CA4A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684213" y="2420938"/>
            <a:ext cx="75596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Arial" charset="0"/>
              </a:rPr>
              <a:t>Název školy: Základní škola a Mateřská škola, Police n. M.,</a:t>
            </a:r>
          </a:p>
          <a:p>
            <a:r>
              <a:rPr lang="cs-CZ" sz="2000">
                <a:latin typeface="Arial" charset="0"/>
              </a:rPr>
              <a:t>                      okres Náchod</a:t>
            </a:r>
          </a:p>
          <a:p>
            <a:endParaRPr lang="cs-CZ" sz="2000">
              <a:latin typeface="Arial" charset="0"/>
            </a:endParaRPr>
          </a:p>
          <a:p>
            <a:r>
              <a:rPr lang="cs-CZ" sz="2000">
                <a:latin typeface="Arial" charset="0"/>
              </a:rPr>
              <a:t>Autor: Mgr. Irena Nádvorníková</a:t>
            </a:r>
          </a:p>
          <a:p>
            <a:endParaRPr lang="cs-CZ" sz="2000">
              <a:latin typeface="Arial" charset="0"/>
            </a:endParaRPr>
          </a:p>
          <a:p>
            <a:r>
              <a:rPr lang="cs-CZ" sz="2000">
                <a:latin typeface="Arial" charset="0"/>
              </a:rPr>
              <a:t>Název: VY_32_inovace_2B_14_Souvětí</a:t>
            </a:r>
          </a:p>
          <a:p>
            <a:endParaRPr lang="cs-CZ" sz="2000">
              <a:latin typeface="Arial" charset="0"/>
            </a:endParaRPr>
          </a:p>
          <a:p>
            <a:r>
              <a:rPr lang="cs-CZ" sz="2000">
                <a:latin typeface="Arial" charset="0"/>
              </a:rPr>
              <a:t>Téma:Český jazyk pro 3. ročník</a:t>
            </a:r>
          </a:p>
          <a:p>
            <a:endParaRPr lang="cs-CZ" sz="2000">
              <a:latin typeface="Arial" charset="0"/>
            </a:endParaRPr>
          </a:p>
          <a:p>
            <a:r>
              <a:rPr lang="cs-CZ" sz="2000">
                <a:latin typeface="Arial" charset="0"/>
              </a:rPr>
              <a:t>Číslo projektu:CZ.1.07/1.4.00/21.1431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>
          <a:xfrm>
            <a:off x="395288" y="1268413"/>
            <a:ext cx="8362950" cy="5761037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/>
              <a:t>Prezentace je určena žákům 3. ročníku. </a:t>
            </a:r>
          </a:p>
          <a:p>
            <a:pPr eaLnBrk="1" hangingPunct="1">
              <a:defRPr/>
            </a:pPr>
            <a:r>
              <a:rPr lang="cs-CZ" sz="2800"/>
              <a:t>Pracují na interaktivní tabuli pod vedením učitele.</a:t>
            </a:r>
          </a:p>
          <a:p>
            <a:pPr eaLnBrk="1" hangingPunct="1">
              <a:defRPr/>
            </a:pPr>
            <a:r>
              <a:rPr lang="cs-CZ" sz="2800"/>
              <a:t>Učí se správně vyjadřovat myšlenky větami.</a:t>
            </a:r>
          </a:p>
          <a:p>
            <a:pPr eaLnBrk="1" hangingPunct="1">
              <a:defRPr/>
            </a:pPr>
            <a:r>
              <a:rPr lang="cs-CZ" sz="2800"/>
              <a:t>Tvoří věty jednoduché  a souvětí. Důraz klademe na správný slovosled v souvětí.</a:t>
            </a:r>
          </a:p>
          <a:p>
            <a:pPr eaLnBrk="1" hangingPunct="1">
              <a:defRPr/>
            </a:pPr>
            <a:r>
              <a:rPr lang="cs-CZ" sz="2800"/>
              <a:t>Doplňují druhou část souvětí, spojují věty do souvětí.</a:t>
            </a:r>
          </a:p>
          <a:p>
            <a:pPr eaLnBrk="1" hangingPunct="1">
              <a:defRPr/>
            </a:pPr>
            <a:r>
              <a:rPr lang="cs-CZ" sz="2800"/>
              <a:t>Listy možno vytisknout a opakovaně využít k samostatné práci či domácím úkolům.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Věta jednoduchá a souvětí: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V českém jazyce rozlišujeme </a:t>
            </a:r>
            <a:r>
              <a:rPr lang="cs-CZ">
                <a:solidFill>
                  <a:schemeClr val="folHlink"/>
                </a:solidFill>
              </a:rPr>
              <a:t>věty jednoduché</a:t>
            </a:r>
            <a:r>
              <a:rPr lang="cs-CZ"/>
              <a:t> </a:t>
            </a:r>
            <a:r>
              <a:rPr lang="cs-CZ">
                <a:solidFill>
                  <a:schemeClr val="folHlink"/>
                </a:solidFill>
              </a:rPr>
              <a:t>(VJ)</a:t>
            </a:r>
            <a:r>
              <a:rPr lang="cs-CZ"/>
              <a:t> a </a:t>
            </a:r>
            <a:r>
              <a:rPr lang="cs-CZ">
                <a:solidFill>
                  <a:schemeClr val="hlink"/>
                </a:solidFill>
              </a:rPr>
              <a:t>souvětí (S).</a:t>
            </a:r>
          </a:p>
          <a:p>
            <a:pPr eaLnBrk="1" hangingPunct="1">
              <a:defRPr/>
            </a:pPr>
            <a:r>
              <a:rPr lang="cs-CZ"/>
              <a:t>O větě jednoduché víme, že má základ sloveso, slovesný tvar.</a:t>
            </a:r>
          </a:p>
          <a:p>
            <a:pPr eaLnBrk="1" hangingPunct="1">
              <a:defRPr/>
            </a:pPr>
            <a:r>
              <a:rPr lang="cs-CZ"/>
              <a:t>Souvětí vznikne, když spojíme dvě a více jednoduchých vět. Používáme k tomu spojky.</a:t>
            </a:r>
          </a:p>
          <a:p>
            <a:pPr eaLnBrk="1" hangingPunct="1">
              <a:defRPr/>
            </a:pP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Přečti souvětí, vymýšlej další: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800"/>
              <a:t>Maminka vaří  </a:t>
            </a:r>
            <a:r>
              <a:rPr lang="cs-CZ" sz="2800">
                <a:solidFill>
                  <a:schemeClr val="hlink"/>
                </a:solidFill>
              </a:rPr>
              <a:t>a</a:t>
            </a:r>
            <a:r>
              <a:rPr lang="cs-CZ" sz="2800"/>
              <a:t> tatínek čte knihu.</a:t>
            </a:r>
          </a:p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r>
              <a:rPr lang="cs-CZ" sz="2800"/>
              <a:t>Jana šla nakoupit, </a:t>
            </a:r>
            <a:r>
              <a:rPr lang="cs-CZ" sz="2800">
                <a:solidFill>
                  <a:schemeClr val="hlink"/>
                </a:solidFill>
              </a:rPr>
              <a:t>aby</a:t>
            </a:r>
            <a:r>
              <a:rPr lang="cs-CZ" sz="2800"/>
              <a:t> měla svačinu.</a:t>
            </a:r>
          </a:p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r>
              <a:rPr lang="cs-CZ" sz="2800"/>
              <a:t>Půjdu do kina, </a:t>
            </a:r>
            <a:r>
              <a:rPr lang="cs-CZ" sz="2800">
                <a:solidFill>
                  <a:schemeClr val="hlink"/>
                </a:solidFill>
              </a:rPr>
              <a:t>protože</a:t>
            </a:r>
            <a:r>
              <a:rPr lang="cs-CZ" sz="2800"/>
              <a:t> mám rád tento film.</a:t>
            </a:r>
          </a:p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r>
              <a:rPr lang="cs-CZ" sz="2800"/>
              <a:t>Táta koupil mamce kytku, </a:t>
            </a:r>
            <a:r>
              <a:rPr lang="cs-CZ" sz="2800">
                <a:solidFill>
                  <a:schemeClr val="hlink"/>
                </a:solidFill>
              </a:rPr>
              <a:t>aby </a:t>
            </a:r>
            <a:r>
              <a:rPr lang="cs-CZ" sz="2800"/>
              <a:t>měla radost.</a:t>
            </a:r>
          </a:p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endParaRPr lang="cs-CZ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Spoj věty jednoduché do souvětí: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6287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Petr chtěl jít na hřiště. Začalo pršet.</a:t>
            </a:r>
          </a:p>
          <a:p>
            <a:pPr eaLnBrk="1" hangingPunct="1">
              <a:defRPr/>
            </a:pPr>
            <a:r>
              <a:rPr lang="cs-CZ"/>
              <a:t>Koupím si koblihu. Mám hlad.</a:t>
            </a:r>
          </a:p>
          <a:p>
            <a:pPr eaLnBrk="1" hangingPunct="1">
              <a:defRPr/>
            </a:pPr>
            <a:r>
              <a:rPr lang="cs-CZ"/>
              <a:t>Babička plete. Mamka šije.</a:t>
            </a:r>
          </a:p>
          <a:p>
            <a:pPr eaLnBrk="1" hangingPunct="1">
              <a:defRPr/>
            </a:pPr>
            <a:r>
              <a:rPr lang="cs-CZ"/>
              <a:t>Půjdeme k babičce. Pojedeme k tetě.</a:t>
            </a:r>
          </a:p>
          <a:p>
            <a:pPr eaLnBrk="1" hangingPunct="1">
              <a:defRPr/>
            </a:pPr>
            <a:r>
              <a:rPr lang="cs-CZ"/>
              <a:t>Chci jet na kole. Mám ho rozbité.</a:t>
            </a:r>
          </a:p>
          <a:p>
            <a:pPr eaLnBrk="1" hangingPunct="1">
              <a:defRPr/>
            </a:pPr>
            <a:endParaRPr lang="cs-CZ"/>
          </a:p>
        </p:txBody>
      </p:sp>
      <p:pic>
        <p:nvPicPr>
          <p:cNvPr id="17411" name="Picture 4" descr="MM910001141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4076700"/>
            <a:ext cx="123825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Doplň druhou část souvětí: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400"/>
              <a:t>Musím vstát brzy, abych   ____________________.</a:t>
            </a:r>
          </a:p>
          <a:p>
            <a:pPr eaLnBrk="1" hangingPunct="1">
              <a:defRPr/>
            </a:pPr>
            <a:endParaRPr lang="cs-CZ" sz="2400"/>
          </a:p>
          <a:p>
            <a:pPr eaLnBrk="1" hangingPunct="1">
              <a:defRPr/>
            </a:pPr>
            <a:r>
              <a:rPr lang="cs-CZ" sz="2400"/>
              <a:t>Nešel jsem do školy, protože  _________________.</a:t>
            </a:r>
          </a:p>
          <a:p>
            <a:pPr eaLnBrk="1" hangingPunct="1">
              <a:defRPr/>
            </a:pPr>
            <a:endParaRPr lang="cs-CZ" sz="2400"/>
          </a:p>
          <a:p>
            <a:pPr eaLnBrk="1" hangingPunct="1">
              <a:defRPr/>
            </a:pPr>
            <a:r>
              <a:rPr lang="cs-CZ" sz="2400"/>
              <a:t>Večer si budu hrát  a  ________________________.</a:t>
            </a:r>
          </a:p>
          <a:p>
            <a:pPr eaLnBrk="1" hangingPunct="1">
              <a:defRPr/>
            </a:pPr>
            <a:endParaRPr lang="cs-CZ" sz="2400"/>
          </a:p>
          <a:p>
            <a:pPr eaLnBrk="1" hangingPunct="1">
              <a:defRPr/>
            </a:pPr>
            <a:r>
              <a:rPr lang="cs-CZ" sz="2400"/>
              <a:t>Petra chtěla zmrzlinu, ale _____________________.</a:t>
            </a:r>
          </a:p>
          <a:p>
            <a:pPr eaLnBrk="1" hangingPunct="1">
              <a:defRPr/>
            </a:pPr>
            <a:endParaRPr lang="cs-CZ" sz="2400"/>
          </a:p>
          <a:p>
            <a:pPr eaLnBrk="1" hangingPunct="1">
              <a:defRPr/>
            </a:pPr>
            <a:r>
              <a:rPr lang="cs-CZ" sz="2400"/>
              <a:t>Když mám jedničky,__________________________.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400"/>
              <a:t>Rozhodni, zda je to věta jednoduchá VJ nebo souvětí S. Zkratku zapiš do rámečku.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/>
              <a:t>Škola už začala v měsíci září.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Musím si uklidit, aby měla mamka radost.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Pojedeme se projet na kole do lesa.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Když budeš hodný, dostaneš zmrzlinu.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Všichni se těšíme na prázdniny.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Upečeme dort, protože mám narozeniny.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Cestou domů koupím ovoce.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Jana umývá nádobí a Tom ho utírá.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/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6516688" y="1628775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8459788" y="2133600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7596188" y="2708275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2" name="Rectangle 7"/>
          <p:cNvSpPr>
            <a:spLocks noChangeArrowheads="1"/>
          </p:cNvSpPr>
          <p:nvPr/>
        </p:nvSpPr>
        <p:spPr bwMode="auto">
          <a:xfrm>
            <a:off x="8027988" y="3284538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6948488" y="3789363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8316913" y="4292600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5" name="Rectangle 10"/>
          <p:cNvSpPr>
            <a:spLocks noChangeArrowheads="1"/>
          </p:cNvSpPr>
          <p:nvPr/>
        </p:nvSpPr>
        <p:spPr bwMode="auto">
          <a:xfrm>
            <a:off x="6516688" y="4797425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6" name="Rectangle 11"/>
          <p:cNvSpPr>
            <a:spLocks noChangeArrowheads="1"/>
          </p:cNvSpPr>
          <p:nvPr/>
        </p:nvSpPr>
        <p:spPr bwMode="auto">
          <a:xfrm>
            <a:off x="7596188" y="5373688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/>
              <a:t>Zdroje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2800">
                <a:effectLst/>
              </a:rPr>
              <a:t>Obrázky galerie Microsoft Power Point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2800">
              <a:effectLst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2800">
                <a:effectLst/>
              </a:rPr>
              <a:t>Český jazyk 3 , učebnice pro 3. ročník,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2800">
                <a:effectLst/>
              </a:rPr>
              <a:t>NŠ Brno</a:t>
            </a:r>
          </a:p>
          <a:p>
            <a:pPr eaLnBrk="1" hangingPunct="1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ona">
  <a:themeElements>
    <a:clrScheme name="Opon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Opo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o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o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Curtain Call</Template>
  <TotalTime>38</TotalTime>
  <Words>279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Tahoma</vt:lpstr>
      <vt:lpstr>Arial</vt:lpstr>
      <vt:lpstr>Wingdings</vt:lpstr>
      <vt:lpstr>Calibri</vt:lpstr>
      <vt:lpstr>Opona</vt:lpstr>
      <vt:lpstr>Opona</vt:lpstr>
      <vt:lpstr>Snímek 1</vt:lpstr>
      <vt:lpstr>Anotace</vt:lpstr>
      <vt:lpstr>Věta jednoduchá a souvětí:</vt:lpstr>
      <vt:lpstr>Přečti souvětí, vymýšlej další:</vt:lpstr>
      <vt:lpstr>Spoj věty jednoduché do souvětí:</vt:lpstr>
      <vt:lpstr>Doplň druhou část souvětí:</vt:lpstr>
      <vt:lpstr>Rozhodni, zda je to věta jednoduchá VJ nebo souvětí S. Zkratku zapiš do rámečku.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Filda</cp:lastModifiedBy>
  <cp:revision>4</cp:revision>
  <dcterms:created xsi:type="dcterms:W3CDTF">2011-08-21T15:31:45Z</dcterms:created>
  <dcterms:modified xsi:type="dcterms:W3CDTF">2013-01-21T17:04:15Z</dcterms:modified>
</cp:coreProperties>
</file>