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1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663300"/>
    <a:srgbClr val="FF3300"/>
    <a:srgbClr val="FFFF00"/>
    <a:srgbClr val="66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7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15A58-8053-42CD-B08F-364660C1D140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99A9D-E31B-4460-AF68-EADCC6D267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A20FB3-A9A7-4EED-883A-6A6C0FC42DB6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1358A-E893-4E53-A3AB-829C75CC4E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A3CC9-5562-4417-B1F4-4CB150519FA3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44C72F-2640-4C39-B03F-735CFDC518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CB3F1-703F-4ADB-B7C4-E9C3B4D25445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94795-D52E-460A-A515-D415E42FA0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3AE9F-15AF-43C1-A99C-09A594EFA0B4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26DAB-D021-46AB-BA33-DEA950B3E1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1427F-B286-450E-A9B4-479BD1414EE3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CF26A-CB95-4345-8104-47FF4F277D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019CC-BFE1-4357-A11D-89EC3965B056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EAC23-47FF-4B2F-89B8-6263024732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C32C1-05C9-4C14-A325-3CCF2EE8DA1F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47CE5-541E-43D4-AFC6-064F32CE73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B37F3-9AE3-405C-97ED-FF69B3DCEF44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D5F46-4BDA-40A0-8022-F8170AEA9F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816F6-002D-4108-8DBE-C7D75FAD7EEC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8EAFA-2AF0-492A-968D-8E81385DD7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54D75B-E920-4630-A2B9-C60A1C02C679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D01D6-3214-44CD-8E60-4E64D4036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C001EF9-FE3F-4F63-931E-6B66AC17E32A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8702983-E9F2-4A41-88FC-FF8B01ABAD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Rectangle 4"/>
          <p:cNvSpPr>
            <a:spLocks noChangeArrowheads="1"/>
          </p:cNvSpPr>
          <p:nvPr/>
        </p:nvSpPr>
        <p:spPr bwMode="auto">
          <a:xfrm>
            <a:off x="1331913" y="2422525"/>
            <a:ext cx="65532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/>
              <a:t>Název školy: Základní škola a Mateřská škola, Police n. M.,</a:t>
            </a:r>
          </a:p>
          <a:p>
            <a:r>
              <a:rPr lang="cs-CZ" sz="1800"/>
              <a:t>                      okres Náchod</a:t>
            </a:r>
          </a:p>
          <a:p>
            <a:endParaRPr lang="cs-CZ" sz="1800"/>
          </a:p>
          <a:p>
            <a:r>
              <a:rPr lang="cs-CZ" sz="1800"/>
              <a:t>Autor: Mgr. Irena Nádvorníková</a:t>
            </a:r>
          </a:p>
          <a:p>
            <a:endParaRPr lang="cs-CZ" sz="1800"/>
          </a:p>
          <a:p>
            <a:r>
              <a:rPr lang="cs-CZ" sz="1800"/>
              <a:t>Název: VY_32_inovace_2B_15_Vyjmenovaná slova po B</a:t>
            </a:r>
          </a:p>
          <a:p>
            <a:endParaRPr lang="cs-CZ" sz="1800"/>
          </a:p>
          <a:p>
            <a:r>
              <a:rPr lang="cs-CZ" sz="1800"/>
              <a:t>Téma:Český jazyk pro 3. ročník</a:t>
            </a:r>
          </a:p>
          <a:p>
            <a:endParaRPr lang="cs-CZ" sz="1800"/>
          </a:p>
          <a:p>
            <a:r>
              <a:rPr lang="cs-CZ" sz="1800"/>
              <a:t>Číslo projektu:CZ.1.07/1.4.00/21.1431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91513" cy="54006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</a:rPr>
              <a:t>Prezentace je určena pro žáky 3. ročníků.</a:t>
            </a:r>
          </a:p>
          <a:p>
            <a:pPr eaLnBrk="1" hangingPunct="1"/>
            <a:r>
              <a:rPr lang="cs-CZ" sz="2800" smtClean="0">
                <a:latin typeface="Arial" charset="0"/>
              </a:rPr>
              <a:t>Slouží k opakování učiva Vyjmenovaná slova po B.</a:t>
            </a:r>
          </a:p>
          <a:p>
            <a:pPr eaLnBrk="1" hangingPunct="1"/>
            <a:r>
              <a:rPr lang="cs-CZ" sz="2800" smtClean="0">
                <a:latin typeface="Arial" charset="0"/>
              </a:rPr>
              <a:t>Pracují na interaktivní tabuli pod vedením učitele. Barevně označují slova příbuzná k daným slovům.</a:t>
            </a:r>
          </a:p>
          <a:p>
            <a:pPr eaLnBrk="1" hangingPunct="1"/>
            <a:r>
              <a:rPr lang="cs-CZ" sz="2800" smtClean="0">
                <a:latin typeface="Arial" charset="0"/>
              </a:rPr>
              <a:t>Dále doplňují chybějící vyjmenované slovo nebo slovo příbuzné. </a:t>
            </a:r>
          </a:p>
          <a:p>
            <a:pPr eaLnBrk="1" hangingPunct="1"/>
            <a:r>
              <a:rPr lang="cs-CZ" sz="2800" smtClean="0">
                <a:latin typeface="Arial" charset="0"/>
              </a:rPr>
              <a:t>Doplňují i, y a odůvodňují pravopis. </a:t>
            </a:r>
          </a:p>
          <a:p>
            <a:pPr eaLnBrk="1" hangingPunct="1"/>
            <a:r>
              <a:rPr lang="cs-CZ" sz="2800" smtClean="0">
                <a:latin typeface="Arial" charset="0"/>
              </a:rPr>
              <a:t>Řeší rébusy.</a:t>
            </a:r>
          </a:p>
          <a:p>
            <a:pPr eaLnBrk="1" hangingPunct="1"/>
            <a:r>
              <a:rPr lang="cs-CZ" sz="2800" smtClean="0">
                <a:latin typeface="Arial" charset="0"/>
              </a:rPr>
              <a:t>Opisují cvičení do sešitu.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smtClean="0">
                <a:latin typeface="Arial" charset="0"/>
              </a:rPr>
              <a:t>Říkej řadu vyjmenovaných slov po B</a:t>
            </a:r>
          </a:p>
        </p:txBody>
      </p:sp>
      <p:sp>
        <p:nvSpPr>
          <p:cNvPr id="15362" name="Rectangle 3"/>
          <p:cNvSpPr>
            <a:spLocks noGrp="1"/>
          </p:cNvSpPr>
          <p:nvPr>
            <p:ph type="body" idx="1"/>
          </p:nvPr>
        </p:nvSpPr>
        <p:spPr>
          <a:xfrm>
            <a:off x="755650" y="2133600"/>
            <a:ext cx="8229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4400" smtClean="0">
                <a:solidFill>
                  <a:schemeClr val="accent2"/>
                </a:solidFill>
                <a:latin typeface="Arial" charset="0"/>
              </a:rPr>
              <a:t>  BÝT</a:t>
            </a:r>
            <a:r>
              <a:rPr lang="cs-CZ" sz="4400" smtClean="0">
                <a:latin typeface="Arial" charset="0"/>
              </a:rPr>
              <a:t>   </a:t>
            </a:r>
            <a:r>
              <a:rPr lang="cs-CZ" sz="4400" smtClean="0">
                <a:solidFill>
                  <a:schemeClr val="folHlink"/>
                </a:solidFill>
                <a:latin typeface="Arial" charset="0"/>
              </a:rPr>
              <a:t>BYDLIT   </a:t>
            </a:r>
            <a:r>
              <a:rPr lang="cs-CZ" sz="4400" smtClean="0">
                <a:latin typeface="Arial" charset="0"/>
              </a:rPr>
              <a:t> </a:t>
            </a:r>
            <a:r>
              <a:rPr lang="cs-CZ" sz="4400" smtClean="0">
                <a:solidFill>
                  <a:schemeClr val="accent2"/>
                </a:solidFill>
                <a:latin typeface="Arial" charset="0"/>
              </a:rPr>
              <a:t>OBYVATEL</a:t>
            </a:r>
            <a:r>
              <a:rPr lang="cs-CZ" sz="4400" smtClean="0">
                <a:latin typeface="Arial" charset="0"/>
              </a:rPr>
              <a:t>   </a:t>
            </a:r>
            <a:r>
              <a:rPr lang="cs-CZ" sz="4400" smtClean="0">
                <a:solidFill>
                  <a:schemeClr val="accent1"/>
                </a:solidFill>
                <a:latin typeface="Arial" charset="0"/>
              </a:rPr>
              <a:t>BYT</a:t>
            </a:r>
            <a:r>
              <a:rPr lang="cs-CZ" sz="4400" smtClean="0">
                <a:latin typeface="Arial" charset="0"/>
              </a:rPr>
              <a:t> PŘÍBYTEK</a:t>
            </a:r>
          </a:p>
          <a:p>
            <a:pPr eaLnBrk="1" hangingPunct="1">
              <a:buFont typeface="Arial" charset="0"/>
              <a:buNone/>
            </a:pPr>
            <a:r>
              <a:rPr lang="cs-CZ" sz="4400" smtClean="0">
                <a:latin typeface="Arial" charset="0"/>
              </a:rPr>
              <a:t>   NÁBYTEK   </a:t>
            </a:r>
            <a:r>
              <a:rPr lang="cs-CZ" sz="4400" smtClean="0">
                <a:solidFill>
                  <a:srgbClr val="66FF99"/>
                </a:solidFill>
                <a:latin typeface="Arial" charset="0"/>
              </a:rPr>
              <a:t>DOBYTEK </a:t>
            </a:r>
            <a:r>
              <a:rPr lang="cs-CZ" sz="4400" smtClean="0">
                <a:solidFill>
                  <a:schemeClr val="accent2"/>
                </a:solidFill>
                <a:latin typeface="Arial" charset="0"/>
              </a:rPr>
              <a:t>OBYČEJ</a:t>
            </a:r>
            <a:r>
              <a:rPr lang="cs-CZ" sz="4400" smtClean="0">
                <a:latin typeface="Arial" charset="0"/>
              </a:rPr>
              <a:t>   BYSTRÝ </a:t>
            </a:r>
          </a:p>
          <a:p>
            <a:pPr eaLnBrk="1" hangingPunct="1">
              <a:buFont typeface="Arial" charset="0"/>
              <a:buNone/>
            </a:pPr>
            <a:r>
              <a:rPr lang="cs-CZ" sz="4400" smtClean="0">
                <a:latin typeface="Arial" charset="0"/>
              </a:rPr>
              <a:t>   BYLINA   </a:t>
            </a:r>
            <a:r>
              <a:rPr lang="cs-CZ" sz="4400" smtClean="0">
                <a:solidFill>
                  <a:schemeClr val="tx2"/>
                </a:solidFill>
                <a:latin typeface="Arial" charset="0"/>
              </a:rPr>
              <a:t>KOBYLA  </a:t>
            </a:r>
          </a:p>
          <a:p>
            <a:pPr eaLnBrk="1" hangingPunct="1">
              <a:buFont typeface="Arial" charset="0"/>
              <a:buNone/>
            </a:pPr>
            <a:r>
              <a:rPr lang="cs-CZ" sz="4400" smtClean="0">
                <a:latin typeface="Arial" charset="0"/>
              </a:rPr>
              <a:t>   </a:t>
            </a:r>
            <a:r>
              <a:rPr lang="cs-CZ" sz="4400" smtClean="0">
                <a:solidFill>
                  <a:schemeClr val="accent2"/>
                </a:solidFill>
                <a:latin typeface="Arial" charset="0"/>
              </a:rPr>
              <a:t>BÝK </a:t>
            </a:r>
            <a:r>
              <a:rPr lang="cs-CZ" sz="4400" smtClean="0">
                <a:solidFill>
                  <a:srgbClr val="66FF99"/>
                </a:solidFill>
                <a:latin typeface="Arial" charset="0"/>
              </a:rPr>
              <a:t>PŘIBYSLAV  </a:t>
            </a:r>
          </a:p>
        </p:txBody>
      </p:sp>
      <p:pic>
        <p:nvPicPr>
          <p:cNvPr id="15363" name="Picture 7" descr="MC90029085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3860800"/>
            <a:ext cx="2270125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latin typeface="Arial" charset="0"/>
              </a:rPr>
              <a:t>Hledej slova příbuzná, podtrhni barevně</a:t>
            </a:r>
          </a:p>
        </p:txBody>
      </p:sp>
      <p:sp>
        <p:nvSpPr>
          <p:cNvPr id="16386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BYDLIŠTĚ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OBYČEJNĚ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BÝKOVEC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BYTEČEK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DOBYTČÍ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BYSTŘINA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BYLINÁŘKA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KOBYLKA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BYDLENÍ</a:t>
            </a:r>
          </a:p>
          <a:p>
            <a:pPr eaLnBrk="1" hangingPunct="1">
              <a:lnSpc>
                <a:spcPct val="90000"/>
              </a:lnSpc>
            </a:pPr>
            <a:endParaRPr lang="cs-CZ" sz="2400" smtClean="0">
              <a:latin typeface="Arial" charset="0"/>
            </a:endParaRPr>
          </a:p>
        </p:txBody>
      </p:sp>
      <p:sp>
        <p:nvSpPr>
          <p:cNvPr id="16387" name="Rectangle 5"/>
          <p:cNvSpPr>
            <a:spLocks noGrp="1"/>
          </p:cNvSpPr>
          <p:nvPr>
            <p:ph type="body" sz="half" idx="2"/>
          </p:nvPr>
        </p:nvSpPr>
        <p:spPr>
          <a:xfrm>
            <a:off x="4643438" y="1557338"/>
            <a:ext cx="4038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DOBYTEČEK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KOBYLISY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BYSTŘICE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ZLATOBÝL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BÝČEK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NEOBYČEJNÝ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BYTNÁ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BÝLÍ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BYSTROZRAKÝ</a:t>
            </a:r>
          </a:p>
        </p:txBody>
      </p:sp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2916238" y="1700213"/>
            <a:ext cx="1512887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accent1"/>
                </a:solidFill>
              </a:rPr>
              <a:t>BYDLIT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66FF99"/>
                </a:solidFill>
              </a:rPr>
              <a:t>BYT</a:t>
            </a:r>
          </a:p>
          <a:p>
            <a:pPr>
              <a:spcBef>
                <a:spcPct val="50000"/>
              </a:spcBef>
            </a:pPr>
            <a:r>
              <a:rPr lang="cs-CZ" sz="2000" b="1"/>
              <a:t>DOBYTEK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folHlink"/>
                </a:solidFill>
              </a:rPr>
              <a:t>OBYČEJ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FF00"/>
                </a:solidFill>
              </a:rPr>
              <a:t>BYSTRÝ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3300"/>
                </a:solidFill>
              </a:rPr>
              <a:t>BYLINA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663300"/>
                </a:solidFill>
              </a:rPr>
              <a:t>KOBYLA</a:t>
            </a:r>
            <a:r>
              <a:rPr lang="cs-CZ" sz="2000" b="1"/>
              <a:t> 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99FF"/>
                </a:solidFill>
              </a:rPr>
              <a:t>BÝK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latin typeface="Arial" charset="0"/>
              </a:rPr>
              <a:t/>
            </a:r>
            <a:br>
              <a:rPr lang="cs-CZ" sz="4000" smtClean="0">
                <a:latin typeface="Arial" charset="0"/>
              </a:rPr>
            </a:br>
            <a:r>
              <a:rPr lang="cs-CZ" sz="4000" smtClean="0">
                <a:solidFill>
                  <a:srgbClr val="FF3300"/>
                </a:solidFill>
                <a:latin typeface="Arial" charset="0"/>
              </a:rPr>
              <a:t>Doplň i, y. Pravopis zdůvodni.</a:t>
            </a:r>
            <a:br>
              <a:rPr lang="cs-CZ" sz="4000" smtClean="0">
                <a:solidFill>
                  <a:srgbClr val="FF3300"/>
                </a:solidFill>
                <a:latin typeface="Arial" charset="0"/>
              </a:rPr>
            </a:br>
            <a:endParaRPr lang="cs-CZ" sz="4000" smtClean="0">
              <a:solidFill>
                <a:srgbClr val="FF3300"/>
              </a:solidFill>
              <a:latin typeface="Arial" charset="0"/>
            </a:endParaRPr>
          </a:p>
        </p:txBody>
      </p:sp>
      <p:sp>
        <p:nvSpPr>
          <p:cNvPr id="17410" name="Rectangle 3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B-Č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KOB-LKA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NAB-JEČKA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B-LINKÁŘKA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B-TEČEK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B-LEK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BAB-ČKA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OB-DLÍ</a:t>
            </a:r>
          </a:p>
        </p:txBody>
      </p:sp>
      <p:sp>
        <p:nvSpPr>
          <p:cNvPr id="17411" name="Rectangle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B-ZON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B-ČEK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B-BLE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B-STŘE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PŘÍB-TEČEK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DOB-TČÍ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B-TVA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smtClean="0">
                <a:latin typeface="Arial" charset="0"/>
              </a:rPr>
              <a:t>HB-TÝ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Arial" charset="0"/>
              </a:rPr>
              <a:t>Vysvětli význam těchto slov z předchozího cvičení, použij ve větách.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/>
            <a:endParaRPr lang="cs-CZ" b="1" smtClean="0">
              <a:solidFill>
                <a:schemeClr val="hlink"/>
              </a:solidFill>
              <a:latin typeface="Arial" charset="0"/>
            </a:endParaRPr>
          </a:p>
          <a:p>
            <a:pPr algn="ctr" eaLnBrk="1" hangingPunct="1"/>
            <a:r>
              <a:rPr lang="cs-CZ" b="1" smtClean="0">
                <a:solidFill>
                  <a:schemeClr val="hlink"/>
                </a:solidFill>
                <a:latin typeface="Arial" charset="0"/>
              </a:rPr>
              <a:t>HBITÝ</a:t>
            </a:r>
          </a:p>
          <a:p>
            <a:pPr algn="ctr" eaLnBrk="1" hangingPunct="1"/>
            <a:r>
              <a:rPr lang="cs-CZ" b="1" smtClean="0">
                <a:solidFill>
                  <a:schemeClr val="hlink"/>
                </a:solidFill>
                <a:latin typeface="Arial" charset="0"/>
              </a:rPr>
              <a:t>BÍLEK</a:t>
            </a:r>
          </a:p>
          <a:p>
            <a:pPr algn="ctr" eaLnBrk="1" hangingPunct="1"/>
            <a:r>
              <a:rPr lang="cs-CZ" b="1" smtClean="0">
                <a:solidFill>
                  <a:schemeClr val="hlink"/>
                </a:solidFill>
                <a:latin typeface="Arial" charset="0"/>
              </a:rPr>
              <a:t>BIZON</a:t>
            </a:r>
          </a:p>
          <a:p>
            <a:pPr algn="ctr" eaLnBrk="1" hangingPunct="1"/>
            <a:r>
              <a:rPr lang="cs-CZ" b="1" smtClean="0">
                <a:solidFill>
                  <a:schemeClr val="hlink"/>
                </a:solidFill>
                <a:latin typeface="Arial" charset="0"/>
              </a:rPr>
              <a:t>BIBLE</a:t>
            </a:r>
          </a:p>
          <a:p>
            <a:pPr algn="ctr" eaLnBrk="1" hangingPunct="1"/>
            <a:r>
              <a:rPr lang="cs-CZ" b="1" smtClean="0">
                <a:solidFill>
                  <a:schemeClr val="hlink"/>
                </a:solidFill>
                <a:latin typeface="Arial" charset="0"/>
              </a:rPr>
              <a:t>NABÍJEČKA</a:t>
            </a:r>
          </a:p>
        </p:txBody>
      </p:sp>
      <p:pic>
        <p:nvPicPr>
          <p:cNvPr id="18435" name="Picture 4" descr="MC90040608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3429000"/>
            <a:ext cx="1841500" cy="127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8" descr="MC900404599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87450" y="4149725"/>
            <a:ext cx="1873250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0" descr="MP900402878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42988" y="1916113"/>
            <a:ext cx="2232025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1" descr="MC900232899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24525" y="1700213"/>
            <a:ext cx="1614488" cy="184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4" descr="MP900432837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940425" y="5084763"/>
            <a:ext cx="2120900" cy="157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accent1"/>
                </a:solidFill>
                <a:latin typeface="Arial" charset="0"/>
              </a:rPr>
              <a:t>Poznáš zašifrovaná slova?</a:t>
            </a:r>
          </a:p>
        </p:txBody>
      </p:sp>
      <p:sp>
        <p:nvSpPr>
          <p:cNvPr id="19458" name="Lock"/>
          <p:cNvSpPr>
            <a:spLocks noEditPoints="1" noChangeArrowheads="1"/>
          </p:cNvSpPr>
          <p:nvPr/>
        </p:nvSpPr>
        <p:spPr bwMode="auto">
          <a:xfrm>
            <a:off x="1042988" y="2276475"/>
            <a:ext cx="2305050" cy="1873250"/>
          </a:xfrm>
          <a:custGeom>
            <a:avLst/>
            <a:gdLst>
              <a:gd name="T0" fmla="*/ 1152525 w 21600"/>
              <a:gd name="T1" fmla="*/ 0 h 21600"/>
              <a:gd name="T2" fmla="*/ 2305050 w 21600"/>
              <a:gd name="T3" fmla="*/ 833076 h 21600"/>
              <a:gd name="T4" fmla="*/ 1152525 w 21600"/>
              <a:gd name="T5" fmla="*/ 1873250 h 21600"/>
              <a:gd name="T6" fmla="*/ 0 w 21600"/>
              <a:gd name="T7" fmla="*/ 833076 h 21600"/>
              <a:gd name="T8" fmla="*/ 0 60000 65536"/>
              <a:gd name="T9" fmla="*/ 0 60000 65536"/>
              <a:gd name="T10" fmla="*/ 0 60000 65536"/>
              <a:gd name="T11" fmla="*/ 0 60000 65536"/>
              <a:gd name="T12" fmla="*/ 744 w 21600"/>
              <a:gd name="T13" fmla="*/ 9904 h 21600"/>
              <a:gd name="T14" fmla="*/ 21134 w 21600"/>
              <a:gd name="T15" fmla="*/ 1533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solidFill>
            <a:srgbClr val="C0C0C0"/>
          </a:solidFill>
          <a:ln w="3810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2000"/>
              <a:t>ŘBPÍYEKT</a:t>
            </a:r>
          </a:p>
        </p:txBody>
      </p:sp>
      <p:sp>
        <p:nvSpPr>
          <p:cNvPr id="19459" name="Rectangle 12"/>
          <p:cNvSpPr>
            <a:spLocks noGrp="1"/>
          </p:cNvSpPr>
          <p:nvPr>
            <p:ph type="body" idx="1"/>
          </p:nvPr>
        </p:nvSpPr>
        <p:spPr>
          <a:xfrm>
            <a:off x="107950" y="1412875"/>
            <a:ext cx="8229600" cy="4525963"/>
          </a:xfrm>
        </p:spPr>
        <p:txBody>
          <a:bodyPr/>
          <a:lstStyle/>
          <a:p>
            <a:pPr eaLnBrk="1" hangingPunct="1"/>
            <a:r>
              <a:rPr lang="cs-CZ" b="1" smtClean="0">
                <a:latin typeface="Arial" charset="0"/>
              </a:rPr>
              <a:t>___________   __________   __________</a:t>
            </a:r>
          </a:p>
        </p:txBody>
      </p:sp>
      <p:sp>
        <p:nvSpPr>
          <p:cNvPr id="19460" name="Lock"/>
          <p:cNvSpPr>
            <a:spLocks noEditPoints="1" noChangeArrowheads="1"/>
          </p:cNvSpPr>
          <p:nvPr/>
        </p:nvSpPr>
        <p:spPr bwMode="auto">
          <a:xfrm>
            <a:off x="3563938" y="2205038"/>
            <a:ext cx="2376487" cy="2016125"/>
          </a:xfrm>
          <a:custGeom>
            <a:avLst/>
            <a:gdLst>
              <a:gd name="T0" fmla="*/ 1188244 w 21600"/>
              <a:gd name="T1" fmla="*/ 0 h 21600"/>
              <a:gd name="T2" fmla="*/ 2376487 w 21600"/>
              <a:gd name="T3" fmla="*/ 896616 h 21600"/>
              <a:gd name="T4" fmla="*/ 1188244 w 21600"/>
              <a:gd name="T5" fmla="*/ 2016125 h 21600"/>
              <a:gd name="T6" fmla="*/ 0 w 21600"/>
              <a:gd name="T7" fmla="*/ 896616 h 21600"/>
              <a:gd name="T8" fmla="*/ 0 60000 65536"/>
              <a:gd name="T9" fmla="*/ 0 60000 65536"/>
              <a:gd name="T10" fmla="*/ 0 60000 65536"/>
              <a:gd name="T11" fmla="*/ 0 60000 65536"/>
              <a:gd name="T12" fmla="*/ 744 w 21600"/>
              <a:gd name="T13" fmla="*/ 9904 h 21600"/>
              <a:gd name="T14" fmla="*/ 21134 w 21600"/>
              <a:gd name="T15" fmla="*/ 1533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solidFill>
            <a:srgbClr val="C0C0C0"/>
          </a:solidFill>
          <a:ln w="3810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VŘPYISLBA</a:t>
            </a:r>
          </a:p>
        </p:txBody>
      </p:sp>
      <p:sp>
        <p:nvSpPr>
          <p:cNvPr id="19461" name="Lock"/>
          <p:cNvSpPr>
            <a:spLocks noEditPoints="1" noChangeArrowheads="1"/>
          </p:cNvSpPr>
          <p:nvPr/>
        </p:nvSpPr>
        <p:spPr bwMode="auto">
          <a:xfrm>
            <a:off x="6156325" y="2276475"/>
            <a:ext cx="2376488" cy="1943100"/>
          </a:xfrm>
          <a:custGeom>
            <a:avLst/>
            <a:gdLst>
              <a:gd name="T0" fmla="*/ 1188244 w 21600"/>
              <a:gd name="T1" fmla="*/ 0 h 21600"/>
              <a:gd name="T2" fmla="*/ 2376488 w 21600"/>
              <a:gd name="T3" fmla="*/ 864140 h 21600"/>
              <a:gd name="T4" fmla="*/ 1188244 w 21600"/>
              <a:gd name="T5" fmla="*/ 1943100 h 21600"/>
              <a:gd name="T6" fmla="*/ 0 w 21600"/>
              <a:gd name="T7" fmla="*/ 864140 h 21600"/>
              <a:gd name="T8" fmla="*/ 0 60000 65536"/>
              <a:gd name="T9" fmla="*/ 0 60000 65536"/>
              <a:gd name="T10" fmla="*/ 0 60000 65536"/>
              <a:gd name="T11" fmla="*/ 0 60000 65536"/>
              <a:gd name="T12" fmla="*/ 744 w 21600"/>
              <a:gd name="T13" fmla="*/ 9904 h 21600"/>
              <a:gd name="T14" fmla="*/ 21134 w 21600"/>
              <a:gd name="T15" fmla="*/ 1533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solidFill>
            <a:srgbClr val="C0C0C0"/>
          </a:solidFill>
          <a:ln w="3810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2000" b="1"/>
              <a:t>ÁBNKTEY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smtClean="0">
                <a:solidFill>
                  <a:schemeClr val="hlink"/>
                </a:solidFill>
                <a:latin typeface="Arial" charset="0"/>
              </a:rPr>
              <a:t>Doplň chybějící vyjmenované slovo nebo jeho tvar.Vyber si 4 věty a napiš do sešitu</a:t>
            </a:r>
            <a:r>
              <a:rPr lang="cs-CZ" sz="3200" smtClean="0">
                <a:latin typeface="Arial" charset="0"/>
              </a:rPr>
              <a:t>.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Kráva , tele a býk patří mezi_________.</a:t>
            </a:r>
          </a:p>
          <a:p>
            <a:pPr eaLnBrk="1" hangingPunct="1"/>
            <a:r>
              <a:rPr lang="cs-CZ" smtClean="0">
                <a:latin typeface="Arial" charset="0"/>
              </a:rPr>
              <a:t>Ve škole sbíráme léčivé __________.</a:t>
            </a:r>
          </a:p>
          <a:p>
            <a:pPr eaLnBrk="1" hangingPunct="1"/>
            <a:r>
              <a:rPr lang="cs-CZ" smtClean="0">
                <a:latin typeface="Arial" charset="0"/>
              </a:rPr>
              <a:t>Máme pěkný  slunný ________.</a:t>
            </a:r>
          </a:p>
          <a:p>
            <a:pPr eaLnBrk="1" hangingPunct="1"/>
            <a:r>
              <a:rPr lang="cs-CZ" smtClean="0">
                <a:latin typeface="Arial" charset="0"/>
              </a:rPr>
              <a:t>Jsem __________Police nad Metují.</a:t>
            </a:r>
          </a:p>
          <a:p>
            <a:pPr eaLnBrk="1" hangingPunct="1"/>
            <a:r>
              <a:rPr lang="cs-CZ" smtClean="0">
                <a:latin typeface="Arial" charset="0"/>
              </a:rPr>
              <a:t>Dědeček vyrábí dřevěný ___________.</a:t>
            </a:r>
          </a:p>
          <a:p>
            <a:pPr eaLnBrk="1" hangingPunct="1"/>
            <a:r>
              <a:rPr lang="cs-CZ" smtClean="0">
                <a:latin typeface="Arial" charset="0"/>
              </a:rPr>
              <a:t>Pouštění lodiček je vánoční __________.</a:t>
            </a:r>
          </a:p>
          <a:p>
            <a:pPr eaLnBrk="1" hangingPunct="1"/>
            <a:r>
              <a:rPr lang="cs-CZ" smtClean="0">
                <a:latin typeface="Arial" charset="0"/>
              </a:rPr>
              <a:t>Chtěl bys __________v Praze?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2286000" y="2468563"/>
            <a:ext cx="4572000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1800"/>
              <a:t>Obrázky galerie Microsoft Power Point</a:t>
            </a:r>
          </a:p>
          <a:p>
            <a:pPr>
              <a:defRPr/>
            </a:pPr>
            <a:endParaRPr lang="cs-CZ" sz="1800"/>
          </a:p>
          <a:p>
            <a:pPr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Char char="l"/>
              <a:defRPr/>
            </a:pPr>
            <a:endParaRPr lang="cs-CZ" sz="3200">
              <a:effectLst>
                <a:outerShdw blurRad="38100" dist="38100" dir="2700000" algn="tl">
                  <a:srgbClr val="C0C0C0"/>
                </a:outerShdw>
              </a:effectLst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218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Tahoma</vt:lpstr>
      <vt:lpstr>Wingdings</vt:lpstr>
      <vt:lpstr>Motiv systému Office</vt:lpstr>
      <vt:lpstr>Snímek 1</vt:lpstr>
      <vt:lpstr>Anotace</vt:lpstr>
      <vt:lpstr>Říkej řadu vyjmenovaných slov po B</vt:lpstr>
      <vt:lpstr>Hledej slova příbuzná, podtrhni barevně</vt:lpstr>
      <vt:lpstr> Doplň i, y. Pravopis zdůvodni. </vt:lpstr>
      <vt:lpstr>Vysvětli význam těchto slov z předchozího cvičení, použij ve větách.</vt:lpstr>
      <vt:lpstr>Poznáš zašifrovaná slova?</vt:lpstr>
      <vt:lpstr>Doplň chybějící vyjmenované slovo nebo jeho tvar.Vyber si 4 věty a napiš do sešitu.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Filda</cp:lastModifiedBy>
  <cp:revision>4</cp:revision>
  <dcterms:created xsi:type="dcterms:W3CDTF">2011-08-21T15:31:45Z</dcterms:created>
  <dcterms:modified xsi:type="dcterms:W3CDTF">2013-01-21T17:06:36Z</dcterms:modified>
</cp:coreProperties>
</file>