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D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5347C-30A3-4234-8A8F-207C89CD1017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F24BC-256F-4449-A4FB-A42F3F478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62FF-2B00-4FDE-8F14-FF4E80DEC71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F5608-73CC-4A54-98B2-47FA1D20A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1EDB1-ED0B-4019-B5AD-140AEA3C60E9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E4581-C851-4AA8-9386-E4B4F57A9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63CDB-335A-4E50-A7A7-0FF36A005F15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5F051-FDF8-4E87-A869-806D1BAF5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47CB0-695D-4C74-90FF-F41DAC3135B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0C93F-ED09-42BF-A4FE-2983005659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D1AC0-13C7-4BBC-A993-3DC78F905D96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925EE-84BA-4828-85BF-C9E73785A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7CF3F-05B1-4E74-9ECE-474091AE397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DAF68-E142-4B28-AAEA-846608882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67623-C3F8-4517-B741-C353666C7857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9057D-63F9-43EC-B538-E15E39804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C3AEF-FCE2-46E6-BC15-752CC66003E3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327EF-0028-4A05-ABCB-A035E8512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9214B-D43B-4DB9-B313-A78E9CC117F2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9A6FE-EAE8-4043-9C93-E3860F62C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748-E335-4567-9F92-217F0AC320A2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AA74A-CD9E-4CA9-8C47-FF05F39CD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274220-C772-445E-9C59-95799292620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756684D-741A-486D-8D3B-41F44E889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Rectangle 4"/>
          <p:cNvSpPr>
            <a:spLocks noChangeArrowheads="1"/>
          </p:cNvSpPr>
          <p:nvPr/>
        </p:nvSpPr>
        <p:spPr bwMode="auto">
          <a:xfrm>
            <a:off x="971550" y="2205038"/>
            <a:ext cx="7183438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Název školy: Základní škola a Mateřská škola, Police n. M.,</a:t>
            </a:r>
          </a:p>
          <a:p>
            <a:r>
              <a:rPr lang="cs-CZ"/>
              <a:t>                      okres Náchod</a:t>
            </a:r>
          </a:p>
          <a:p>
            <a:endParaRPr lang="cs-CZ"/>
          </a:p>
          <a:p>
            <a:r>
              <a:rPr lang="cs-CZ"/>
              <a:t>Autor: Mgr. Irena Nádvorníková</a:t>
            </a:r>
          </a:p>
          <a:p>
            <a:endParaRPr lang="cs-CZ"/>
          </a:p>
          <a:p>
            <a:r>
              <a:rPr lang="cs-CZ"/>
              <a:t>Název: VY_32_inovace_2B_16_Vyjmenovaná slova po B</a:t>
            </a:r>
          </a:p>
          <a:p>
            <a:endParaRPr lang="cs-CZ"/>
          </a:p>
          <a:p>
            <a:r>
              <a:rPr lang="cs-CZ"/>
              <a:t>Téma:Český jazyk pro 3. ročník</a:t>
            </a:r>
          </a:p>
          <a:p>
            <a:endParaRPr lang="cs-CZ"/>
          </a:p>
          <a:p>
            <a:r>
              <a:rPr lang="cs-CZ"/>
              <a:t>Číslo projektu:CZ.1.07/1.4.00/21.1431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Prezentace je určena pro žáky 3. ročníku.</a:t>
            </a:r>
          </a:p>
          <a:p>
            <a:pPr eaLnBrk="1" hangingPunct="1"/>
            <a:r>
              <a:rPr lang="cs-CZ" smtClean="0">
                <a:latin typeface="Arial" charset="0"/>
              </a:rPr>
              <a:t>Je určena k závěrečnému opakování vyjmenovaných slov po b.</a:t>
            </a:r>
          </a:p>
          <a:p>
            <a:pPr eaLnBrk="1" hangingPunct="1"/>
            <a:r>
              <a:rPr lang="cs-CZ" smtClean="0">
                <a:latin typeface="Arial" charset="0"/>
              </a:rPr>
              <a:t>Pracují na interaktivní tabuli.</a:t>
            </a:r>
          </a:p>
          <a:p>
            <a:pPr eaLnBrk="1" hangingPunct="1"/>
            <a:r>
              <a:rPr lang="cs-CZ" smtClean="0">
                <a:latin typeface="Arial" charset="0"/>
              </a:rPr>
              <a:t>Zapisují slova příbuzná do bublinek.</a:t>
            </a:r>
          </a:p>
          <a:p>
            <a:pPr eaLnBrk="1" hangingPunct="1"/>
            <a:r>
              <a:rPr lang="cs-CZ" smtClean="0">
                <a:latin typeface="Arial" charset="0"/>
              </a:rPr>
              <a:t>Doplňují i, y a odůvodňují pravopis.</a:t>
            </a:r>
          </a:p>
          <a:p>
            <a:pPr eaLnBrk="1" hangingPunct="1"/>
            <a:r>
              <a:rPr lang="cs-CZ" smtClean="0">
                <a:latin typeface="Arial" charset="0"/>
              </a:rPr>
              <a:t>Hledají ukrytá vyjmenovaná slova.</a:t>
            </a:r>
          </a:p>
          <a:p>
            <a:pPr eaLnBrk="1" hangingPunct="1"/>
            <a:r>
              <a:rPr lang="cs-CZ" smtClean="0">
                <a:latin typeface="Arial" charset="0"/>
              </a:rPr>
              <a:t>Opisují text, obrázky nahrazují slovy.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solidFill>
                  <a:schemeClr val="accent1"/>
                </a:solidFill>
                <a:latin typeface="Arial" charset="0"/>
              </a:rPr>
              <a:t>Říkej řadu vyjmenovaných slov po B</a:t>
            </a:r>
          </a:p>
        </p:txBody>
      </p:sp>
      <p:sp>
        <p:nvSpPr>
          <p:cNvPr id="1536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  <a:latin typeface="Arial" charset="0"/>
              </a:rPr>
              <a:t>   Být, bydlit, obyvatel, byt, příbytek, nábytek, dobytek , obyčej, bystrý, bylina, kobyla, býk, Přibyslav.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solidFill>
                <a:schemeClr val="accent2"/>
              </a:solidFill>
              <a:latin typeface="Arial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  <a:latin typeface="Arial" charset="0"/>
              </a:rPr>
              <a:t>Říkají jen děvčata.</a:t>
            </a:r>
            <a:endParaRPr lang="cs-CZ" smtClean="0">
              <a:solidFill>
                <a:schemeClr val="accent1"/>
              </a:solidFill>
              <a:latin typeface="Arial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solidFill>
                  <a:schemeClr val="accent1"/>
                </a:solidFill>
                <a:latin typeface="Arial" charset="0"/>
              </a:rPr>
              <a:t>Říkají jen chlapci.</a:t>
            </a:r>
            <a:endParaRPr lang="cs-CZ" smtClean="0">
              <a:solidFill>
                <a:srgbClr val="5ED933"/>
              </a:solidFill>
              <a:latin typeface="Arial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solidFill>
                  <a:srgbClr val="5ED933"/>
                </a:solidFill>
                <a:latin typeface="Arial" charset="0"/>
              </a:rPr>
              <a:t>Říkají všichni.</a:t>
            </a:r>
            <a:endParaRPr lang="cs-CZ" smtClean="0">
              <a:solidFill>
                <a:schemeClr val="accent2"/>
              </a:solidFill>
              <a:latin typeface="Arial" charset="0"/>
            </a:endParaRPr>
          </a:p>
        </p:txBody>
      </p:sp>
      <p:pic>
        <p:nvPicPr>
          <p:cNvPr id="15363" name="Picture 5" descr="MC90023428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5263" y="4365625"/>
            <a:ext cx="2598737" cy="232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MC90021530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4076700"/>
            <a:ext cx="1881187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Dopisuj do bublin příbuzná slova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>
          <a:xfrm>
            <a:off x="468313" y="1700213"/>
            <a:ext cx="8229600" cy="482441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. </a:t>
            </a:r>
          </a:p>
        </p:txBody>
      </p:sp>
      <p:sp>
        <p:nvSpPr>
          <p:cNvPr id="17412" name="Cloud"/>
          <p:cNvSpPr>
            <a:spLocks noChangeAspect="1" noEditPoints="1" noChangeArrowheads="1"/>
          </p:cNvSpPr>
          <p:nvPr/>
        </p:nvSpPr>
        <p:spPr bwMode="auto">
          <a:xfrm>
            <a:off x="684213" y="170021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bydlit</a:t>
            </a:r>
          </a:p>
        </p:txBody>
      </p:sp>
      <p:sp>
        <p:nvSpPr>
          <p:cNvPr id="17413" name="Cloud"/>
          <p:cNvSpPr>
            <a:spLocks noChangeAspect="1" noEditPoints="1" noChangeArrowheads="1"/>
          </p:cNvSpPr>
          <p:nvPr/>
        </p:nvSpPr>
        <p:spPr bwMode="auto">
          <a:xfrm>
            <a:off x="5795963" y="148431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obyvatel</a:t>
            </a:r>
          </a:p>
        </p:txBody>
      </p:sp>
      <p:sp>
        <p:nvSpPr>
          <p:cNvPr id="17414" name="Cloud"/>
          <p:cNvSpPr>
            <a:spLocks noChangeAspect="1" noEditPoints="1" noChangeArrowheads="1"/>
          </p:cNvSpPr>
          <p:nvPr/>
        </p:nvSpPr>
        <p:spPr bwMode="auto">
          <a:xfrm>
            <a:off x="5651500" y="465296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být</a:t>
            </a:r>
          </a:p>
        </p:txBody>
      </p:sp>
      <p:sp>
        <p:nvSpPr>
          <p:cNvPr id="17415" name="Cloud"/>
          <p:cNvSpPr>
            <a:spLocks noChangeAspect="1" noEditPoints="1" noChangeArrowheads="1"/>
          </p:cNvSpPr>
          <p:nvPr/>
        </p:nvSpPr>
        <p:spPr bwMode="auto">
          <a:xfrm>
            <a:off x="395288" y="4581525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příbytek</a:t>
            </a:r>
          </a:p>
        </p:txBody>
      </p:sp>
      <p:sp>
        <p:nvSpPr>
          <p:cNvPr id="17416" name="Cloud"/>
          <p:cNvSpPr>
            <a:spLocks noChangeAspect="1" noEditPoints="1" noChangeArrowheads="1"/>
          </p:cNvSpPr>
          <p:nvPr/>
        </p:nvSpPr>
        <p:spPr bwMode="auto">
          <a:xfrm>
            <a:off x="2916238" y="314166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byt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.</a:t>
            </a:r>
          </a:p>
        </p:txBody>
      </p:sp>
      <p:sp>
        <p:nvSpPr>
          <p:cNvPr id="18436" name="Cloud"/>
          <p:cNvSpPr>
            <a:spLocks noChangeAspect="1" noEditPoints="1" noChangeArrowheads="1"/>
          </p:cNvSpPr>
          <p:nvPr/>
        </p:nvSpPr>
        <p:spPr bwMode="auto">
          <a:xfrm>
            <a:off x="3059113" y="2781300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obyčej</a:t>
            </a:r>
          </a:p>
        </p:txBody>
      </p:sp>
      <p:sp>
        <p:nvSpPr>
          <p:cNvPr id="18437" name="Cloud"/>
          <p:cNvSpPr>
            <a:spLocks noChangeAspect="1" noEditPoints="1" noChangeArrowheads="1"/>
          </p:cNvSpPr>
          <p:nvPr/>
        </p:nvSpPr>
        <p:spPr bwMode="auto">
          <a:xfrm>
            <a:off x="5795963" y="170021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bystrý</a:t>
            </a:r>
          </a:p>
        </p:txBody>
      </p:sp>
      <p:sp>
        <p:nvSpPr>
          <p:cNvPr id="18438" name="Cloud"/>
          <p:cNvSpPr>
            <a:spLocks noChangeAspect="1" noEditPoints="1" noChangeArrowheads="1"/>
          </p:cNvSpPr>
          <p:nvPr/>
        </p:nvSpPr>
        <p:spPr bwMode="auto">
          <a:xfrm>
            <a:off x="468313" y="1628775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dobytek</a:t>
            </a:r>
          </a:p>
        </p:txBody>
      </p:sp>
      <p:sp>
        <p:nvSpPr>
          <p:cNvPr id="18439" name="Cloud"/>
          <p:cNvSpPr>
            <a:spLocks noChangeAspect="1" noEditPoints="1" noChangeArrowheads="1"/>
          </p:cNvSpPr>
          <p:nvPr/>
        </p:nvSpPr>
        <p:spPr bwMode="auto">
          <a:xfrm>
            <a:off x="5076825" y="4292600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sz="2000" b="1"/>
              <a:t>nábytek</a:t>
            </a:r>
          </a:p>
        </p:txBody>
      </p:sp>
      <p:sp>
        <p:nvSpPr>
          <p:cNvPr id="18440" name="Cloud"/>
          <p:cNvSpPr>
            <a:spLocks noChangeAspect="1" noEditPoints="1" noChangeArrowheads="1"/>
          </p:cNvSpPr>
          <p:nvPr/>
        </p:nvSpPr>
        <p:spPr bwMode="auto">
          <a:xfrm>
            <a:off x="611188" y="422116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r>
              <a:rPr lang="cs-CZ" b="1"/>
              <a:t>bylina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.</a:t>
            </a:r>
          </a:p>
        </p:txBody>
      </p:sp>
      <p:sp>
        <p:nvSpPr>
          <p:cNvPr id="19460" name="Cloud"/>
          <p:cNvSpPr>
            <a:spLocks noChangeAspect="1" noEditPoints="1" noChangeArrowheads="1"/>
          </p:cNvSpPr>
          <p:nvPr/>
        </p:nvSpPr>
        <p:spPr bwMode="auto">
          <a:xfrm>
            <a:off x="755650" y="148431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r>
              <a:rPr lang="cs-CZ"/>
              <a:t>kobyla</a:t>
            </a:r>
          </a:p>
        </p:txBody>
      </p:sp>
      <p:sp>
        <p:nvSpPr>
          <p:cNvPr id="19461" name="Cloud"/>
          <p:cNvSpPr>
            <a:spLocks noChangeAspect="1" noEditPoints="1" noChangeArrowheads="1"/>
          </p:cNvSpPr>
          <p:nvPr/>
        </p:nvSpPr>
        <p:spPr bwMode="auto">
          <a:xfrm>
            <a:off x="4067175" y="2492375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r>
              <a:rPr lang="cs-CZ"/>
              <a:t>býk</a:t>
            </a:r>
          </a:p>
        </p:txBody>
      </p:sp>
      <p:sp>
        <p:nvSpPr>
          <p:cNvPr id="19462" name="Cloud"/>
          <p:cNvSpPr>
            <a:spLocks noChangeAspect="1" noEditPoints="1" noChangeArrowheads="1"/>
          </p:cNvSpPr>
          <p:nvPr/>
        </p:nvSpPr>
        <p:spPr bwMode="auto">
          <a:xfrm>
            <a:off x="971550" y="3933825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r>
              <a:rPr lang="cs-CZ"/>
              <a:t>Přibyslav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Doplň i, y. Odůvodni pravopis.</a:t>
            </a:r>
          </a:p>
        </p:txBody>
      </p:sp>
      <p:sp>
        <p:nvSpPr>
          <p:cNvPr id="19458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KRAB-CE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BAB-KA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ZB-VAJÍCÍ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HB-TĚ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KOB-LINEC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ŽAB-ČKA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B-DLENÍ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OB-ČEJNÝ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STAROB-LÁ</a:t>
            </a:r>
          </a:p>
        </p:txBody>
      </p:sp>
      <p:sp>
        <p:nvSpPr>
          <p:cNvPr id="19459" name="Rectangle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B-LOŽRAVEC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SB-RKA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B-LION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PŘEB-VALA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ZB-L KAMARÁDA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UB-LO VODY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B-LÁ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B-DÝLKO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B-STŘICE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Najdi skrytá vyjmenovaná slova.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Kluci byli na horách lyžovat.</a:t>
            </a:r>
          </a:p>
          <a:p>
            <a:pPr eaLnBrk="1" hangingPunct="1"/>
            <a:r>
              <a:rPr lang="cs-CZ" smtClean="0">
                <a:latin typeface="Arial" charset="0"/>
              </a:rPr>
              <a:t>To by tedy nešlo!</a:t>
            </a:r>
          </a:p>
          <a:p>
            <a:pPr eaLnBrk="1" hangingPunct="1"/>
            <a:r>
              <a:rPr lang="cs-CZ" smtClean="0">
                <a:latin typeface="Arial" charset="0"/>
              </a:rPr>
              <a:t>Ty jsi neobyčejně chytrý.</a:t>
            </a:r>
          </a:p>
          <a:p>
            <a:pPr eaLnBrk="1" hangingPunct="1"/>
            <a:r>
              <a:rPr lang="cs-CZ" smtClean="0">
                <a:latin typeface="Arial" charset="0"/>
              </a:rPr>
              <a:t>Pěkná by tekla voda v řece, kdyby byli lidé ohleduplní.</a:t>
            </a:r>
          </a:p>
          <a:p>
            <a:pPr eaLnBrk="1" hangingPunct="1"/>
            <a:r>
              <a:rPr lang="cs-CZ" smtClean="0">
                <a:latin typeface="Arial" charset="0"/>
              </a:rPr>
              <a:t>Terko, byla jsi dnes ve škole?</a:t>
            </a:r>
          </a:p>
        </p:txBody>
      </p:sp>
      <p:pic>
        <p:nvPicPr>
          <p:cNvPr id="20483" name="Picture 6" descr="MC90043813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4437063"/>
            <a:ext cx="1781175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Napiš text, obrázky nahraď slovy.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Koupili jsme si dřevěný            .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               nemá rád červenou barvu.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   Toto je                         pro ptáky.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endParaRPr lang="cs-CZ" smtClean="0">
              <a:latin typeface="Arial" charset="0"/>
            </a:endParaRPr>
          </a:p>
        </p:txBody>
      </p:sp>
      <p:pic>
        <p:nvPicPr>
          <p:cNvPr id="21507" name="Picture 17" descr="MC90001334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1700213"/>
            <a:ext cx="73501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22" descr="MC90032649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213100"/>
            <a:ext cx="1833563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23" descr="MC90037015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00" y="4724400"/>
            <a:ext cx="1069975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None/>
            </a:pPr>
            <a:r>
              <a:rPr lang="cs-CZ" sz="2800" dirty="0" smtClean="0"/>
              <a:t>Obrázky galerie Microsoft </a:t>
            </a:r>
            <a:r>
              <a:rPr lang="cs-CZ" sz="2800" dirty="0" err="1" smtClean="0"/>
              <a:t>Power</a:t>
            </a:r>
            <a:r>
              <a:rPr lang="cs-CZ" sz="2800" dirty="0" smtClean="0"/>
              <a:t> </a:t>
            </a:r>
            <a:r>
              <a:rPr lang="cs-CZ" sz="2800" dirty="0" smtClean="0"/>
              <a:t>Point: </a:t>
            </a:r>
            <a:r>
              <a:rPr lang="cs-CZ" sz="2800" b="1" dirty="0" smtClean="0"/>
              <a:t>www.office.</a:t>
            </a:r>
            <a:r>
              <a:rPr lang="cs-CZ" sz="2800" b="1" dirty="0" err="1" smtClean="0"/>
              <a:t>microsoft.com</a:t>
            </a: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dirty="0" smtClean="0"/>
              <a:t>Český jazyk 3 , učebnice pro 3. ročník,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dirty="0" smtClean="0"/>
              <a:t>NŠ Brno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266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Říkej řadu vyjmenovaných slov po B</vt:lpstr>
      <vt:lpstr>Dopisuj do bublin příbuzná slova</vt:lpstr>
      <vt:lpstr>Snímek 5</vt:lpstr>
      <vt:lpstr>Snímek 6</vt:lpstr>
      <vt:lpstr>Doplň i, y. Odůvodni pravopis.</vt:lpstr>
      <vt:lpstr>Najdi skrytá vyjmenovaná slova.</vt:lpstr>
      <vt:lpstr>Napiš text, obrázky nahraď slovy.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</cp:revision>
  <dcterms:created xsi:type="dcterms:W3CDTF">2011-08-21T15:31:45Z</dcterms:created>
  <dcterms:modified xsi:type="dcterms:W3CDTF">2013-10-21T11:17:47Z</dcterms:modified>
</cp:coreProperties>
</file>