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11"/>
  </p:notesMasterIdLst>
  <p:sldIdLst>
    <p:sldId id="256" r:id="rId2"/>
    <p:sldId id="275" r:id="rId3"/>
    <p:sldId id="262" r:id="rId4"/>
    <p:sldId id="270" r:id="rId5"/>
    <p:sldId id="271" r:id="rId6"/>
    <p:sldId id="272" r:id="rId7"/>
    <p:sldId id="273" r:id="rId8"/>
    <p:sldId id="274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42B77D-9D14-4F0C-9EE3-844B9FA865FD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27DBAA-A9F4-4F03-B640-C70C278343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9558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8A2C-4239-436F-8EDC-C37C8AC4BFB3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63AFBF1-EA37-44E3-922A-17781AAE19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8A2C-4239-436F-8EDC-C37C8AC4BFB3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63AFBF1-EA37-44E3-922A-17781AAE19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8A2C-4239-436F-8EDC-C37C8AC4BFB3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AFBF1-EA37-44E3-922A-17781AAE194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8A2C-4239-436F-8EDC-C37C8AC4BFB3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AFBF1-EA37-44E3-922A-17781AAE19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8A2C-4239-436F-8EDC-C37C8AC4BFB3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63AFBF1-EA37-44E3-922A-17781AAE194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8A2C-4239-436F-8EDC-C37C8AC4BFB3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AFBF1-EA37-44E3-922A-17781AAE19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8A2C-4239-436F-8EDC-C37C8AC4BFB3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AFBF1-EA37-44E3-922A-17781AAE19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8A2C-4239-436F-8EDC-C37C8AC4BFB3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AFBF1-EA37-44E3-922A-17781AAE19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8A2C-4239-436F-8EDC-C37C8AC4BFB3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AFBF1-EA37-44E3-922A-17781AAE1946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8A2C-4239-436F-8EDC-C37C8AC4BFB3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AFBF1-EA37-44E3-922A-17781AAE19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D8A2C-4239-436F-8EDC-C37C8AC4BFB3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AFBF1-EA37-44E3-922A-17781AAE19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13D8A2C-4239-436F-8EDC-C37C8AC4BFB3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63AFBF1-EA37-44E3-922A-17781AAE194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11" Type="http://schemas.openxmlformats.org/officeDocument/2006/relationships/image" Target="../media/image13.wmf"/><Relationship Id="rId5" Type="http://schemas.openxmlformats.org/officeDocument/2006/relationships/image" Target="../media/image7.wmf"/><Relationship Id="rId10" Type="http://schemas.openxmlformats.org/officeDocument/2006/relationships/image" Target="../media/image12.wmf"/><Relationship Id="rId4" Type="http://schemas.openxmlformats.org/officeDocument/2006/relationships/image" Target="../media/image6.wmf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image" Target="../media/image14.wmf"/><Relationship Id="rId7" Type="http://schemas.openxmlformats.org/officeDocument/2006/relationships/image" Target="../media/image17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16.wmf"/><Relationship Id="rId4" Type="http://schemas.openxmlformats.org/officeDocument/2006/relationships/image" Target="../media/image15.jpeg"/><Relationship Id="rId9" Type="http://schemas.openxmlformats.org/officeDocument/2006/relationships/image" Target="../media/image19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9.wmf"/><Relationship Id="rId7" Type="http://schemas.openxmlformats.org/officeDocument/2006/relationships/image" Target="../media/image18.w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5.jpeg"/><Relationship Id="rId7" Type="http://schemas.openxmlformats.org/officeDocument/2006/relationships/image" Target="../media/image19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image" Target="../media/image17.png"/><Relationship Id="rId10" Type="http://schemas.openxmlformats.org/officeDocument/2006/relationships/image" Target="../media/image26.wmf"/><Relationship Id="rId4" Type="http://schemas.openxmlformats.org/officeDocument/2006/relationships/image" Target="../media/image16.wmf"/><Relationship Id="rId9" Type="http://schemas.openxmlformats.org/officeDocument/2006/relationships/image" Target="../media/image25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5.jpeg"/><Relationship Id="rId7" Type="http://schemas.openxmlformats.org/officeDocument/2006/relationships/image" Target="../media/image1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image" Target="../media/image17.png"/><Relationship Id="rId4" Type="http://schemas.openxmlformats.org/officeDocument/2006/relationships/image" Target="../media/image6.wmf"/><Relationship Id="rId9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12" Type="http://schemas.openxmlformats.org/officeDocument/2006/relationships/image" Target="../media/image30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9.wmf"/><Relationship Id="rId5" Type="http://schemas.openxmlformats.org/officeDocument/2006/relationships/image" Target="../media/image16.wmf"/><Relationship Id="rId10" Type="http://schemas.openxmlformats.org/officeDocument/2006/relationships/image" Target="../media/image28.wmf"/><Relationship Id="rId4" Type="http://schemas.openxmlformats.org/officeDocument/2006/relationships/image" Target="../media/image15.jpeg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txBody>
          <a:bodyPr/>
          <a:lstStyle/>
          <a:p>
            <a:r>
              <a:rPr lang="cs-CZ" dirty="0" smtClean="0"/>
              <a:t>Zelenina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115716" y="2060848"/>
            <a:ext cx="5616624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>
                <a:solidFill>
                  <a:srgbClr val="002060"/>
                </a:solidFill>
              </a:rPr>
              <a:t>Název školy:  Základní škola Karla Klíče Hostinné</a:t>
            </a:r>
          </a:p>
          <a:p>
            <a:r>
              <a:rPr lang="cs-CZ" sz="2000" b="1" dirty="0">
                <a:solidFill>
                  <a:srgbClr val="002060"/>
                </a:solidFill>
              </a:rPr>
              <a:t>Autor:  Mgr. </a:t>
            </a:r>
            <a:r>
              <a:rPr lang="cs-CZ" sz="2000" b="1" dirty="0" smtClean="0">
                <a:solidFill>
                  <a:srgbClr val="002060"/>
                </a:solidFill>
              </a:rPr>
              <a:t>Soňa Dvořáková</a:t>
            </a:r>
            <a:endParaRPr lang="cs-CZ" sz="2000" b="1" dirty="0">
              <a:solidFill>
                <a:srgbClr val="002060"/>
              </a:solidFill>
            </a:endParaRPr>
          </a:p>
          <a:p>
            <a:r>
              <a:rPr lang="cs-CZ" sz="2000" b="1" dirty="0">
                <a:solidFill>
                  <a:srgbClr val="002060"/>
                </a:solidFill>
              </a:rPr>
              <a:t>Název:  </a:t>
            </a:r>
            <a:r>
              <a:rPr lang="cs-CZ" sz="2000" b="1" dirty="0" smtClean="0">
                <a:solidFill>
                  <a:srgbClr val="002060"/>
                </a:solidFill>
              </a:rPr>
              <a:t>VY_32_INOVACE_13_B_04_Zelenina</a:t>
            </a:r>
            <a:endParaRPr lang="cs-CZ" sz="2000" b="1" dirty="0">
              <a:solidFill>
                <a:srgbClr val="002060"/>
              </a:solidFill>
            </a:endParaRPr>
          </a:p>
          <a:p>
            <a:r>
              <a:rPr lang="cs-CZ" sz="2000" b="1" dirty="0">
                <a:solidFill>
                  <a:srgbClr val="002060"/>
                </a:solidFill>
              </a:rPr>
              <a:t>Téma:   </a:t>
            </a:r>
            <a:r>
              <a:rPr lang="cs-CZ" sz="2000" b="1" dirty="0" smtClean="0">
                <a:solidFill>
                  <a:srgbClr val="002060"/>
                </a:solidFill>
              </a:rPr>
              <a:t>Člověk a příroda</a:t>
            </a:r>
            <a:endParaRPr lang="cs-CZ" sz="2000" b="1" dirty="0">
              <a:solidFill>
                <a:srgbClr val="002060"/>
              </a:solidFill>
            </a:endParaRPr>
          </a:p>
          <a:p>
            <a:r>
              <a:rPr lang="cs-CZ" sz="2000" b="1" dirty="0">
                <a:solidFill>
                  <a:srgbClr val="002060"/>
                </a:solidFill>
              </a:rPr>
              <a:t>Číslo projektu</a:t>
            </a:r>
            <a:r>
              <a:rPr lang="cs-CZ" sz="2000" b="1" dirty="0" smtClean="0">
                <a:solidFill>
                  <a:srgbClr val="002060"/>
                </a:solidFill>
              </a:rPr>
              <a:t>: CZ.1.07/1.4.00/21.2131</a:t>
            </a:r>
          </a:p>
          <a:p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619" y="4653136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477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7276320"/>
              </p:ext>
            </p:extLst>
          </p:nvPr>
        </p:nvGraphicFramePr>
        <p:xfrm>
          <a:off x="1187624" y="1484784"/>
          <a:ext cx="7416824" cy="39084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2058976"/>
              </a:tblGrid>
              <a:tr h="348729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Soňa Dvořáková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48729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13.2.2012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48729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15.2.2012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II.</a:t>
                      </a:r>
                      <a:r>
                        <a:rPr lang="cs-CZ" baseline="0" dirty="0" smtClean="0"/>
                        <a:t> 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48729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48729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Prvouka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78215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Člověk a příroda</a:t>
                      </a:r>
                    </a:p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48729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Zelenina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073829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/>
                        <a:t>Druhy zeleniny</a:t>
                      </a:r>
                      <a:r>
                        <a:rPr lang="cs-CZ" baseline="0" dirty="0" smtClean="0"/>
                        <a:t> – l</a:t>
                      </a:r>
                      <a:r>
                        <a:rPr lang="cs-CZ" sz="1800" dirty="0" smtClean="0"/>
                        <a:t>istová,</a:t>
                      </a:r>
                      <a:r>
                        <a:rPr lang="cs-CZ" sz="1800" baseline="0" dirty="0" smtClean="0"/>
                        <a:t> k</a:t>
                      </a:r>
                      <a:r>
                        <a:rPr lang="cs-CZ" sz="1800" dirty="0" smtClean="0"/>
                        <a:t>ořenová, košťálová,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cibulová, lusková,</a:t>
                      </a:r>
                      <a:r>
                        <a:rPr lang="cs-CZ" sz="1800" baseline="0" dirty="0" smtClean="0"/>
                        <a:t> p</a:t>
                      </a:r>
                      <a:r>
                        <a:rPr lang="cs-CZ" sz="1800" dirty="0" smtClean="0"/>
                        <a:t>lodová, </a:t>
                      </a:r>
                      <a:r>
                        <a:rPr lang="cs-CZ" sz="1800" dirty="0" smtClean="0"/>
                        <a:t>stonková</a:t>
                      </a:r>
                      <a:endParaRPr lang="cs-CZ" sz="18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969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Soňa\AppData\Local\Microsoft\Windows\Temporary Internet Files\Content.IE5\4W3DXUUP\MC9002268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558" y="664038"/>
            <a:ext cx="5211006" cy="6193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9793" y="-184257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Druhy zeleniny jsou…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9024" y="692695"/>
            <a:ext cx="8784976" cy="590465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Listová                      </a:t>
            </a:r>
          </a:p>
          <a:p>
            <a:pPr marL="0" indent="0">
              <a:buNone/>
            </a:pPr>
            <a:r>
              <a:rPr lang="cs-CZ" sz="2800" dirty="0" smtClean="0"/>
              <a:t>Kořenová</a:t>
            </a:r>
          </a:p>
          <a:p>
            <a:pPr marL="0" indent="0">
              <a:buNone/>
            </a:pPr>
            <a:r>
              <a:rPr lang="cs-CZ" sz="2800" dirty="0" smtClean="0"/>
              <a:t>Košťálová</a:t>
            </a:r>
          </a:p>
          <a:p>
            <a:pPr marL="0" indent="0">
              <a:buNone/>
            </a:pPr>
            <a:r>
              <a:rPr lang="cs-CZ" sz="2800" dirty="0" smtClean="0"/>
              <a:t>Cibulová</a:t>
            </a:r>
          </a:p>
          <a:p>
            <a:pPr marL="0" indent="0">
              <a:buNone/>
            </a:pPr>
            <a:r>
              <a:rPr lang="cs-CZ" sz="2800" dirty="0" smtClean="0"/>
              <a:t>Lusková</a:t>
            </a: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Plodová</a:t>
            </a:r>
          </a:p>
          <a:p>
            <a:pPr marL="0" indent="0">
              <a:buNone/>
            </a:pPr>
            <a:r>
              <a:rPr lang="cs-CZ" sz="2800" dirty="0" smtClean="0"/>
              <a:t>Stonková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1033" name="Picture 9" descr="C:\Users\Soňa\AppData\Local\Microsoft\Windows\Temporary Internet Files\Content.IE5\4W3DXUUP\MC90044178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656" y="2269999"/>
            <a:ext cx="1587624" cy="158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Soňa\AppData\Local\Microsoft\Windows\Temporary Internet Files\Content.IE5\4W3DXUUP\MC90043012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2497" y="958743"/>
            <a:ext cx="1698742" cy="1340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oňa\AppData\Local\Microsoft\Windows\Temporary Internet Files\Content.IE5\4W3DXUUP\MC900413564[2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239" y="1995364"/>
            <a:ext cx="1336446" cy="1699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Soňa\AppData\Local\Microsoft\Windows\Temporary Internet Files\Content.IE5\4W3DXUUP\MC90033128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458" y="3052929"/>
            <a:ext cx="1850959" cy="1181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Soňa\AppData\Local\Microsoft\Windows\Temporary Internet Files\Content.IE5\TAHOCYWG\MC90041046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594418"/>
            <a:ext cx="1747153" cy="135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7385052" y="4690889"/>
            <a:ext cx="87357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tx1"/>
                </a:solidFill>
              </a:rPr>
              <a:t>To není zelenina</a:t>
            </a:r>
            <a:endParaRPr lang="cs-CZ" sz="900" dirty="0">
              <a:solidFill>
                <a:schemeClr val="tx1"/>
              </a:solidFill>
            </a:endParaRPr>
          </a:p>
        </p:txBody>
      </p:sp>
      <p:pic>
        <p:nvPicPr>
          <p:cNvPr id="24" name="Picture 18" descr="C:\Users\Soňa\AppData\Local\Microsoft\Windows\Temporary Internet Files\Content.IE5\TAHOCYWG\MC90041046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4106"/>
            <a:ext cx="1747153" cy="135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8" descr="C:\Users\Soňa\AppData\Local\Microsoft\Windows\Temporary Internet Files\Content.IE5\TAHOCYWG\MC90041046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83" y="4485788"/>
            <a:ext cx="1560546" cy="120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Ovál 26"/>
          <p:cNvSpPr/>
          <p:nvPr/>
        </p:nvSpPr>
        <p:spPr>
          <a:xfrm>
            <a:off x="7484474" y="1336626"/>
            <a:ext cx="87357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tx1"/>
                </a:solidFill>
              </a:rPr>
              <a:t>To není zelenina</a:t>
            </a:r>
            <a:endParaRPr lang="cs-CZ" sz="900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4699468" y="4594418"/>
            <a:ext cx="87357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tx1"/>
                </a:solidFill>
              </a:rPr>
              <a:t>To není zelenina</a:t>
            </a:r>
            <a:endParaRPr lang="cs-CZ" sz="900" dirty="0">
              <a:solidFill>
                <a:schemeClr val="tx1"/>
              </a:solidFill>
            </a:endParaRPr>
          </a:p>
        </p:txBody>
      </p:sp>
      <p:pic>
        <p:nvPicPr>
          <p:cNvPr id="1043" name="Picture 19" descr="C:\Users\Soňa\AppData\Local\Microsoft\Windows\Temporary Internet Files\Content.IE5\6ZDE8C6Z\MC90044171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422061" y="116631"/>
            <a:ext cx="2528304" cy="276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6" descr="C:\Users\Soňa\AppData\Local\Microsoft\Windows\Temporary Internet Files\Content.IE5\PFH52TBR\MC900441744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071" y="3499126"/>
            <a:ext cx="2887582" cy="2887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7" descr="C:\Users\Soňa\AppData\Local\Microsoft\Windows\Temporary Internet Files\Content.IE5\6ZDE8C6Z\MC900407952[1].wmf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296" y="4497776"/>
            <a:ext cx="2574355" cy="182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Program Files (x86)\Microsoft Office\MEDIA\CAGCAT10\j0301252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9372" y="5217102"/>
            <a:ext cx="1842694" cy="1565453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 4"/>
          <p:cNvSpPr/>
          <p:nvPr/>
        </p:nvSpPr>
        <p:spPr>
          <a:xfrm>
            <a:off x="755576" y="5090102"/>
            <a:ext cx="2592288" cy="10373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Ovoce do skleníku nepatří, kliknutím </a:t>
            </a:r>
          </a:p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ho odstraňte. </a:t>
            </a:r>
          </a:p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.</a:t>
            </a:r>
            <a:endParaRPr lang="cs-CZ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991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0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1000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1000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3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</p:childTnLst>
        </p:cTn>
      </p:par>
    </p:tnLst>
    <p:bldLst>
      <p:bldP spid="2" grpId="0"/>
      <p:bldP spid="4" grpId="1" animBg="1"/>
      <p:bldP spid="27" grpId="1" animBg="1"/>
      <p:bldP spid="28" grpId="1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816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Listová zelenina……..přesuňte kliknutím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8024" y="1512974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… její listy konzumujeme</a:t>
            </a:r>
            <a:endParaRPr lang="cs-CZ" dirty="0"/>
          </a:p>
        </p:txBody>
      </p:sp>
      <p:pic>
        <p:nvPicPr>
          <p:cNvPr id="1026" name="Picture 2" descr="C:\Users\Soňa\AppData\Local\Microsoft\Windows\Temporary Internet Files\Content.IE5\4W3DXUUP\MC9004135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9224"/>
            <a:ext cx="1121629" cy="1426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oňa\AppData\Local\Microsoft\Windows\Temporary Internet Files\Content.IE5\PFH52TBR\MC9004118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578644"/>
            <a:ext cx="1325501" cy="128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oňa\AppData\Local\Microsoft\Windows\Temporary Internet Files\Content.IE5\4W3DXUUP\MC90044507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115123"/>
            <a:ext cx="4394448" cy="568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oňa\AppData\Local\Microsoft\Windows\Temporary Internet Files\Content.IE5\4W3DXUUP\MC9003313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63899"/>
            <a:ext cx="1555155" cy="151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oňa\AppData\Local\Microsoft\Windows\Temporary Internet Files\Content.IE5\6ZDE8C6Z\MC9004301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66" y="3961161"/>
            <a:ext cx="183515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Soňa\AppData\Local\Microsoft\Windows\Temporary Internet Files\Content.IE5\TAHOCYWG\MC900441782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827" y="2085505"/>
            <a:ext cx="1875656" cy="187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Soňa\AppData\Local\Microsoft\Windows\Temporary Internet Files\Content.IE5\6ZDE8C6Z\MC90008839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72" y="5393869"/>
            <a:ext cx="3487922" cy="1403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Soňa\AppData\Local\Microsoft\Windows\Temporary Internet Files\Content.IE5\4W3DXUUP\MC90040426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025293" y="5213858"/>
            <a:ext cx="1402781" cy="1555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6457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75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75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7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75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75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175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50"/>
                            </p:stCondLst>
                            <p:childTnLst>
                              <p:par>
                                <p:cTn id="3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1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7.40741E-7 L 0.49775 -0.06667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78" y="-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185E-6 L 0.64115 -0.00463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049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229600" cy="1143000"/>
          </a:xfrm>
        </p:spPr>
        <p:txBody>
          <a:bodyPr/>
          <a:lstStyle/>
          <a:p>
            <a:r>
              <a:rPr lang="cs-CZ" dirty="0" smtClean="0"/>
              <a:t>Kořenová zelenina…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1" y="1059756"/>
            <a:ext cx="8229600" cy="4525963"/>
          </a:xfrm>
        </p:spPr>
        <p:txBody>
          <a:bodyPr/>
          <a:lstStyle/>
          <a:p>
            <a:r>
              <a:rPr lang="cs-CZ" sz="2800" dirty="0"/>
              <a:t>č</a:t>
            </a:r>
            <a:r>
              <a:rPr lang="cs-CZ" sz="2800" dirty="0" smtClean="0"/>
              <a:t>ást, kterou konzumujeme </a:t>
            </a:r>
          </a:p>
          <a:p>
            <a:pPr marL="0" indent="0">
              <a:buNone/>
            </a:pPr>
            <a:r>
              <a:rPr lang="cs-CZ" sz="2800" dirty="0" smtClean="0"/>
              <a:t>    roste v zemi</a:t>
            </a:r>
            <a:endParaRPr lang="cs-CZ" sz="2800" dirty="0"/>
          </a:p>
        </p:txBody>
      </p:sp>
      <p:pic>
        <p:nvPicPr>
          <p:cNvPr id="4" name="Picture 4" descr="C:\Users\Soňa\AppData\Local\Microsoft\Windows\Temporary Internet Files\Content.IE5\4W3DXUUP\MC90044507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980728"/>
            <a:ext cx="4392488" cy="5214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Soňa\AppData\Local\Microsoft\Windows\Temporary Internet Files\Content.IE5\4W3DXUUP\MC9004042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911761"/>
            <a:ext cx="2102771" cy="1939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oňa\AppData\Local\Microsoft\Windows\Temporary Internet Files\Content.IE5\6ZDE8C6Z\MC90025083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75856" y="1484784"/>
            <a:ext cx="1440642" cy="172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oňa\AppData\Local\Microsoft\Windows\Temporary Internet Files\Content.IE5\TAHOCYWG\MC90011241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068960"/>
            <a:ext cx="2103324" cy="165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Soňa\AppData\Local\Microsoft\Windows\Temporary Internet Files\Content.IE5\6ZDE8C6Z\MP90038789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383" y="3505625"/>
            <a:ext cx="1806670" cy="128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C:\Users\Soňa\AppData\Local\Microsoft\Windows\Temporary Internet Files\Content.IE5\6ZDE8C6Z\MC90008839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41189" y="2432850"/>
            <a:ext cx="1681924" cy="88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Soňa\AppData\Local\Microsoft\Windows\Temporary Internet Files\Content.IE5\4W3DXUUP\MC90033142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637" y="5062396"/>
            <a:ext cx="1641695" cy="179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8571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750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L 0.39532 -2.59259E-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5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0.37014 0.03171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07" y="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1126" y="0"/>
            <a:ext cx="8229600" cy="1143000"/>
          </a:xfrm>
        </p:spPr>
        <p:txBody>
          <a:bodyPr/>
          <a:lstStyle/>
          <a:p>
            <a:r>
              <a:rPr lang="cs-CZ" dirty="0" smtClean="0"/>
              <a:t>Košťálová zelenina……..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… konzumujeme košťály</a:t>
            </a:r>
            <a:endParaRPr lang="cs-CZ" dirty="0"/>
          </a:p>
        </p:txBody>
      </p:sp>
      <p:pic>
        <p:nvPicPr>
          <p:cNvPr id="1026" name="Picture 2" descr="C:\Users\Soňa\AppData\Local\Microsoft\Windows\Temporary Internet Files\Content.IE5\4W3DXUUP\MC9004135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9224"/>
            <a:ext cx="1121629" cy="1426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oňa\AppData\Local\Microsoft\Windows\Temporary Internet Files\Content.IE5\4W3DXUUP\MC90044507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088" y="1086760"/>
            <a:ext cx="4394448" cy="568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oňa\AppData\Local\Microsoft\Windows\Temporary Internet Files\Content.IE5\4W3DXUUP\MC90033136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63899"/>
            <a:ext cx="1555155" cy="151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Soňa\AppData\Local\Microsoft\Windows\Temporary Internet Files\Content.IE5\TAHOCYWG\MC900441782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827" y="2085505"/>
            <a:ext cx="1875656" cy="187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Soňa\AppData\Local\Microsoft\Windows\Temporary Internet Files\Content.IE5\6ZDE8C6Z\MC90008839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72" y="5909580"/>
            <a:ext cx="2206508" cy="88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Soňa\AppData\Local\Microsoft\Windows\Temporary Internet Files\Content.IE5\4W3DXUUP\MC90040426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11960" y="5617603"/>
            <a:ext cx="1064228" cy="1179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oňa\AppData\Local\Microsoft\Windows\Temporary Internet Files\Content.IE5\4W3DXUUP\MP900387875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2" y="3961161"/>
            <a:ext cx="2124547" cy="1515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Soňa\AppData\Local\Microsoft\Windows\Temporary Internet Files\Content.IE5\TAHOCYWG\MC90021536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573016"/>
            <a:ext cx="1848142" cy="1516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Soňa\AppData\Local\Microsoft\Windows\Temporary Internet Files\Content.IE5\PFH52TBR\MC900331384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4308" y="5003505"/>
            <a:ext cx="1361038" cy="179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2634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48148E-6 L 0.38732 -0.22592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58" y="-1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0.66407 -0.00949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94" y="-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048" y="0"/>
            <a:ext cx="8229600" cy="1143000"/>
          </a:xfrm>
        </p:spPr>
        <p:txBody>
          <a:bodyPr/>
          <a:lstStyle/>
          <a:p>
            <a:r>
              <a:rPr lang="cs-CZ" dirty="0" smtClean="0"/>
              <a:t>Lusková zelenina……..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6558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…vytváří lusky</a:t>
            </a:r>
            <a:endParaRPr lang="cs-CZ" dirty="0"/>
          </a:p>
        </p:txBody>
      </p:sp>
      <p:pic>
        <p:nvPicPr>
          <p:cNvPr id="1026" name="Picture 2" descr="C:\Users\Soňa\AppData\Local\Microsoft\Windows\Temporary Internet Files\Content.IE5\4W3DXUUP\MC9004135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9224"/>
            <a:ext cx="1121629" cy="1426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oňa\AppData\Local\Microsoft\Windows\Temporary Internet Files\Content.IE5\4W3DXUUP\MC90044507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088" y="1086760"/>
            <a:ext cx="4394448" cy="568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oňa\AppData\Local\Microsoft\Windows\Temporary Internet Files\Content.IE5\6ZDE8C6Z\MC90043012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261" y="3640708"/>
            <a:ext cx="183515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Soňa\AppData\Local\Microsoft\Windows\Temporary Internet Files\Content.IE5\TAHOCYWG\MC900441782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2836" y="1950403"/>
            <a:ext cx="1875656" cy="187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Soňa\AppData\Local\Microsoft\Windows\Temporary Internet Files\Content.IE5\4W3DXUUP\MC90040426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025293" y="5213858"/>
            <a:ext cx="1402781" cy="1555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C:\Users\Soňa\AppData\Local\Microsoft\Windows\Temporary Internet Files\Content.IE5\6ZDE8C6Z\MC90008839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75656" y="2444221"/>
            <a:ext cx="1745416" cy="88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Soňa\AppData\Local\Microsoft\Windows\Temporary Internet Files\Content.IE5\4W3DXUUP\MC90033142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141" y="5183323"/>
            <a:ext cx="1641695" cy="179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Soňa\AppData\Local\Microsoft\Windows\Temporary Internet Files\Content.IE5\PFH52TBR\MC90040795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3939036"/>
            <a:ext cx="1841500" cy="130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2634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55035 -0.015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17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07407E-6 L 0.56719 -0.1976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51" y="-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041" y="-5556"/>
            <a:ext cx="8229600" cy="1143000"/>
          </a:xfrm>
        </p:spPr>
        <p:txBody>
          <a:bodyPr/>
          <a:lstStyle/>
          <a:p>
            <a:r>
              <a:rPr lang="cs-CZ" dirty="0" smtClean="0"/>
              <a:t>Plodová zelenina……..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… má jedlé plody</a:t>
            </a:r>
            <a:endParaRPr lang="cs-CZ" dirty="0"/>
          </a:p>
        </p:txBody>
      </p:sp>
      <p:pic>
        <p:nvPicPr>
          <p:cNvPr id="1026" name="Picture 2" descr="C:\Users\Soňa\AppData\Local\Microsoft\Windows\Temporary Internet Files\Content.IE5\4W3DXUUP\MC9004135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256" y="3068960"/>
            <a:ext cx="1121629" cy="1426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oňa\AppData\Local\Microsoft\Windows\Temporary Internet Files\Content.IE5\PFH52TBR\MC9004118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41" y="5013176"/>
            <a:ext cx="1325501" cy="128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oňa\AppData\Local\Microsoft\Windows\Temporary Internet Files\Content.IE5\4W3DXUUP\MC90044507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19252"/>
            <a:ext cx="4394448" cy="568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oňa\AppData\Local\Microsoft\Windows\Temporary Internet Files\Content.IE5\4W3DXUUP\MC9003313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393" y="2163500"/>
            <a:ext cx="1211759" cy="1183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Soňa\AppData\Local\Microsoft\Windows\Temporary Internet Files\Content.IE5\TAHOCYWG\MC900441782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032" y="3904254"/>
            <a:ext cx="1401188" cy="1401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Soňa\AppData\Local\Microsoft\Windows\Temporary Internet Files\Content.IE5\6ZDE8C6Z\MC90008839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77251" y="5374735"/>
            <a:ext cx="1520634" cy="1246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Soňa\AppData\Local\Microsoft\Windows\Temporary Internet Files\Content.IE5\4W3DXUUP\MC90040426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025293" y="5213858"/>
            <a:ext cx="1402781" cy="1555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Soňa\AppData\Local\Microsoft\Windows\Temporary Internet Files\Content.IE5\TAHOCYWG\MC900441781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177618"/>
            <a:ext cx="1334642" cy="1334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oňa\AppData\Local\Microsoft\Windows\Temporary Internet Files\Content.IE5\6ZDE8C6Z\MC900352144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94" y="3474884"/>
            <a:ext cx="1296144" cy="111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Soňa\AppData\Local\Microsoft\Windows\Temporary Internet Files\Content.IE5\TAHOCYWG\MC900112422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428" y="4202761"/>
            <a:ext cx="1636890" cy="1095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Soňa\AppData\Local\Microsoft\Windows\Temporary Internet Files\Content.IE5\PFH52TBR\MC900391498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465" y="2060848"/>
            <a:ext cx="1818742" cy="120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2634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L 0.44496 0.0175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40" y="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81481E-6 L 0.59652 0.08519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26" y="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0.45886 0.0379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34" y="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5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5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0.61007 0.0801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03" y="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0.52691 0.16435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37" y="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766619"/>
              </p:ext>
            </p:extLst>
          </p:nvPr>
        </p:nvGraphicFramePr>
        <p:xfrm>
          <a:off x="1115616" y="908720"/>
          <a:ext cx="7358063" cy="23773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1016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</a:p>
                  </a:txBody>
                  <a:tcPr marL="91439" marR="91439" marT="45703" marB="45703"/>
                </a:tc>
              </a:tr>
              <a:tr h="170605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           Prezentace</a:t>
                      </a:r>
                      <a:r>
                        <a:rPr lang="cs-CZ" sz="1800" baseline="0" dirty="0" smtClean="0"/>
                        <a:t> pro žáky 2. ročníku, která procvičuje znalost jednotlivých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baseline="0" dirty="0" smtClean="0"/>
                        <a:t> druhů zeleniny a jejich rozlišování. Prezentace obsahuje animace.</a:t>
                      </a:r>
                      <a:endParaRPr lang="cs-CZ" sz="1800" dirty="0" smtClean="0"/>
                    </a:p>
                    <a:p>
                      <a:pPr marL="0" indent="0">
                        <a:buNone/>
                      </a:pPr>
                      <a:r>
                        <a:rPr lang="cs-CZ" sz="1800" u="sng" dirty="0" smtClean="0"/>
                        <a:t>Procvičování</a:t>
                      </a:r>
                      <a:r>
                        <a:rPr lang="cs-CZ" sz="1800" dirty="0" smtClean="0"/>
                        <a:t>  -  na</a:t>
                      </a:r>
                      <a:r>
                        <a:rPr lang="cs-CZ" sz="1800" baseline="0" dirty="0" smtClean="0"/>
                        <a:t> několika snímcích si žáci procvičí rozpoznávání druhů   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baseline="0" dirty="0" smtClean="0"/>
                        <a:t>                          zelenin přiřazováním určených druhů do prázdných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                       kolonek (kliknutím)</a:t>
                      </a:r>
                    </a:p>
                    <a:p>
                      <a:pPr marL="0" indent="0">
                        <a:buNone/>
                      </a:pPr>
                      <a:endParaRPr lang="cs-CZ" sz="1800" dirty="0" smtClean="0"/>
                    </a:p>
                    <a:p>
                      <a:pPr marL="342900" indent="-342900">
                        <a:buAutoNum type="arabicParenR"/>
                      </a:pPr>
                      <a:endParaRPr lang="cs-CZ" sz="1800" dirty="0" smtClean="0"/>
                    </a:p>
                  </a:txBody>
                  <a:tcPr marL="91439" marR="91439" marT="45703" marB="45703"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3275521"/>
              </p:ext>
            </p:extLst>
          </p:nvPr>
        </p:nvGraphicFramePr>
        <p:xfrm>
          <a:off x="1115616" y="3861049"/>
          <a:ext cx="7358063" cy="8460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1175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POUŽITÉ  ZDROJE</a:t>
                      </a:r>
                      <a:endParaRPr lang="cs-CZ" sz="1800" dirty="0"/>
                    </a:p>
                  </a:txBody>
                  <a:tcPr marL="91439" marR="91439"/>
                </a:tc>
              </a:tr>
              <a:tr h="4803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Obrázky z internetu – </a:t>
                      </a:r>
                      <a:r>
                        <a:rPr lang="cs-CZ" sz="1800" baseline="0" dirty="0" smtClean="0">
                          <a:hlinkClick r:id="rId2"/>
                        </a:rPr>
                        <a:t>http://office.microsoft.com/cs-cz/images</a:t>
                      </a:r>
                      <a:endParaRPr lang="cs-CZ" sz="1800" baseline="0" dirty="0" smtClean="0"/>
                    </a:p>
                  </a:txBody>
                  <a:tcPr marL="91439" marR="91439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5365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553</TotalTime>
  <Words>201</Words>
  <Application>Microsoft Office PowerPoint</Application>
  <PresentationFormat>Předvádění na obrazovce (4:3)</PresentationFormat>
  <Paragraphs>61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Zelenina</vt:lpstr>
      <vt:lpstr>Prezentace aplikace PowerPoint</vt:lpstr>
      <vt:lpstr>Druhy zeleniny jsou…</vt:lpstr>
      <vt:lpstr>Listová zelenina……..přesuňte kliknutím</vt:lpstr>
      <vt:lpstr>Kořenová zelenina…</vt:lpstr>
      <vt:lpstr>Košťálová zelenina……..</vt:lpstr>
      <vt:lpstr>Lusková zelenina……..</vt:lpstr>
      <vt:lpstr>Plodová zelenina……..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LIDSKÉ SMYSLY</dc:title>
  <dc:creator>Soňa</dc:creator>
  <cp:lastModifiedBy>pc</cp:lastModifiedBy>
  <cp:revision>62</cp:revision>
  <dcterms:created xsi:type="dcterms:W3CDTF">2012-01-22T11:26:15Z</dcterms:created>
  <dcterms:modified xsi:type="dcterms:W3CDTF">2012-03-15T17:19:18Z</dcterms:modified>
</cp:coreProperties>
</file>