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45075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45076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CA25F-CBD2-4FC4-A52E-BADAB91C4482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74D48-5A2A-4F74-A439-8DD278AB15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C38E7-3C48-4231-9A1E-DD3E31191E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0A743-0A02-41E0-AA9E-801D81E45FF0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36163-F6BC-40DC-AD3C-7D814CB450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B6359-54E8-4FD2-BFE6-F35289354766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C15A5-86C4-4B9E-B537-06275BAE51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03E047-4321-4196-8245-50BE494A812E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1A214-19E1-4C78-8027-697A4E3FB5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35A2A-5E13-467A-B8E4-FBA3737396CA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96655-AC06-458A-BBA3-C53BE15A66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EF0E7-2586-44E6-9F06-E7630588FF58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E8A2D-1969-45A4-A6B6-CFCCAADBF8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A516FF-EFD6-46A5-AF5E-00B25EECBE03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C508E-5EBC-4A23-A01C-F8C75165A6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798313-6C4C-40E1-9FFB-077CF539B5BC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5E05E-F028-41EC-BE11-6985BF6BA3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928DF7-C725-4C4D-8872-3269861597E7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F29B83-1760-47EE-9591-9F235B428B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F54B7-4492-4569-AE94-53B52AC5D4A1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6F783C-365B-45E9-AA4D-F80253A22E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CF90A7-72AD-4B29-8C0F-83FF1A86AC9A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5021967E-0E17-4D29-9BBC-D72E5F04CE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4403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44038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44039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44040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44041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44042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44043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44044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44045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4048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64B94DFB-CA9D-4A27-8A7A-60CB52041010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6" r:id="rId2"/>
    <p:sldLayoutId id="2147483685" r:id="rId3"/>
    <p:sldLayoutId id="2147483684" r:id="rId4"/>
    <p:sldLayoutId id="2147483683" r:id="rId5"/>
    <p:sldLayoutId id="2147483682" r:id="rId6"/>
    <p:sldLayoutId id="2147483681" r:id="rId7"/>
    <p:sldLayoutId id="2147483680" r:id="rId8"/>
    <p:sldLayoutId id="2147483679" r:id="rId9"/>
    <p:sldLayoutId id="2147483678" r:id="rId10"/>
    <p:sldLayoutId id="214748367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1547813" y="2147888"/>
            <a:ext cx="7488237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Název školy: Základní škola a Mateřská škola, Police n. M.,</a:t>
            </a:r>
          </a:p>
          <a:p>
            <a:r>
              <a:rPr lang="cs-CZ"/>
              <a:t>                      okres Náchod</a:t>
            </a:r>
          </a:p>
          <a:p>
            <a:endParaRPr lang="cs-CZ"/>
          </a:p>
          <a:p>
            <a:r>
              <a:rPr lang="cs-CZ"/>
              <a:t>Autor: Mgr. Irena Nádvorníková</a:t>
            </a:r>
          </a:p>
          <a:p>
            <a:endParaRPr lang="cs-CZ"/>
          </a:p>
          <a:p>
            <a:r>
              <a:rPr lang="cs-CZ"/>
              <a:t>Název: VY_32_inovace_2B_19_Vyjmenovaná slova po L</a:t>
            </a:r>
          </a:p>
          <a:p>
            <a:endParaRPr lang="cs-CZ"/>
          </a:p>
          <a:p>
            <a:r>
              <a:rPr lang="cs-CZ"/>
              <a:t>Téma:Český jazyk pro 3. ročník</a:t>
            </a:r>
          </a:p>
          <a:p>
            <a:endParaRPr lang="cs-CZ"/>
          </a:p>
          <a:p>
            <a:r>
              <a:rPr lang="cs-CZ"/>
              <a:t>Číslo projektu:CZ.1.07/1.4.00/21.1431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4294967295"/>
          </p:nvPr>
        </p:nvSpPr>
        <p:spPr>
          <a:xfrm>
            <a:off x="684213" y="1412875"/>
            <a:ext cx="8085137" cy="5040313"/>
          </a:xfrm>
        </p:spPr>
        <p:txBody>
          <a:bodyPr/>
          <a:lstStyle/>
          <a:p>
            <a:pPr eaLnBrk="1" hangingPunct="1"/>
            <a:r>
              <a:rPr lang="cs-CZ" sz="2400" smtClean="0"/>
              <a:t>Prezentace je určena žákům 3. ročníku.</a:t>
            </a:r>
          </a:p>
          <a:p>
            <a:pPr eaLnBrk="1" hangingPunct="1"/>
            <a:r>
              <a:rPr lang="cs-CZ" sz="2400" smtClean="0"/>
              <a:t>Je určena k opakování vyjmenovaných slov po L</a:t>
            </a:r>
          </a:p>
          <a:p>
            <a:pPr eaLnBrk="1" hangingPunct="1"/>
            <a:r>
              <a:rPr lang="cs-CZ" sz="2400" smtClean="0"/>
              <a:t>Žáci pracují na interaktivní tabuli pod vedením učitele.</a:t>
            </a:r>
          </a:p>
          <a:p>
            <a:pPr eaLnBrk="1" hangingPunct="1"/>
            <a:r>
              <a:rPr lang="cs-CZ" sz="2400" smtClean="0"/>
              <a:t>Hledají chybějící vyjmenované slovo.</a:t>
            </a:r>
          </a:p>
          <a:p>
            <a:pPr eaLnBrk="1" hangingPunct="1"/>
            <a:r>
              <a:rPr lang="cs-CZ" sz="2400" smtClean="0"/>
              <a:t>Doplňují i, y.</a:t>
            </a:r>
          </a:p>
          <a:p>
            <a:pPr eaLnBrk="1" hangingPunct="1"/>
            <a:r>
              <a:rPr lang="cs-CZ" sz="2400" smtClean="0"/>
              <a:t>Doplňují vhodné slovo do věty.</a:t>
            </a:r>
          </a:p>
          <a:p>
            <a:pPr eaLnBrk="1" hangingPunct="1"/>
            <a:r>
              <a:rPr lang="cs-CZ" sz="2400" smtClean="0"/>
              <a:t>Hledají dvojice slov, která spolu souvisí.</a:t>
            </a:r>
          </a:p>
          <a:p>
            <a:pPr eaLnBrk="1" hangingPunct="1"/>
            <a:r>
              <a:rPr lang="cs-CZ" sz="2400" smtClean="0"/>
              <a:t>Uvědomují si rozdíly mezi slovy podobnými.</a:t>
            </a:r>
          </a:p>
          <a:p>
            <a:pPr eaLnBrk="1" hangingPunct="1"/>
            <a:r>
              <a:rPr lang="cs-CZ" sz="2400" smtClean="0"/>
              <a:t>Opisují text po předchozí společné práci do sešitu.</a:t>
            </a:r>
          </a:p>
          <a:p>
            <a:pPr eaLnBrk="1" hangingPunct="1"/>
            <a:r>
              <a:rPr lang="cs-CZ" sz="2400" smtClean="0"/>
              <a:t>Některé listy je možno vytisknout  k samostatné práci.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76250"/>
            <a:ext cx="8229600" cy="1111250"/>
          </a:xfrm>
        </p:spPr>
        <p:txBody>
          <a:bodyPr/>
          <a:lstStyle/>
          <a:p>
            <a:pPr eaLnBrk="1" hangingPunct="1"/>
            <a:r>
              <a:rPr lang="cs-CZ" sz="4000" smtClean="0"/>
              <a:t>Která vyjmenovaná slova chybí?</a:t>
            </a:r>
            <a:br>
              <a:rPr lang="cs-CZ" sz="4000" smtClean="0"/>
            </a:br>
            <a:r>
              <a:rPr lang="cs-CZ" sz="4000" smtClean="0"/>
              <a:t>Napiš je na linku.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SLYŠET, POLYKAT, PLYNOUT, VZLYKAT,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>
              <a:buFont typeface="Wingdings" pitchFamily="2" charset="2"/>
              <a:buNone/>
            </a:pPr>
            <a:r>
              <a:rPr lang="cs-CZ" smtClean="0"/>
              <a:t>LYSÝ, LÝKO, PELYNĚK, PLYŠ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>
              <a:buFont typeface="Wingdings" pitchFamily="2" charset="2"/>
              <a:buNone/>
            </a:pPr>
            <a:r>
              <a:rPr lang="cs-CZ" smtClean="0"/>
              <a:t>___________________________________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/>
              <a:t>Doplňuj do vět vhodná vyjmenovaná slova: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8218487" cy="4537075"/>
          </a:xfrm>
        </p:spPr>
        <p:txBody>
          <a:bodyPr/>
          <a:lstStyle/>
          <a:p>
            <a:r>
              <a:rPr lang="cs-CZ" smtClean="0"/>
              <a:t>_________ je léčivá bylina.</a:t>
            </a:r>
          </a:p>
          <a:p>
            <a:r>
              <a:rPr lang="cs-CZ" smtClean="0"/>
              <a:t>Lýkožrout žere _________stromů.</a:t>
            </a:r>
          </a:p>
          <a:p>
            <a:r>
              <a:rPr lang="cs-CZ" smtClean="0"/>
              <a:t>Z dálky bylo ________jeho křik.</a:t>
            </a:r>
          </a:p>
          <a:p>
            <a:r>
              <a:rPr lang="cs-CZ" smtClean="0"/>
              <a:t>V Ratibořicích je starobylý __________.</a:t>
            </a:r>
          </a:p>
          <a:p>
            <a:r>
              <a:rPr lang="cs-CZ" smtClean="0"/>
              <a:t>Má angínu, nemůže ____________.</a:t>
            </a:r>
          </a:p>
          <a:p>
            <a:r>
              <a:rPr lang="cs-CZ" smtClean="0"/>
              <a:t>________ je část dolní končetiny.</a:t>
            </a:r>
          </a:p>
          <a:p>
            <a:r>
              <a:rPr lang="cs-CZ" smtClean="0"/>
              <a:t>Musím vyzkoušet své nové _________.</a:t>
            </a:r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Spoj správně a doplň:</a:t>
            </a:r>
          </a:p>
        </p:txBody>
      </p:sp>
      <p:sp>
        <p:nvSpPr>
          <p:cNvPr id="17410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mtClean="0"/>
              <a:t>PL-ŠOVÝ</a:t>
            </a:r>
          </a:p>
          <a:p>
            <a:r>
              <a:rPr lang="cs-CZ" smtClean="0"/>
              <a:t>B-L-NA</a:t>
            </a:r>
          </a:p>
          <a:p>
            <a:r>
              <a:rPr lang="cs-CZ" smtClean="0"/>
              <a:t>STAROB-LÝ</a:t>
            </a:r>
          </a:p>
          <a:p>
            <a:r>
              <a:rPr lang="cs-CZ" smtClean="0"/>
              <a:t>PL-TVAT</a:t>
            </a:r>
          </a:p>
          <a:p>
            <a:r>
              <a:rPr lang="cs-CZ" smtClean="0"/>
              <a:t>L-ZAT</a:t>
            </a:r>
          </a:p>
          <a:p>
            <a:r>
              <a:rPr lang="cs-CZ" smtClean="0"/>
              <a:t>NESL-ŠNÉ</a:t>
            </a:r>
          </a:p>
          <a:p>
            <a:r>
              <a:rPr lang="cs-CZ" smtClean="0"/>
              <a:t>PTÁK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smtClean="0"/>
              <a:t>L-SKA</a:t>
            </a:r>
          </a:p>
          <a:p>
            <a:r>
              <a:rPr lang="cs-CZ" smtClean="0"/>
              <a:t>L-MEC</a:t>
            </a:r>
          </a:p>
          <a:p>
            <a:r>
              <a:rPr lang="cs-CZ" smtClean="0"/>
              <a:t>KROKY</a:t>
            </a:r>
          </a:p>
          <a:p>
            <a:r>
              <a:rPr lang="cs-CZ" smtClean="0"/>
              <a:t>PEL-NĚK</a:t>
            </a:r>
          </a:p>
          <a:p>
            <a:r>
              <a:rPr lang="cs-CZ" smtClean="0"/>
              <a:t>VODOU</a:t>
            </a:r>
          </a:p>
          <a:p>
            <a:r>
              <a:rPr lang="cs-CZ" smtClean="0"/>
              <a:t>ML-N</a:t>
            </a:r>
          </a:p>
          <a:p>
            <a:r>
              <a:rPr lang="cs-CZ" smtClean="0"/>
              <a:t>ZMRZL-NU</a:t>
            </a:r>
          </a:p>
        </p:txBody>
      </p:sp>
      <p:sp>
        <p:nvSpPr>
          <p:cNvPr id="17412" name="Line 6"/>
          <p:cNvSpPr>
            <a:spLocks noChangeShapeType="1"/>
          </p:cNvSpPr>
          <p:nvPr/>
        </p:nvSpPr>
        <p:spPr bwMode="auto">
          <a:xfrm>
            <a:off x="2484438" y="2276475"/>
            <a:ext cx="215900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/>
              <a:t>Nezapomeň na tyto dvojice slov: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73238"/>
            <a:ext cx="4038600" cy="4094162"/>
          </a:xfrm>
        </p:spPr>
        <p:txBody>
          <a:bodyPr/>
          <a:lstStyle/>
          <a:p>
            <a:r>
              <a:rPr lang="cs-CZ" sz="3200" b="1" smtClean="0">
                <a:solidFill>
                  <a:srgbClr val="008000"/>
                </a:solidFill>
              </a:rPr>
              <a:t>líska</a:t>
            </a:r>
          </a:p>
          <a:p>
            <a:endParaRPr lang="cs-CZ" sz="3200" b="1" smtClean="0">
              <a:solidFill>
                <a:srgbClr val="008000"/>
              </a:solidFill>
            </a:endParaRPr>
          </a:p>
          <a:p>
            <a:endParaRPr lang="cs-CZ" sz="3200" b="1" smtClean="0">
              <a:solidFill>
                <a:srgbClr val="008000"/>
              </a:solidFill>
            </a:endParaRPr>
          </a:p>
          <a:p>
            <a:r>
              <a:rPr lang="cs-CZ" sz="3200" b="1" smtClean="0">
                <a:solidFill>
                  <a:srgbClr val="008000"/>
                </a:solidFill>
              </a:rPr>
              <a:t>blízká</a:t>
            </a:r>
          </a:p>
        </p:txBody>
      </p:sp>
      <p:sp>
        <p:nvSpPr>
          <p:cNvPr id="18435" name="Rectangle 9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28775"/>
            <a:ext cx="4038600" cy="4238625"/>
          </a:xfrm>
        </p:spPr>
        <p:txBody>
          <a:bodyPr/>
          <a:lstStyle/>
          <a:p>
            <a:r>
              <a:rPr lang="cs-CZ" b="1" smtClean="0">
                <a:solidFill>
                  <a:schemeClr val="bg2"/>
                </a:solidFill>
              </a:rPr>
              <a:t>lyska</a:t>
            </a:r>
          </a:p>
          <a:p>
            <a:endParaRPr lang="cs-CZ" b="1" smtClean="0">
              <a:solidFill>
                <a:schemeClr val="bg2"/>
              </a:solidFill>
            </a:endParaRPr>
          </a:p>
          <a:p>
            <a:endParaRPr lang="cs-CZ" b="1" smtClean="0">
              <a:solidFill>
                <a:schemeClr val="bg2"/>
              </a:solidFill>
            </a:endParaRPr>
          </a:p>
          <a:p>
            <a:endParaRPr lang="cs-CZ" b="1" smtClean="0">
              <a:solidFill>
                <a:schemeClr val="bg2"/>
              </a:solidFill>
            </a:endParaRPr>
          </a:p>
          <a:p>
            <a:r>
              <a:rPr lang="cs-CZ" b="1" smtClean="0">
                <a:solidFill>
                  <a:schemeClr val="bg2"/>
                </a:solidFill>
              </a:rPr>
              <a:t>blýská  se</a:t>
            </a:r>
          </a:p>
        </p:txBody>
      </p:sp>
      <p:pic>
        <p:nvPicPr>
          <p:cNvPr id="18436" name="Picture 4" descr="MC900112726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708275"/>
            <a:ext cx="2016125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8" descr="MC90033797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2565400"/>
            <a:ext cx="1830388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21" descr="MC900054827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6013" y="4370388"/>
            <a:ext cx="1871662" cy="14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29" descr="MC900440407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825" y="4508500"/>
            <a:ext cx="1871663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Další dvojice slov: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3600" b="1" smtClean="0">
                <a:solidFill>
                  <a:srgbClr val="008000"/>
                </a:solidFill>
              </a:rPr>
              <a:t>líže</a:t>
            </a:r>
          </a:p>
          <a:p>
            <a:endParaRPr lang="cs-CZ" sz="3600" b="1" smtClean="0">
              <a:solidFill>
                <a:srgbClr val="008000"/>
              </a:solidFill>
            </a:endParaRPr>
          </a:p>
          <a:p>
            <a:endParaRPr lang="cs-CZ" sz="3600" b="1" smtClean="0">
              <a:solidFill>
                <a:srgbClr val="008000"/>
              </a:solidFill>
            </a:endParaRPr>
          </a:p>
          <a:p>
            <a:r>
              <a:rPr lang="cs-CZ" sz="3600" b="1" smtClean="0">
                <a:solidFill>
                  <a:srgbClr val="008000"/>
                </a:solidFill>
              </a:rPr>
              <a:t>lísá</a:t>
            </a:r>
          </a:p>
          <a:p>
            <a:endParaRPr lang="cs-CZ" sz="3600" b="1" smtClean="0">
              <a:solidFill>
                <a:srgbClr val="008000"/>
              </a:solidFill>
            </a:endParaRPr>
          </a:p>
          <a:p>
            <a:endParaRPr lang="cs-CZ" sz="3600" b="1" smtClean="0">
              <a:solidFill>
                <a:srgbClr val="008000"/>
              </a:solidFill>
            </a:endParaRPr>
          </a:p>
          <a:p>
            <a:endParaRPr lang="cs-CZ" sz="3600" b="1" smtClean="0">
              <a:solidFill>
                <a:srgbClr val="008000"/>
              </a:solidFill>
            </a:endParaRPr>
          </a:p>
        </p:txBody>
      </p:sp>
      <p:sp>
        <p:nvSpPr>
          <p:cNvPr id="1945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sz="3600" b="1" dirty="0">
                <a:solidFill>
                  <a:schemeClr val="bg2"/>
                </a:solidFill>
              </a:rPr>
              <a:t>l</a:t>
            </a:r>
            <a:r>
              <a:rPr lang="cs-CZ" sz="3600" b="1" dirty="0" smtClean="0">
                <a:solidFill>
                  <a:schemeClr val="bg2"/>
                </a:solidFill>
              </a:rPr>
              <a:t>yže</a:t>
            </a:r>
          </a:p>
          <a:p>
            <a:endParaRPr lang="cs-CZ" sz="3600" b="1" dirty="0" smtClean="0">
              <a:solidFill>
                <a:schemeClr val="bg2"/>
              </a:solidFill>
            </a:endParaRPr>
          </a:p>
          <a:p>
            <a:endParaRPr lang="cs-CZ" sz="3600" b="1" dirty="0" smtClean="0">
              <a:solidFill>
                <a:schemeClr val="bg2"/>
              </a:solidFill>
            </a:endParaRPr>
          </a:p>
          <a:p>
            <a:r>
              <a:rPr lang="cs-CZ" sz="3600" b="1" dirty="0" smtClean="0">
                <a:solidFill>
                  <a:schemeClr val="bg2"/>
                </a:solidFill>
              </a:rPr>
              <a:t>lysá</a:t>
            </a:r>
          </a:p>
        </p:txBody>
      </p:sp>
      <p:pic>
        <p:nvPicPr>
          <p:cNvPr id="19460" name="Picture 10" descr="MC900397516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492375"/>
            <a:ext cx="1425575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12" descr="MC900305667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2492375"/>
            <a:ext cx="126682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15" descr="MC900436326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4652963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9" descr="MP900409524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3800" y="4724400"/>
            <a:ext cx="15113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Doplň i, y. Pak napiš do sešitu.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4000" smtClean="0"/>
              <a:t>keř l-ska, pták l-ska, l-že zmzlinu, nové l-že, l-sá hlava,</a:t>
            </a:r>
          </a:p>
          <a:p>
            <a:pPr>
              <a:buFont typeface="Wingdings" pitchFamily="2" charset="2"/>
              <a:buNone/>
            </a:pPr>
            <a:r>
              <a:rPr lang="cs-CZ" sz="4000" smtClean="0"/>
              <a:t>  kočka se l-sá, bl-zká vesnička, </a:t>
            </a:r>
          </a:p>
          <a:p>
            <a:pPr>
              <a:buFont typeface="Wingdings" pitchFamily="2" charset="2"/>
              <a:buNone/>
            </a:pPr>
            <a:r>
              <a:rPr lang="cs-CZ" sz="4000" smtClean="0"/>
              <a:t>  při bouřce se  bl-ská</a:t>
            </a:r>
          </a:p>
        </p:txBody>
      </p:sp>
      <p:pic>
        <p:nvPicPr>
          <p:cNvPr id="20483" name="Picture 10" descr="MC90041103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4149725"/>
            <a:ext cx="2663825" cy="260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2286000" y="3040063"/>
            <a:ext cx="4572000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Obrázky galerie Microsoft </a:t>
            </a:r>
            <a:r>
              <a:rPr lang="cs-CZ" dirty="0" err="1"/>
              <a:t>Power</a:t>
            </a:r>
            <a:r>
              <a:rPr lang="cs-CZ" dirty="0"/>
              <a:t> </a:t>
            </a:r>
            <a:r>
              <a:rPr lang="cs-CZ" dirty="0" smtClean="0"/>
              <a:t>Point</a:t>
            </a:r>
          </a:p>
          <a:p>
            <a:pPr>
              <a:spcBef>
                <a:spcPct val="50000"/>
              </a:spcBef>
            </a:pPr>
            <a:r>
              <a:rPr lang="cs-CZ" b="1" dirty="0" smtClean="0"/>
              <a:t>www.office.</a:t>
            </a:r>
            <a:r>
              <a:rPr lang="cs-CZ" b="1" dirty="0" err="1" smtClean="0"/>
              <a:t>microsoft.com</a:t>
            </a:r>
            <a:endParaRPr lang="cs-CZ" b="1" smtClean="0"/>
          </a:p>
          <a:p>
            <a:pPr>
              <a:spcBef>
                <a:spcPct val="50000"/>
              </a:spcBef>
            </a:pPr>
            <a:endParaRPr lang="cs-CZ" dirty="0"/>
          </a:p>
          <a:p>
            <a:pPr>
              <a:spcBef>
                <a:spcPct val="50000"/>
              </a:spcBef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238</TotalTime>
  <Words>261</Words>
  <Application>Microsoft Office PowerPoint</Application>
  <PresentationFormat>Předvádění na obrazovce (4:3)</PresentationFormat>
  <Paragraphs>78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Pixel</vt:lpstr>
      <vt:lpstr>Snímek 1</vt:lpstr>
      <vt:lpstr>Anotace</vt:lpstr>
      <vt:lpstr>Která vyjmenovaná slova chybí? Napiš je na linku.</vt:lpstr>
      <vt:lpstr>Doplňuj do vět vhodná vyjmenovaná slova:</vt:lpstr>
      <vt:lpstr>Spoj správně a doplň:</vt:lpstr>
      <vt:lpstr>Nezapomeň na tyto dvojice slov:</vt:lpstr>
      <vt:lpstr>Další dvojice slov:</vt:lpstr>
      <vt:lpstr>Doplň i, y. Pak napiš do sešitu.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7</cp:revision>
  <dcterms:created xsi:type="dcterms:W3CDTF">2011-08-21T15:31:45Z</dcterms:created>
  <dcterms:modified xsi:type="dcterms:W3CDTF">2013-10-21T11:21:37Z</dcterms:modified>
</cp:coreProperties>
</file>