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5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000" b="1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000" b="1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000" b="1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000" b="1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</p:grpSp>
      </p:grpSp>
      <p:sp>
        <p:nvSpPr>
          <p:cNvPr id="45075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45076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C5F952-3D39-42BC-A96C-49A3995F24F1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B44551-9A5F-4AE7-9993-D3DA2B9686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5F2F10-B65F-4DA1-A42D-EEF35FD24F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86DF73-4EC2-4A03-B242-BCC72E2657E5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ABD8F6-02F1-4A4F-8B2A-0A81D432AB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3A1590-9BB7-4C72-BB36-B1DD1E65ADE8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751D8A-728D-4EDC-AFD9-E3A627FE7A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B7613B-79A5-4DF5-AD1C-3E51642E2868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8EB250-E9DD-4B90-8D9A-8B2B1F240D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D7CC32-BD66-49DD-87BB-B6861E18D6A8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14F903-72AD-4B41-A81F-4D65D2D0E8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A980C5-3CD4-4EBF-B0D0-F7DBB06E6F63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D42962-06D3-4820-9D50-C1CBE6D91A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034BE1-03C1-4808-83D2-306BB2C62C96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B25ED2-20E9-43A3-B30A-867B5BB435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AD6F7B-A6B3-4E0C-B320-C2DC082844D2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1B3066-CF0D-4DDC-BBB9-B017072CBB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550BD1-0515-435D-82EE-1138266F993A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8241C2-9E48-42B9-A8F0-6602B8809E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4192FD-1DB0-4D49-8078-F8603FA4663A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B15E81-9634-486D-AEB5-05E3F95614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89E5E7-0011-4C5B-A71C-4C45BB1652A1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b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0">
                <a:latin typeface="Arial Black" pitchFamily="34" charset="0"/>
              </a:defRPr>
            </a:lvl1pPr>
          </a:lstStyle>
          <a:p>
            <a:pPr>
              <a:defRPr/>
            </a:pPr>
            <a:fld id="{9CF824FD-6AE1-4338-8742-120A5B23F1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44037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44038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44039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hlink"/>
                </a:solidFill>
              </a:endParaRPr>
            </a:p>
          </p:txBody>
        </p:sp>
        <p:sp>
          <p:nvSpPr>
            <p:cNvPr id="44040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hlink"/>
                </a:solidFill>
              </a:endParaRPr>
            </a:p>
          </p:txBody>
        </p:sp>
        <p:sp>
          <p:nvSpPr>
            <p:cNvPr id="44041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accent2"/>
                </a:solidFill>
              </a:endParaRPr>
            </a:p>
          </p:txBody>
        </p:sp>
        <p:sp>
          <p:nvSpPr>
            <p:cNvPr id="44042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hlink"/>
                </a:solidFill>
              </a:endParaRPr>
            </a:p>
          </p:txBody>
        </p:sp>
        <p:sp>
          <p:nvSpPr>
            <p:cNvPr id="44043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44044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accent2"/>
                </a:solidFill>
              </a:endParaRPr>
            </a:p>
          </p:txBody>
        </p:sp>
        <p:sp>
          <p:nvSpPr>
            <p:cNvPr id="44045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accent2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4048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b="0"/>
            </a:lvl1pPr>
          </a:lstStyle>
          <a:p>
            <a:pPr>
              <a:defRPr/>
            </a:pPr>
            <a:fld id="{1DC844E9-5810-4037-BD57-55088800363B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6" r:id="rId2"/>
    <p:sldLayoutId id="2147483685" r:id="rId3"/>
    <p:sldLayoutId id="2147483684" r:id="rId4"/>
    <p:sldLayoutId id="2147483683" r:id="rId5"/>
    <p:sldLayoutId id="2147483682" r:id="rId6"/>
    <p:sldLayoutId id="2147483681" r:id="rId7"/>
    <p:sldLayoutId id="2147483680" r:id="rId8"/>
    <p:sldLayoutId id="2147483679" r:id="rId9"/>
    <p:sldLayoutId id="2147483678" r:id="rId10"/>
    <p:sldLayoutId id="214748367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4" name="Rectangle 4"/>
          <p:cNvSpPr>
            <a:spLocks noChangeArrowheads="1"/>
          </p:cNvSpPr>
          <p:nvPr/>
        </p:nvSpPr>
        <p:spPr bwMode="auto">
          <a:xfrm>
            <a:off x="1547813" y="2147888"/>
            <a:ext cx="7488237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800" b="0"/>
              <a:t>Název školy: Základní škola a Mateřská škola, Police n. M.,</a:t>
            </a:r>
          </a:p>
          <a:p>
            <a:r>
              <a:rPr lang="cs-CZ" sz="1800" b="0"/>
              <a:t>                      okres Náchod</a:t>
            </a:r>
          </a:p>
          <a:p>
            <a:endParaRPr lang="cs-CZ" sz="1800" b="0"/>
          </a:p>
          <a:p>
            <a:r>
              <a:rPr lang="cs-CZ" sz="1800" b="0"/>
              <a:t>Autor: Mgr. Irena Nádvorníková</a:t>
            </a:r>
          </a:p>
          <a:p>
            <a:endParaRPr lang="cs-CZ" sz="1800" b="0"/>
          </a:p>
          <a:p>
            <a:r>
              <a:rPr lang="cs-CZ" sz="1800" b="0"/>
              <a:t>Název: VY_32_inovace_2B_20_Vyjmenovaná slova po L a B</a:t>
            </a:r>
          </a:p>
          <a:p>
            <a:endParaRPr lang="cs-CZ" sz="1800" b="0"/>
          </a:p>
          <a:p>
            <a:r>
              <a:rPr lang="cs-CZ" sz="1800" b="0"/>
              <a:t>Téma:Český jazyk pro 3. ročník</a:t>
            </a:r>
          </a:p>
          <a:p>
            <a:endParaRPr lang="cs-CZ" sz="1800" b="0"/>
          </a:p>
          <a:p>
            <a:r>
              <a:rPr lang="cs-CZ" sz="1800" b="0"/>
              <a:t>Číslo projektu:CZ.1.07/1.4.00/21.1431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4294967295"/>
          </p:nvPr>
        </p:nvSpPr>
        <p:spPr>
          <a:xfrm>
            <a:off x="684213" y="1412875"/>
            <a:ext cx="8085137" cy="5040313"/>
          </a:xfrm>
        </p:spPr>
        <p:txBody>
          <a:bodyPr/>
          <a:lstStyle/>
          <a:p>
            <a:pPr eaLnBrk="1" hangingPunct="1"/>
            <a:r>
              <a:rPr lang="cs-CZ" sz="2400" smtClean="0"/>
              <a:t>Prezentace je určena žákům 3. ročníku.</a:t>
            </a:r>
          </a:p>
          <a:p>
            <a:pPr eaLnBrk="1" hangingPunct="1"/>
            <a:r>
              <a:rPr lang="cs-CZ" sz="2400" smtClean="0"/>
              <a:t>Je určena k opakování vyjmenovaných slov po L  po B.</a:t>
            </a:r>
          </a:p>
          <a:p>
            <a:pPr eaLnBrk="1" hangingPunct="1"/>
            <a:r>
              <a:rPr lang="cs-CZ" sz="2400" smtClean="0"/>
              <a:t>Žáci pracují na interaktivní tabuli pod vedením učitele.</a:t>
            </a:r>
          </a:p>
          <a:p>
            <a:pPr eaLnBrk="1" hangingPunct="1"/>
            <a:r>
              <a:rPr lang="cs-CZ" sz="2400" smtClean="0"/>
              <a:t>Doplňují i, y.</a:t>
            </a:r>
          </a:p>
          <a:p>
            <a:pPr eaLnBrk="1" hangingPunct="1"/>
            <a:r>
              <a:rPr lang="cs-CZ" sz="2400" smtClean="0"/>
              <a:t>Doplňují vhodné slovo do věty.</a:t>
            </a:r>
          </a:p>
          <a:p>
            <a:pPr eaLnBrk="1" hangingPunct="1"/>
            <a:r>
              <a:rPr lang="cs-CZ" sz="2400" smtClean="0"/>
              <a:t>Hledají dvojice slov, která spolu souvisí.</a:t>
            </a:r>
          </a:p>
          <a:p>
            <a:pPr eaLnBrk="1" hangingPunct="1"/>
            <a:r>
              <a:rPr lang="cs-CZ" sz="2400" smtClean="0"/>
              <a:t>Kimova hra – pamatuj 10 obrázků a napiš.</a:t>
            </a:r>
          </a:p>
          <a:p>
            <a:pPr eaLnBrk="1" hangingPunct="1"/>
            <a:r>
              <a:rPr lang="cs-CZ" sz="2400" smtClean="0"/>
              <a:t>Hledají šifrovaná slova.</a:t>
            </a:r>
          </a:p>
          <a:p>
            <a:pPr eaLnBrk="1" hangingPunct="1"/>
            <a:r>
              <a:rPr lang="cs-CZ" sz="2400" smtClean="0"/>
              <a:t>Opisují text po předchozí společné práci do sešitu.</a:t>
            </a:r>
          </a:p>
          <a:p>
            <a:pPr eaLnBrk="1" hangingPunct="1"/>
            <a:r>
              <a:rPr lang="cs-CZ" sz="2400" smtClean="0"/>
              <a:t>Některé listy je možno vytisknout  k samostatné práci.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dirty="0" smtClean="0"/>
              <a:t>Nejprve řekněte řadu vyjmenovaných slov po b, nyní po l. Doplň i, </a:t>
            </a:r>
            <a:r>
              <a:rPr lang="cs-CZ" sz="3200" dirty="0" err="1" smtClean="0"/>
              <a:t>y</a:t>
            </a:r>
            <a:r>
              <a:rPr lang="cs-CZ" sz="3200" dirty="0" smtClean="0"/>
              <a:t>. Zkontroluj </a:t>
            </a:r>
            <a:r>
              <a:rPr lang="cs-CZ" sz="3200" dirty="0" smtClean="0"/>
              <a:t>dole </a:t>
            </a:r>
            <a:br>
              <a:rPr lang="cs-CZ" sz="3200" dirty="0" smtClean="0"/>
            </a:br>
            <a:r>
              <a:rPr lang="cs-CZ" sz="3200" dirty="0" smtClean="0"/>
              <a:t>a slovo podtrhni.</a:t>
            </a:r>
          </a:p>
        </p:txBody>
      </p:sp>
      <p:sp>
        <p:nvSpPr>
          <p:cNvPr id="15362" name="Rectangle 4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981200"/>
            <a:ext cx="8435975" cy="4471988"/>
          </a:xfrm>
        </p:spPr>
        <p:txBody>
          <a:bodyPr/>
          <a:lstStyle/>
          <a:p>
            <a:r>
              <a:rPr lang="cs-CZ" sz="2800" dirty="0" smtClean="0"/>
              <a:t>l-</a:t>
            </a:r>
            <a:r>
              <a:rPr lang="cs-CZ" sz="2800" dirty="0" err="1" smtClean="0"/>
              <a:t>bové</a:t>
            </a:r>
            <a:r>
              <a:rPr lang="cs-CZ" sz="2800" dirty="0" smtClean="0"/>
              <a:t> maso, b-k a kráva, nové l-že, paní          ml-</a:t>
            </a:r>
            <a:r>
              <a:rPr lang="cs-CZ" sz="2800" dirty="0" err="1" smtClean="0"/>
              <a:t>nářka</a:t>
            </a:r>
            <a:r>
              <a:rPr lang="cs-CZ" sz="2800" dirty="0" smtClean="0"/>
              <a:t>, horská b-</a:t>
            </a:r>
            <a:r>
              <a:rPr lang="cs-CZ" sz="2800" dirty="0" err="1" smtClean="0"/>
              <a:t>střina</a:t>
            </a:r>
            <a:r>
              <a:rPr lang="cs-CZ" sz="2800" dirty="0" smtClean="0"/>
              <a:t>, </a:t>
            </a:r>
            <a:r>
              <a:rPr lang="cs-CZ" sz="2800" dirty="0" err="1" smtClean="0"/>
              <a:t>kl</a:t>
            </a:r>
            <a:r>
              <a:rPr lang="cs-CZ" sz="2800" dirty="0" smtClean="0"/>
              <a:t>-</a:t>
            </a:r>
            <a:r>
              <a:rPr lang="cs-CZ" sz="2800" dirty="0" err="1" smtClean="0"/>
              <a:t>dný</a:t>
            </a:r>
            <a:r>
              <a:rPr lang="cs-CZ" sz="2800" dirty="0" smtClean="0"/>
              <a:t> žák, </a:t>
            </a:r>
          </a:p>
          <a:p>
            <a:pPr>
              <a:buFont typeface="Wingdings" pitchFamily="2" charset="2"/>
              <a:buNone/>
            </a:pPr>
            <a:r>
              <a:rPr lang="cs-CZ" sz="2800" dirty="0" smtClean="0"/>
              <a:t>   </a:t>
            </a:r>
            <a:r>
              <a:rPr lang="cs-CZ" sz="2800" dirty="0" err="1" smtClean="0"/>
              <a:t>pob</a:t>
            </a:r>
            <a:r>
              <a:rPr lang="cs-CZ" sz="2800" dirty="0" smtClean="0"/>
              <a:t>-</a:t>
            </a:r>
            <a:r>
              <a:rPr lang="cs-CZ" sz="2800" dirty="0" err="1" smtClean="0"/>
              <a:t>vá</a:t>
            </a:r>
            <a:r>
              <a:rPr lang="cs-CZ" sz="2800" dirty="0" smtClean="0"/>
              <a:t> v L-</a:t>
            </a:r>
            <a:r>
              <a:rPr lang="cs-CZ" sz="2800" dirty="0" err="1" smtClean="0"/>
              <a:t>tomyšli</a:t>
            </a:r>
            <a:r>
              <a:rPr lang="cs-CZ" sz="2800" dirty="0" smtClean="0"/>
              <a:t>, </a:t>
            </a:r>
            <a:r>
              <a:rPr lang="cs-CZ" sz="2800" dirty="0" err="1" smtClean="0"/>
              <a:t>sl</a:t>
            </a:r>
            <a:r>
              <a:rPr lang="cs-CZ" sz="2800" dirty="0" smtClean="0"/>
              <a:t>-bil pomoc, keř l-</a:t>
            </a:r>
            <a:r>
              <a:rPr lang="cs-CZ" sz="2800" dirty="0" err="1" smtClean="0"/>
              <a:t>ska</a:t>
            </a:r>
            <a:r>
              <a:rPr lang="cs-CZ" sz="2800" dirty="0" smtClean="0"/>
              <a:t>, chodí nesl-</a:t>
            </a:r>
            <a:r>
              <a:rPr lang="cs-CZ" sz="2800" dirty="0" err="1" smtClean="0"/>
              <a:t>šně</a:t>
            </a:r>
            <a:r>
              <a:rPr lang="cs-CZ" sz="2800" dirty="0" smtClean="0"/>
              <a:t>, žito </a:t>
            </a:r>
            <a:r>
              <a:rPr lang="cs-CZ" sz="2800" dirty="0" smtClean="0"/>
              <a:t>je ob-</a:t>
            </a:r>
            <a:r>
              <a:rPr lang="cs-CZ" sz="2800" dirty="0" err="1" smtClean="0"/>
              <a:t>lí</a:t>
            </a:r>
            <a:r>
              <a:rPr lang="cs-CZ" sz="2800" dirty="0" smtClean="0"/>
              <a:t>, naše </a:t>
            </a:r>
            <a:r>
              <a:rPr lang="cs-CZ" sz="2800" dirty="0" smtClean="0"/>
              <a:t>babička,l </a:t>
            </a:r>
            <a:r>
              <a:rPr lang="cs-CZ" sz="2800" dirty="0" err="1" smtClean="0"/>
              <a:t>éčivá</a:t>
            </a:r>
            <a:r>
              <a:rPr lang="cs-CZ" sz="2800" dirty="0" smtClean="0"/>
              <a:t> </a:t>
            </a:r>
            <a:r>
              <a:rPr lang="cs-CZ" sz="2800" dirty="0" smtClean="0"/>
              <a:t>l-</a:t>
            </a:r>
            <a:r>
              <a:rPr lang="cs-CZ" sz="2800" dirty="0" err="1" smtClean="0"/>
              <a:t>pa</a:t>
            </a:r>
            <a:r>
              <a:rPr lang="cs-CZ" sz="2800" dirty="0" smtClean="0"/>
              <a:t>, </a:t>
            </a:r>
            <a:r>
              <a:rPr lang="cs-CZ" sz="2800" dirty="0" smtClean="0"/>
              <a:t>           b-č</a:t>
            </a:r>
            <a:endParaRPr lang="cs-CZ" sz="2800" dirty="0" smtClean="0"/>
          </a:p>
          <a:p>
            <a:pPr>
              <a:buFont typeface="Wingdings" pitchFamily="2" charset="2"/>
              <a:buNone/>
            </a:pPr>
            <a:endParaRPr lang="cs-CZ" sz="2800" dirty="0" smtClean="0"/>
          </a:p>
        </p:txBody>
      </p:sp>
      <p:sp>
        <p:nvSpPr>
          <p:cNvPr id="15363" name="Oval 5"/>
          <p:cNvSpPr>
            <a:spLocks noChangeArrowheads="1"/>
          </p:cNvSpPr>
          <p:nvPr/>
        </p:nvSpPr>
        <p:spPr bwMode="auto">
          <a:xfrm>
            <a:off x="971550" y="4508500"/>
            <a:ext cx="7345363" cy="129698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 b="0"/>
              <a:t>BABIČKA LÍPA KLIDNÝ BYSTŘINA LÍSKA LYŽE MLYNÁŘKA</a:t>
            </a:r>
          </a:p>
        </p:txBody>
      </p:sp>
      <p:sp>
        <p:nvSpPr>
          <p:cNvPr id="15364" name="Text Box 6"/>
          <p:cNvSpPr txBox="1">
            <a:spLocks noChangeArrowheads="1"/>
          </p:cNvSpPr>
          <p:nvPr/>
        </p:nvSpPr>
        <p:spPr bwMode="auto">
          <a:xfrm>
            <a:off x="2700338" y="4652963"/>
            <a:ext cx="3549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800" b="0"/>
              <a:t>NESLYŠNĚ LIBOVÉ OBILÍ BÝK</a:t>
            </a:r>
          </a:p>
        </p:txBody>
      </p:sp>
      <p:sp>
        <p:nvSpPr>
          <p:cNvPr id="15365" name="Text Box 7"/>
          <p:cNvSpPr txBox="1">
            <a:spLocks noChangeArrowheads="1"/>
          </p:cNvSpPr>
          <p:nvPr/>
        </p:nvSpPr>
        <p:spPr bwMode="auto">
          <a:xfrm>
            <a:off x="2824163" y="5300663"/>
            <a:ext cx="35750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800" b="0"/>
              <a:t>POBÝVÁ LITOMYŠL SLÍBIL BIČ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Doplňte vhodné slovo do věty:</a:t>
            </a:r>
          </a:p>
        </p:txBody>
      </p:sp>
      <p:sp>
        <p:nvSpPr>
          <p:cNvPr id="1638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Mamčina maminka je má ____________.</a:t>
            </a:r>
          </a:p>
          <a:p>
            <a:r>
              <a:rPr lang="cs-CZ" smtClean="0"/>
              <a:t>Je bouřka, ______________.</a:t>
            </a:r>
          </a:p>
          <a:p>
            <a:r>
              <a:rPr lang="cs-CZ" smtClean="0"/>
              <a:t>Voda v řece krásně _____________.</a:t>
            </a:r>
          </a:p>
          <a:p>
            <a:r>
              <a:rPr lang="cs-CZ" smtClean="0"/>
              <a:t>Nemá vlasy, je _____________.</a:t>
            </a:r>
          </a:p>
          <a:p>
            <a:r>
              <a:rPr lang="cs-CZ" smtClean="0"/>
              <a:t>Na sjezdovku potřebuji ____________.</a:t>
            </a:r>
          </a:p>
          <a:p>
            <a:r>
              <a:rPr lang="cs-CZ" smtClean="0"/>
              <a:t>Na všechno přijde, je __________.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smtClean="0"/>
              <a:t>Zapamatuj si devět věcí. Pak je napíšeš na lísteček.</a:t>
            </a:r>
          </a:p>
        </p:txBody>
      </p:sp>
      <p:sp>
        <p:nvSpPr>
          <p:cNvPr id="1741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.</a:t>
            </a:r>
          </a:p>
        </p:txBody>
      </p:sp>
      <p:pic>
        <p:nvPicPr>
          <p:cNvPr id="17411" name="Picture 5" descr="MC900197386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2500" y="3506788"/>
            <a:ext cx="1727200" cy="118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9" descr="MC900200339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2988" y="3716338"/>
            <a:ext cx="1784350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15" descr="MC900089382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275" y="1628775"/>
            <a:ext cx="1236663" cy="151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22" descr="MC900112726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7400" y="3573463"/>
            <a:ext cx="1944688" cy="906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24" descr="MC900024437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71550" y="5013325"/>
            <a:ext cx="1625600" cy="1620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Picture 31" descr="MC900412540[1]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140200" y="5013325"/>
            <a:ext cx="898525" cy="1657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7" name="Picture 34" descr="MC900438023[1]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900113" y="1563688"/>
            <a:ext cx="2016125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8" name="Picture 36" descr="MC900412512[1]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16688" y="4724400"/>
            <a:ext cx="893762" cy="1944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9" name="Picture 37" descr="MC900232436[1]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300788" y="1484313"/>
            <a:ext cx="1317625" cy="186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Poznáš tato slova?</a:t>
            </a:r>
          </a:p>
        </p:txBody>
      </p:sp>
      <p:sp>
        <p:nvSpPr>
          <p:cNvPr id="1843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557338"/>
            <a:ext cx="8229600" cy="4894262"/>
          </a:xfrm>
        </p:spPr>
        <p:txBody>
          <a:bodyPr/>
          <a:lstStyle/>
          <a:p>
            <a:r>
              <a:rPr lang="cs-CZ" smtClean="0"/>
              <a:t>.</a:t>
            </a:r>
          </a:p>
        </p:txBody>
      </p:sp>
      <p:grpSp>
        <p:nvGrpSpPr>
          <p:cNvPr id="18435" name="Group 5"/>
          <p:cNvGrpSpPr>
            <a:grpSpLocks/>
          </p:cNvGrpSpPr>
          <p:nvPr/>
        </p:nvGrpSpPr>
        <p:grpSpPr bwMode="auto">
          <a:xfrm>
            <a:off x="1476375" y="1700213"/>
            <a:ext cx="5981700" cy="4343400"/>
            <a:chOff x="1008" y="1059"/>
            <a:chExt cx="3768" cy="2733"/>
          </a:xfrm>
        </p:grpSpPr>
        <p:sp>
          <p:nvSpPr>
            <p:cNvPr id="18441" name="AutoShape 6"/>
            <p:cNvSpPr>
              <a:spLocks noChangeAspect="1" noChangeArrowheads="1"/>
            </p:cNvSpPr>
            <p:nvPr/>
          </p:nvSpPr>
          <p:spPr bwMode="auto">
            <a:xfrm>
              <a:off x="1915" y="1617"/>
              <a:ext cx="1942" cy="1675"/>
            </a:xfrm>
            <a:prstGeom prst="triangle">
              <a:avLst>
                <a:gd name="adj" fmla="val 50000"/>
              </a:avLst>
            </a:prstGeom>
            <a:solidFill>
              <a:srgbClr val="CCCC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/>
              <a:r>
                <a:rPr lang="cs-CZ"/>
                <a:t>sýbslatkes</a:t>
              </a:r>
            </a:p>
          </p:txBody>
        </p:sp>
        <p:sp>
          <p:nvSpPr>
            <p:cNvPr id="18442" name="Oval 7"/>
            <p:cNvSpPr>
              <a:spLocks noChangeArrowheads="1"/>
            </p:cNvSpPr>
            <p:nvPr/>
          </p:nvSpPr>
          <p:spPr bwMode="auto">
            <a:xfrm>
              <a:off x="1008" y="3234"/>
              <a:ext cx="1116" cy="558"/>
            </a:xfrm>
            <a:prstGeom prst="ellipse">
              <a:avLst/>
            </a:prstGeom>
            <a:solidFill>
              <a:srgbClr val="FFFFCC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8443" name="Oval 8"/>
            <p:cNvSpPr>
              <a:spLocks noChangeArrowheads="1"/>
            </p:cNvSpPr>
            <p:nvPr/>
          </p:nvSpPr>
          <p:spPr bwMode="auto">
            <a:xfrm>
              <a:off x="2334" y="1059"/>
              <a:ext cx="1116" cy="558"/>
            </a:xfrm>
            <a:prstGeom prst="ellipse">
              <a:avLst/>
            </a:prstGeom>
            <a:solidFill>
              <a:srgbClr val="FFBE7D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 sz="1800" b="0"/>
            </a:p>
          </p:txBody>
        </p:sp>
        <p:sp>
          <p:nvSpPr>
            <p:cNvPr id="18444" name="Oval 9"/>
            <p:cNvSpPr>
              <a:spLocks noChangeArrowheads="1"/>
            </p:cNvSpPr>
            <p:nvPr/>
          </p:nvSpPr>
          <p:spPr bwMode="auto">
            <a:xfrm>
              <a:off x="3660" y="3234"/>
              <a:ext cx="1116" cy="558"/>
            </a:xfrm>
            <a:prstGeom prst="ellipse">
              <a:avLst/>
            </a:prstGeom>
            <a:solidFill>
              <a:srgbClr val="D8EBB3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8436" name="Rectangle 11"/>
          <p:cNvSpPr>
            <a:spLocks noChangeArrowheads="1"/>
          </p:cNvSpPr>
          <p:nvPr/>
        </p:nvSpPr>
        <p:spPr bwMode="auto">
          <a:xfrm>
            <a:off x="3851275" y="1916113"/>
            <a:ext cx="13001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/>
              <a:t>lotpyun</a:t>
            </a:r>
          </a:p>
        </p:txBody>
      </p:sp>
      <p:sp>
        <p:nvSpPr>
          <p:cNvPr id="18437" name="Text Box 12"/>
          <p:cNvSpPr txBox="1">
            <a:spLocks noChangeArrowheads="1"/>
          </p:cNvSpPr>
          <p:nvPr/>
        </p:nvSpPr>
        <p:spPr bwMode="auto">
          <a:xfrm>
            <a:off x="1763713" y="5373688"/>
            <a:ext cx="122396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voybaetl</a:t>
            </a:r>
          </a:p>
        </p:txBody>
      </p:sp>
      <p:sp>
        <p:nvSpPr>
          <p:cNvPr id="18438" name="Text Box 13"/>
          <p:cNvSpPr txBox="1">
            <a:spLocks noChangeArrowheads="1"/>
          </p:cNvSpPr>
          <p:nvPr/>
        </p:nvSpPr>
        <p:spPr bwMode="auto">
          <a:xfrm>
            <a:off x="5940425" y="5419725"/>
            <a:ext cx="11525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řpbíykte</a:t>
            </a:r>
          </a:p>
        </p:txBody>
      </p:sp>
      <p:sp>
        <p:nvSpPr>
          <p:cNvPr id="18439" name="Text Box 15"/>
          <p:cNvSpPr txBox="1">
            <a:spLocks noChangeArrowheads="1"/>
          </p:cNvSpPr>
          <p:nvPr/>
        </p:nvSpPr>
        <p:spPr bwMode="auto">
          <a:xfrm>
            <a:off x="3635375" y="4652963"/>
            <a:ext cx="15478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0"/>
              <a:t>zylvatk</a:t>
            </a:r>
          </a:p>
        </p:txBody>
      </p:sp>
      <p:sp>
        <p:nvSpPr>
          <p:cNvPr id="18440" name="Text Box 16"/>
          <p:cNvSpPr txBox="1">
            <a:spLocks noChangeArrowheads="1"/>
          </p:cNvSpPr>
          <p:nvPr/>
        </p:nvSpPr>
        <p:spPr bwMode="auto">
          <a:xfrm>
            <a:off x="3995738" y="3206750"/>
            <a:ext cx="9842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itybdl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Utvoř správné dvojice slov:</a:t>
            </a:r>
          </a:p>
        </p:txBody>
      </p:sp>
      <p:sp>
        <p:nvSpPr>
          <p:cNvPr id="1945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.</a:t>
            </a:r>
          </a:p>
        </p:txBody>
      </p:sp>
      <p:sp>
        <p:nvSpPr>
          <p:cNvPr id="19459" name="AutoShape 4"/>
          <p:cNvSpPr>
            <a:spLocks noChangeArrowheads="1"/>
          </p:cNvSpPr>
          <p:nvPr/>
        </p:nvSpPr>
        <p:spPr bwMode="auto">
          <a:xfrm>
            <a:off x="900113" y="1916113"/>
            <a:ext cx="2016125" cy="846137"/>
          </a:xfrm>
          <a:prstGeom prst="rightArrow">
            <a:avLst>
              <a:gd name="adj1" fmla="val 50000"/>
              <a:gd name="adj2" fmla="val 5956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BL-ZKÁ</a:t>
            </a:r>
          </a:p>
        </p:txBody>
      </p:sp>
      <p:sp>
        <p:nvSpPr>
          <p:cNvPr id="19460" name="AutoShape 5"/>
          <p:cNvSpPr>
            <a:spLocks noChangeArrowheads="1"/>
          </p:cNvSpPr>
          <p:nvPr/>
        </p:nvSpPr>
        <p:spPr bwMode="auto">
          <a:xfrm>
            <a:off x="900113" y="2852738"/>
            <a:ext cx="2016125" cy="846137"/>
          </a:xfrm>
          <a:prstGeom prst="rightArrow">
            <a:avLst>
              <a:gd name="adj1" fmla="val 50000"/>
              <a:gd name="adj2" fmla="val 5956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PEL-ŇKOVÝ</a:t>
            </a:r>
          </a:p>
        </p:txBody>
      </p:sp>
      <p:sp>
        <p:nvSpPr>
          <p:cNvPr id="19461" name="AutoShape 6"/>
          <p:cNvSpPr>
            <a:spLocks noChangeArrowheads="1"/>
          </p:cNvSpPr>
          <p:nvPr/>
        </p:nvSpPr>
        <p:spPr bwMode="auto">
          <a:xfrm>
            <a:off x="900113" y="3789363"/>
            <a:ext cx="2016125" cy="846137"/>
          </a:xfrm>
          <a:prstGeom prst="rightArrow">
            <a:avLst>
              <a:gd name="adj1" fmla="val 50000"/>
              <a:gd name="adj2" fmla="val 5956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PŘIB-SLAVSKÝ</a:t>
            </a:r>
          </a:p>
        </p:txBody>
      </p:sp>
      <p:sp>
        <p:nvSpPr>
          <p:cNvPr id="19462" name="AutoShape 7"/>
          <p:cNvSpPr>
            <a:spLocks noChangeArrowheads="1"/>
          </p:cNvSpPr>
          <p:nvPr/>
        </p:nvSpPr>
        <p:spPr bwMode="auto">
          <a:xfrm>
            <a:off x="900113" y="4724400"/>
            <a:ext cx="1943100" cy="846138"/>
          </a:xfrm>
          <a:prstGeom prst="rightArrow">
            <a:avLst>
              <a:gd name="adj1" fmla="val 50000"/>
              <a:gd name="adj2" fmla="val 57411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NEOB-ČEJNĚ</a:t>
            </a:r>
          </a:p>
        </p:txBody>
      </p:sp>
      <p:sp>
        <p:nvSpPr>
          <p:cNvPr id="19463" name="AutoShape 8"/>
          <p:cNvSpPr>
            <a:spLocks noChangeArrowheads="1"/>
          </p:cNvSpPr>
          <p:nvPr/>
        </p:nvSpPr>
        <p:spPr bwMode="auto">
          <a:xfrm>
            <a:off x="900113" y="5661025"/>
            <a:ext cx="1943100" cy="846138"/>
          </a:xfrm>
          <a:prstGeom prst="rightArrow">
            <a:avLst>
              <a:gd name="adj1" fmla="val 50000"/>
              <a:gd name="adj2" fmla="val 57411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B-Č</a:t>
            </a:r>
          </a:p>
        </p:txBody>
      </p:sp>
      <p:sp>
        <p:nvSpPr>
          <p:cNvPr id="19464" name="AutoShape 16"/>
          <p:cNvSpPr>
            <a:spLocks noChangeArrowheads="1"/>
          </p:cNvSpPr>
          <p:nvPr/>
        </p:nvSpPr>
        <p:spPr bwMode="auto">
          <a:xfrm>
            <a:off x="5795963" y="1989138"/>
            <a:ext cx="2160587" cy="863600"/>
          </a:xfrm>
          <a:prstGeom prst="leftArrow">
            <a:avLst>
              <a:gd name="adj1" fmla="val 50000"/>
              <a:gd name="adj2" fmla="val 6254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cs-CZ">
              <a:solidFill>
                <a:srgbClr val="FF3300"/>
              </a:solidFill>
            </a:endParaRPr>
          </a:p>
        </p:txBody>
      </p:sp>
      <p:sp>
        <p:nvSpPr>
          <p:cNvPr id="19465" name="AutoShape 17"/>
          <p:cNvSpPr>
            <a:spLocks noChangeArrowheads="1"/>
          </p:cNvSpPr>
          <p:nvPr/>
        </p:nvSpPr>
        <p:spPr bwMode="auto">
          <a:xfrm>
            <a:off x="5795963" y="2924175"/>
            <a:ext cx="2160587" cy="863600"/>
          </a:xfrm>
          <a:prstGeom prst="leftArrow">
            <a:avLst>
              <a:gd name="adj1" fmla="val 50000"/>
              <a:gd name="adj2" fmla="val 6254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cs-CZ">
              <a:solidFill>
                <a:srgbClr val="FF3300"/>
              </a:solidFill>
            </a:endParaRPr>
          </a:p>
        </p:txBody>
      </p:sp>
      <p:sp>
        <p:nvSpPr>
          <p:cNvPr id="19466" name="AutoShape 19"/>
          <p:cNvSpPr>
            <a:spLocks noChangeArrowheads="1"/>
          </p:cNvSpPr>
          <p:nvPr/>
        </p:nvSpPr>
        <p:spPr bwMode="auto">
          <a:xfrm>
            <a:off x="5795963" y="3860800"/>
            <a:ext cx="2160587" cy="863600"/>
          </a:xfrm>
          <a:prstGeom prst="leftArrow">
            <a:avLst>
              <a:gd name="adj1" fmla="val 50000"/>
              <a:gd name="adj2" fmla="val 6254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cs-CZ">
              <a:solidFill>
                <a:srgbClr val="FF3300"/>
              </a:solidFill>
            </a:endParaRPr>
          </a:p>
        </p:txBody>
      </p:sp>
      <p:sp>
        <p:nvSpPr>
          <p:cNvPr id="19467" name="AutoShape 20"/>
          <p:cNvSpPr>
            <a:spLocks noChangeArrowheads="1"/>
          </p:cNvSpPr>
          <p:nvPr/>
        </p:nvSpPr>
        <p:spPr bwMode="auto">
          <a:xfrm>
            <a:off x="5867400" y="4797425"/>
            <a:ext cx="2160588" cy="863600"/>
          </a:xfrm>
          <a:prstGeom prst="leftArrow">
            <a:avLst>
              <a:gd name="adj1" fmla="val 50000"/>
              <a:gd name="adj2" fmla="val 6254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cs-CZ">
              <a:solidFill>
                <a:srgbClr val="FF3300"/>
              </a:solidFill>
            </a:endParaRPr>
          </a:p>
        </p:txBody>
      </p:sp>
      <p:sp>
        <p:nvSpPr>
          <p:cNvPr id="19468" name="AutoShape 21"/>
          <p:cNvSpPr>
            <a:spLocks noChangeArrowheads="1"/>
          </p:cNvSpPr>
          <p:nvPr/>
        </p:nvSpPr>
        <p:spPr bwMode="auto">
          <a:xfrm>
            <a:off x="5867400" y="5734050"/>
            <a:ext cx="2160588" cy="863600"/>
          </a:xfrm>
          <a:prstGeom prst="leftArrow">
            <a:avLst>
              <a:gd name="adj1" fmla="val 50000"/>
              <a:gd name="adj2" fmla="val 6254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cs-CZ">
              <a:solidFill>
                <a:srgbClr val="FF3300"/>
              </a:solidFill>
            </a:endParaRPr>
          </a:p>
        </p:txBody>
      </p:sp>
      <p:sp>
        <p:nvSpPr>
          <p:cNvPr id="19469" name="Text Box 22"/>
          <p:cNvSpPr txBox="1">
            <a:spLocks noChangeArrowheads="1"/>
          </p:cNvSpPr>
          <p:nvPr/>
        </p:nvSpPr>
        <p:spPr bwMode="auto">
          <a:xfrm>
            <a:off x="6443663" y="2271713"/>
            <a:ext cx="13303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ML-N</a:t>
            </a:r>
          </a:p>
        </p:txBody>
      </p:sp>
      <p:sp>
        <p:nvSpPr>
          <p:cNvPr id="19470" name="Text Box 23"/>
          <p:cNvSpPr txBox="1">
            <a:spLocks noChangeArrowheads="1"/>
          </p:cNvSpPr>
          <p:nvPr/>
        </p:nvSpPr>
        <p:spPr bwMode="auto">
          <a:xfrm>
            <a:off x="6300788" y="3141663"/>
            <a:ext cx="15144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VESN-ČKA</a:t>
            </a:r>
          </a:p>
        </p:txBody>
      </p:sp>
      <p:sp>
        <p:nvSpPr>
          <p:cNvPr id="19471" name="Text Box 24"/>
          <p:cNvSpPr txBox="1">
            <a:spLocks noChangeArrowheads="1"/>
          </p:cNvSpPr>
          <p:nvPr/>
        </p:nvSpPr>
        <p:spPr bwMode="auto">
          <a:xfrm>
            <a:off x="6424613" y="4071938"/>
            <a:ext cx="131603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 smtClean="0"/>
              <a:t>B-STRÝ</a:t>
            </a:r>
            <a:endParaRPr lang="cs-CZ" dirty="0"/>
          </a:p>
        </p:txBody>
      </p:sp>
      <p:sp>
        <p:nvSpPr>
          <p:cNvPr id="19472" name="Text Box 25"/>
          <p:cNvSpPr txBox="1">
            <a:spLocks noChangeArrowheads="1"/>
          </p:cNvSpPr>
          <p:nvPr/>
        </p:nvSpPr>
        <p:spPr bwMode="auto">
          <a:xfrm>
            <a:off x="6424613" y="5006975"/>
            <a:ext cx="1258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NA B-KA</a:t>
            </a:r>
          </a:p>
        </p:txBody>
      </p:sp>
      <p:sp>
        <p:nvSpPr>
          <p:cNvPr id="19473" name="Text Box 26"/>
          <p:cNvSpPr txBox="1">
            <a:spLocks noChangeArrowheads="1"/>
          </p:cNvSpPr>
          <p:nvPr/>
        </p:nvSpPr>
        <p:spPr bwMode="auto">
          <a:xfrm>
            <a:off x="6567488" y="5949950"/>
            <a:ext cx="131603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ČAJ-ČEK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smtClean="0"/>
              <a:t>Najděte deset chyb. Napište správně do sešitu.</a:t>
            </a:r>
          </a:p>
        </p:txBody>
      </p:sp>
      <p:sp>
        <p:nvSpPr>
          <p:cNvPr id="2048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Babyčka bidlí v Lyberci.</a:t>
            </a:r>
          </a:p>
          <a:p>
            <a:r>
              <a:rPr lang="cs-CZ" smtClean="0"/>
              <a:t>Z dálki byl slišet klapot mlína.</a:t>
            </a:r>
          </a:p>
          <a:p>
            <a:r>
              <a:rPr lang="cs-CZ" smtClean="0"/>
              <a:t>Lýskové ořýški jsou zdravé.</a:t>
            </a:r>
          </a:p>
          <a:p>
            <a:r>
              <a:rPr lang="cs-CZ" smtClean="0"/>
              <a:t>V cirkusu byl polikač ohně.</a:t>
            </a:r>
          </a:p>
        </p:txBody>
      </p:sp>
      <p:pic>
        <p:nvPicPr>
          <p:cNvPr id="20483" name="Picture 12" descr="MC900343345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4300" y="4652963"/>
            <a:ext cx="1755775" cy="162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17" descr="MC900343343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59563" y="2349500"/>
            <a:ext cx="1649412" cy="1716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Zdroje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1507" name="Rectangle 4"/>
          <p:cNvSpPr>
            <a:spLocks noChangeArrowheads="1"/>
          </p:cNvSpPr>
          <p:nvPr/>
        </p:nvSpPr>
        <p:spPr bwMode="auto">
          <a:xfrm>
            <a:off x="2286000" y="3040063"/>
            <a:ext cx="4572000" cy="16619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800" b="0" dirty="0"/>
              <a:t>Obrázky galerie Microsoft </a:t>
            </a:r>
            <a:r>
              <a:rPr lang="cs-CZ" sz="1800" b="0" dirty="0" err="1"/>
              <a:t>Power</a:t>
            </a:r>
            <a:r>
              <a:rPr lang="cs-CZ" sz="1800" b="0" dirty="0"/>
              <a:t> </a:t>
            </a:r>
            <a:r>
              <a:rPr lang="cs-CZ" sz="1800" b="0" dirty="0" smtClean="0"/>
              <a:t>Point</a:t>
            </a:r>
          </a:p>
          <a:p>
            <a:pPr>
              <a:spcBef>
                <a:spcPct val="50000"/>
              </a:spcBef>
            </a:pPr>
            <a:r>
              <a:rPr lang="cs-CZ" sz="1800" dirty="0" smtClean="0"/>
              <a:t>www.office.</a:t>
            </a:r>
            <a:r>
              <a:rPr lang="cs-CZ" sz="1800" dirty="0" err="1" smtClean="0"/>
              <a:t>microsoft.com</a:t>
            </a:r>
            <a:endParaRPr lang="cs-CZ" sz="1800" smtClean="0"/>
          </a:p>
          <a:p>
            <a:pPr>
              <a:spcBef>
                <a:spcPct val="50000"/>
              </a:spcBef>
            </a:pPr>
            <a:endParaRPr lang="cs-CZ" sz="1800" b="0"/>
          </a:p>
          <a:p>
            <a:pPr>
              <a:spcBef>
                <a:spcPct val="50000"/>
              </a:spcBef>
            </a:pPr>
            <a:endParaRPr lang="cs-CZ" sz="1800" b="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ixel">
  <a:themeElements>
    <a:clrScheme name="Pixel 12">
      <a:dk1>
        <a:srgbClr val="000000"/>
      </a:dk1>
      <a:lt1>
        <a:srgbClr val="FFFFFF"/>
      </a:lt1>
      <a:dk2>
        <a:srgbClr val="000000"/>
      </a:dk2>
      <a:lt2>
        <a:srgbClr val="00007D"/>
      </a:lt2>
      <a:accent1>
        <a:srgbClr val="9999FF"/>
      </a:accent1>
      <a:accent2>
        <a:srgbClr val="9999CC"/>
      </a:accent2>
      <a:accent3>
        <a:srgbClr val="FFFFFF"/>
      </a:accent3>
      <a:accent4>
        <a:srgbClr val="000000"/>
      </a:accent4>
      <a:accent5>
        <a:srgbClr val="CACAFF"/>
      </a:accent5>
      <a:accent6>
        <a:srgbClr val="8A8AB9"/>
      </a:accent6>
      <a:hlink>
        <a:srgbClr val="666699"/>
      </a:hlink>
      <a:folHlink>
        <a:srgbClr val="CCCCE6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Pixel</Template>
  <TotalTime>242</TotalTime>
  <Words>309</Words>
  <Application>Microsoft Office PowerPoint</Application>
  <PresentationFormat>Předvádění na obrazovce (4:3)</PresentationFormat>
  <Paragraphs>64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Pixel</vt:lpstr>
      <vt:lpstr>Snímek 1</vt:lpstr>
      <vt:lpstr>Anotace</vt:lpstr>
      <vt:lpstr>Nejprve řekněte řadu vyjmenovaných slov po b, nyní po l. Doplň i, y. Zkontroluj dole  a slovo podtrhni.</vt:lpstr>
      <vt:lpstr>Doplňte vhodné slovo do věty:</vt:lpstr>
      <vt:lpstr>Zapamatuj si devět věcí. Pak je napíšeš na lísteček.</vt:lpstr>
      <vt:lpstr>Poznáš tato slova?</vt:lpstr>
      <vt:lpstr>Utvoř správné dvojice slov:</vt:lpstr>
      <vt:lpstr>Najděte deset chyb. Napište správně do sešitu.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6</cp:revision>
  <dcterms:created xsi:type="dcterms:W3CDTF">2011-08-21T15:31:45Z</dcterms:created>
  <dcterms:modified xsi:type="dcterms:W3CDTF">2013-10-21T11:23:20Z</dcterms:modified>
</cp:coreProperties>
</file>