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9"/>
  </p:notesMasterIdLst>
  <p:sldIdLst>
    <p:sldId id="268" r:id="rId2"/>
    <p:sldId id="267" r:id="rId3"/>
    <p:sldId id="257" r:id="rId4"/>
    <p:sldId id="259" r:id="rId5"/>
    <p:sldId id="260" r:id="rId6"/>
    <p:sldId id="264" r:id="rId7"/>
    <p:sldId id="265" r:id="rId8"/>
  </p:sldIdLst>
  <p:sldSz cx="9144000" cy="6858000" type="screen4x3"/>
  <p:notesSz cx="6858000" cy="9144000"/>
  <p:custShowLst>
    <p:custShow name="Vlastní prezentace 1" id="0">
      <p:sldLst>
        <p:sld r:id="rId4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CE58"/>
    <a:srgbClr val="0000FF"/>
    <a:srgbClr val="FFFF99"/>
    <a:srgbClr val="4DFC24"/>
    <a:srgbClr val="55F0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45" autoAdjust="0"/>
    <p:restoredTop sz="94710" autoAdjust="0"/>
  </p:normalViewPr>
  <p:slideViewPr>
    <p:cSldViewPr>
      <p:cViewPr>
        <p:scale>
          <a:sx n="70" d="100"/>
          <a:sy n="70" d="100"/>
        </p:scale>
        <p:origin x="-13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7-17T20:57:43.696"/>
    </inkml:context>
    <inkml:brush xml:id="br0">
      <inkml:brushProperty name="width" value="0.33333" units="cm"/>
      <inkml:brushProperty name="height" value="0.66667" units="cm"/>
      <inkml:brushProperty name="color" value="#00FFFF"/>
      <inkml:brushProperty name="tip" value="rectangle"/>
      <inkml:brushProperty name="rasterOp" value="maskPen"/>
      <inkml:brushProperty name="fitToCurve" value="1"/>
    </inkml:brush>
  </inkml:definitions>
  <inkml:trace contextRef="#ctx0" brushRef="#br0">30 98,'0'0,"0"0,0 0,0 0,0 0,0 0,0 0,0 0,0 0,0-30,-30 30,30 0,0 0,0 0,0 0,0 0,0 0,30 0,-30 0,0 0,0 0,0 0,31 0,-31 0,0 0,30 0,-30 0,30 0,-30 0,30 0,0 0,1 0,-31 0,30 0,0 0,0 0,-30 0,31 0,-1 0,0 30,0-30,-30 0,31 0,-1 0,0 0,0 0,1 0,-31 0,30 0,0 0,0 0,1 0,-1 0,0 0,30 0,-29 31,-1-31,30 0,-29 0,-1 0,0 0,0 0,31 0,-31 0,0 0,31 0,-1 0,-29 0,29 0,0 0,-29 0,29 0,-30 0,31 0,-31 0,31 0,-31 0,30 0,-29 0,29 0,-30 0,31 0,-31 0,0 0,31 0,-31 0,0 0,0 0,1 0,-1 30,30-30,-29 0,-1 0,0 0,0 0,1 0,-1 0,0 0,31 0,-31 0,0 0,0 29,0-29,31 0,-31 0,0 0,1 0,-1 0,30 0,-29 0,29 0,-30 0,1 0,-1 0,30 0,-29 0,29 0,-30 0,0 0,31 30,-31-30,31 0,-31-30,30 30,-29 0,-1 0,30 0,-29 0,29 0,-30 0,1 0,29 0,-30 0,31 0,-31 0,30 0,-29 0,-1 0,30 0,-29 0,-1 0,30 0,-29 0,-1 0,0 0,31 0,-31 0,0 0,0 0,31 0,-31 0,0 0,0 0,1 0,-1 0,0 0,0 0,1 0,-1 0,0 0,0 0,31 0,-31 0,0 0,1 0,-1 0,0 0,30 0,-29 0,-1 0,0 0,0 0,31 0,-31 0,31 0,-31 0,0 0,0 0,31 0,-31 0,0-29,1 29,29 0,-30 0,0 0,31 0,-31 0,0 0,31 0,-31 0,31 0,-31 0,0-30,0 30,31 0,-31 0,0 0,31 0,-31 0,0 0,0-31,31 31,-31 0,0 0,31 0,-31 0,0 0,1 0,-1 0,30 0,-29 0,-1 0,0 0,0 0,31 0,-31 0,30-30,-29 30,-1 0,0 0,0 0,1 30,-1-30,0 0,0 0,1 0,-1 0,30 0,-29 0,-1 0,0 0,0 0,1 0,-1 0,0 0,0 0,0 0,1 0,-1 0,0 0,0 0,1 0,-1 0,0 0,0 0,1 0,-1 0,0 0,0 0,1-30,-1 30,0 0,0 0,1 0,-1 0,0 0,0 0,0 0,1 0,-1 0,0 0,0 0,-30 0,31 0,29 0,-30 0,1 0,-31 0,60 0,-30 0,1 0,-1 0,0 0,0-29,1 29,-1 0,0 0,0 0,0 0,1 0,29 0,-30 0,1 0,-1 0,0 0,31 0,-31-30,0 30,0 0,1 0,-1 0,0 0,0 0,1 0,-1 0,30 0,-30 0,1 0,-1 0,0 0,0 0,1 0,-1 0,0 0,0 0,-30 0,31 0,-1 0,0 0,-30 0,30 0,-30 0,31 0,-31 0,0 0,30 0,-30 0,30 0,-30 0,30 0,1 0,-31 0,0 0,30 0,-30 0,30 0,-30 0,0 0,0 0,30 0,-30 0,0 0,0 0,0 0,0 0,30 0,-30 0,0 0,0 0,0 0,31 0,-31 0,0 0,30 0,-30 0,30 0,-30 0,0 0,0 0,30 0,-30 0,0 0,0 0,0 0,31 0,-31 0,0 0,0 0,0 0,0 0,30 0,-30 0,0 0,0 0,0 0,0 0,30 0,-30 0,0 0,0 0,0 0,0 0,0 0,30 0,-60 0,30 0,0 0,0 0,0 0,0 0,-121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CEDD6-645B-4BC9-9BB1-C09D958D53EA}" type="datetimeFigureOut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D69B3F-3C1F-4657-B10B-D53654E11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667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STŘEDEM V POČÁTKU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894D1-9B5D-4047-8685-CC7F2A25FC80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302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8783-B6AE-4723-8FB8-3009BDAF1D4B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4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EA090-E76D-408D-9614-D3852115F81B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93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05E57-D1D5-4581-87A8-13650F3B0EEC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058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2A42F-5E34-4DC8-9450-6B553332C86B}" type="datetime1">
              <a:rPr lang="cs-CZ" smtClean="0"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786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2519D-FAFE-4E0B-9F59-692446E2EF04}" type="datetime1">
              <a:rPr lang="cs-CZ" smtClean="0"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821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F3424-E929-4277-AB99-2C89B079A6AF}" type="datetime1">
              <a:rPr lang="cs-CZ" smtClean="0"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97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0546-6DBF-4DF5-8A75-F94A2C8F2EB6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141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C838D-6389-4329-AFC5-CFC7B8E6AAC9}" type="datetime1">
              <a:rPr lang="cs-CZ" smtClean="0"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182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C7061-E6C9-4A8A-A0FD-C1D9CB49F976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15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FFED8-E1C3-4BAB-BEA9-76EA636E18A0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970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0">
              <a:srgbClr val="F0EBD5">
                <a:alpha val="31000"/>
              </a:srgbClr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B056D-F842-486F-901D-47B1A0A04096}" type="datetime1">
              <a:rPr lang="cs-CZ" smtClean="0"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28D1AB-D22C-4272-9AB0-82CF6D5C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981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2.jpeg"/><Relationship Id="rId3" Type="http://schemas.openxmlformats.org/officeDocument/2006/relationships/image" Target="../media/image4.png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6.emf"/><Relationship Id="rId10" Type="http://schemas.openxmlformats.org/officeDocument/2006/relationships/customXml" Target="../ink/ink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29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24" Type="http://schemas.openxmlformats.org/officeDocument/2006/relationships/image" Target="../media/image10.png"/><Relationship Id="rId28" Type="http://schemas.openxmlformats.org/officeDocument/2006/relationships/image" Target="../media/image8.png"/><Relationship Id="rId15" Type="http://schemas.openxmlformats.org/officeDocument/2006/relationships/image" Target="../media/image15.png"/><Relationship Id="rId23" Type="http://schemas.openxmlformats.org/officeDocument/2006/relationships/image" Target="../media/image9.png"/><Relationship Id="rId27" Type="http://schemas.openxmlformats.org/officeDocument/2006/relationships/image" Target="../media/image18.png"/><Relationship Id="rId22" Type="http://schemas.openxmlformats.org/officeDocument/2006/relationships/image" Target="../media/image25.png"/><Relationship Id="rId30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3" Type="http://schemas.openxmlformats.org/officeDocument/2006/relationships/image" Target="../media/image42.png"/><Relationship Id="rId38" Type="http://schemas.openxmlformats.org/officeDocument/2006/relationships/image" Target="../media/image2.jpeg"/><Relationship Id="rId2" Type="http://schemas.openxmlformats.org/officeDocument/2006/relationships/image" Target="../media/image7.wmf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37" Type="http://schemas.openxmlformats.org/officeDocument/2006/relationships/image" Target="../media/image12.jpeg"/><Relationship Id="rId36" Type="http://schemas.openxmlformats.org/officeDocument/2006/relationships/image" Target="../media/image19.png"/><Relationship Id="rId19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0.png"/><Relationship Id="rId18" Type="http://schemas.openxmlformats.org/officeDocument/2006/relationships/image" Target="../media/image6.png"/><Relationship Id="rId7" Type="http://schemas.openxmlformats.org/officeDocument/2006/relationships/image" Target="../media/image43.png"/><Relationship Id="rId12" Type="http://schemas.openxmlformats.org/officeDocument/2006/relationships/image" Target="../media/image110.png"/><Relationship Id="rId17" Type="http://schemas.openxmlformats.org/officeDocument/2006/relationships/image" Target="../media/image17.png"/><Relationship Id="rId2" Type="http://schemas.openxmlformats.org/officeDocument/2006/relationships/image" Target="../media/image7.wmf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14.png"/><Relationship Id="rId19" Type="http://schemas.openxmlformats.org/officeDocument/2006/relationships/image" Target="../media/image2.jpeg"/><Relationship Id="rId1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20.png"/><Relationship Id="rId18" Type="http://schemas.openxmlformats.org/officeDocument/2006/relationships/image" Target="../media/image2.jpeg"/><Relationship Id="rId17" Type="http://schemas.openxmlformats.org/officeDocument/2006/relationships/image" Target="../media/image12.jpe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22.png"/><Relationship Id="rId1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8392661"/>
              </p:ext>
            </p:extLst>
          </p:nvPr>
        </p:nvGraphicFramePr>
        <p:xfrm>
          <a:off x="2339752" y="181403"/>
          <a:ext cx="4507414" cy="6559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Dokument" r:id="rId3" imgW="5889940" imgH="8739597" progId="Word.Document.12">
                  <p:embed/>
                </p:oleObj>
              </mc:Choice>
              <mc:Fallback>
                <p:oleObj name="Dokument" r:id="rId3" imgW="5889940" imgH="87395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181403"/>
                        <a:ext cx="4507414" cy="6559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425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83568" y="476672"/>
            <a:ext cx="5688631" cy="4235872"/>
            <a:chOff x="683568" y="476672"/>
            <a:chExt cx="5688631" cy="4235872"/>
          </a:xfrm>
        </p:grpSpPr>
        <p:pic>
          <p:nvPicPr>
            <p:cNvPr id="14338" name="Picture 2" descr="Zobrazit podrobnosti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5" y="1305071"/>
              <a:ext cx="2736304" cy="27363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345" name="Picture 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609888"/>
              <a:ext cx="3096344" cy="41026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699791" y="476672"/>
              <a:ext cx="285219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KUŽELOSEČKY</a:t>
              </a:r>
              <a:endParaRPr lang="cs-CZ" sz="3600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403103" y="5229200"/>
            <a:ext cx="8337795" cy="101566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00FF"/>
                </a:solidFill>
              </a:rPr>
              <a:t>Středová </a:t>
            </a:r>
            <a:r>
              <a:rPr lang="cs-CZ" sz="6000" b="1" i="1" dirty="0" smtClean="0"/>
              <a:t>rovnice kružnice</a:t>
            </a:r>
            <a:endParaRPr lang="cs-CZ" sz="6000" b="1" i="1" dirty="0"/>
          </a:p>
        </p:txBody>
      </p:sp>
    </p:spTree>
    <p:extLst>
      <p:ext uri="{BB962C8B-B14F-4D97-AF65-F5344CB8AC3E}">
        <p14:creationId xmlns:p14="http://schemas.microsoft.com/office/powerpoint/2010/main" val="35714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06182"/>
            <a:ext cx="4193456" cy="411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065712" y="2132856"/>
                <a:ext cx="1616725" cy="83099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𝑆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e>
                      </m:d>
                    </m:oMath>
                  </m:oMathPara>
                </a14:m>
                <a:endParaRPr lang="cs-CZ" sz="24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𝑋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5712" y="2132856"/>
                <a:ext cx="1616725" cy="830997"/>
              </a:xfrm>
              <a:prstGeom prst="rect">
                <a:avLst/>
              </a:prstGeom>
              <a:blipFill rotWithShape="1">
                <a:blip r:embed="rId6"/>
                <a:stretch>
                  <a:fillRect b="-434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065712" y="3284984"/>
                <a:ext cx="2848665" cy="7047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𝑆𝑋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𝑛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5712" y="3284984"/>
                <a:ext cx="2848665" cy="704745"/>
              </a:xfrm>
              <a:prstGeom prst="rect">
                <a:avLst/>
              </a:prstGeom>
              <a:blipFill rotWithShape="1">
                <a:blip r:embed="rId8"/>
                <a:stretch>
                  <a:fillRect b="-34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88024" y="4839543"/>
                <a:ext cx="4152612" cy="47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sz="2400" b="1" i="1" dirty="0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839543"/>
                <a:ext cx="4152612" cy="470000"/>
              </a:xfrm>
              <a:prstGeom prst="rect">
                <a:avLst/>
              </a:prstGeom>
              <a:blipFill rotWithShape="1">
                <a:blip r:embed="rId9"/>
                <a:stretch>
                  <a:fillRect b="-10127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699792" y="21328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4293096"/>
            <a:ext cx="35518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FF"/>
                </a:solidFill>
              </a:rPr>
              <a:t>Středová rovnice kružnice:</a:t>
            </a:r>
            <a:endParaRPr lang="cs-CZ" sz="2400" b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3" name="Rukopis 22"/>
              <p14:cNvContentPartPr/>
              <p14:nvPr/>
            </p14:nvContentPartPr>
            <p14:xfrm>
              <a:off x="4931211" y="5047817"/>
              <a:ext cx="3810240" cy="79920"/>
            </p14:xfrm>
          </p:contentPart>
        </mc:Choice>
        <mc:Fallback xmlns="">
          <p:pic>
            <p:nvPicPr>
              <p:cNvPr id="23" name="Rukopis 22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871091" y="4927577"/>
                <a:ext cx="3930480" cy="32040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3</a:t>
            </a:fld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395536" y="83468"/>
            <a:ext cx="7920880" cy="1050568"/>
            <a:chOff x="395536" y="83468"/>
            <a:chExt cx="7920880" cy="1050568"/>
          </a:xfrm>
        </p:grpSpPr>
        <p:sp>
          <p:nvSpPr>
            <p:cNvPr id="15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Středová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0" name="Picture 9"/>
                <p:cNvPicPr>
                  <a:picLocks noChangeAspect="1" noChangeArrowheads="1"/>
                </p:cNvPicPr>
                <p:nvPr/>
              </p:nvPicPr>
              <p:blipFill>
                <a:blip r:embed="rId1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1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18" name="TextovéPole 17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327881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10" grpId="0" animBg="1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81605" y="1492700"/>
            <a:ext cx="8118294" cy="1144212"/>
            <a:chOff x="481605" y="1492700"/>
            <a:chExt cx="8118294" cy="1144212"/>
          </a:xfrm>
        </p:grpSpPr>
        <p:pic>
          <p:nvPicPr>
            <p:cNvPr id="12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1605" y="149270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1463027" y="1496400"/>
                  <a:ext cx="6797438" cy="92333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</a:t>
                  </a:r>
                  <a:r>
                    <a:rPr lang="cs-CZ" b="1" u="sng" dirty="0"/>
                    <a:t>1</a:t>
                  </a:r>
                  <a:r>
                    <a:rPr lang="cs-CZ" b="1" u="sng" dirty="0" smtClean="0"/>
                    <a:t/>
                  </a:r>
                  <a:br>
                    <a:rPr lang="cs-CZ" b="1" u="sng" dirty="0" smtClean="0"/>
                  </a:br>
                  <a:r>
                    <a:rPr lang="cs-CZ" dirty="0" smtClean="0"/>
                    <a:t>Urči středovou rovnici kružnice se středem </a:t>
                  </a: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a14:m>
                  <a:r>
                    <a:rPr lang="cs-CZ" dirty="0" smtClean="0"/>
                    <a:t>, která prochází</a:t>
                  </a:r>
                  <a:br>
                    <a:rPr lang="cs-CZ" dirty="0" smtClean="0"/>
                  </a:br>
                  <a:r>
                    <a:rPr lang="cs-CZ" dirty="0" smtClean="0"/>
                    <a:t>bodem </a:t>
                  </a: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𝑴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a14:m>
                  <a:r>
                    <a:rPr lang="cs-CZ" dirty="0" smtClean="0"/>
                    <a:t>.</a:t>
                  </a:r>
                  <a:endParaRPr lang="cs-CZ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63027" y="1496400"/>
                  <a:ext cx="6797438" cy="923330"/>
                </a:xfrm>
                <a:prstGeom prst="rect">
                  <a:avLst/>
                </a:prstGeom>
                <a:blipFill rotWithShape="1">
                  <a:blip r:embed="rId27"/>
                  <a:stretch>
                    <a:fillRect l="-807" t="-3289" b="-921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" name="Přímá spojnice 13"/>
            <p:cNvCxnSpPr/>
            <p:nvPr/>
          </p:nvCxnSpPr>
          <p:spPr>
            <a:xfrm>
              <a:off x="481605" y="2636912"/>
              <a:ext cx="811829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063" y="3140967"/>
            <a:ext cx="3463836" cy="29690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39551" y="3181890"/>
                <a:ext cx="4093365" cy="82317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𝑺𝑴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0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20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000" b="1" i="1" smtClean="0">
                                  <a:latin typeface="Cambria Math"/>
                                </a:rPr>
                                <m:t>−</m:t>
                              </m:r>
                              <m:d>
                                <m:dPr>
                                  <m:ctrlPr>
                                    <a:rPr lang="cs-CZ" sz="2000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000" b="1" i="1" smtClean="0"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𝟏𝟑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1" y="3181890"/>
                <a:ext cx="4093365" cy="823174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1605" y="4878597"/>
                <a:ext cx="3497176" cy="4070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dirty="0">
                          <a:solidFill>
                            <a:srgbClr val="FF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sz="2000" b="1" i="1" dirty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e>
                        <m:sup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1" i="1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e>
                        <m:sup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>
                              <a:latin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0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4878597"/>
                <a:ext cx="3497176" cy="407099"/>
              </a:xfrm>
              <a:prstGeom prst="rect">
                <a:avLst/>
              </a:prstGeom>
              <a:blipFill rotWithShape="1">
                <a:blip r:embed="rId15"/>
                <a:stretch>
                  <a:fillRect b="-8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539552" y="5573728"/>
                <a:ext cx="4093365" cy="47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sz="2400" b="1" i="1" dirty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𝟏𝟑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573728"/>
                <a:ext cx="4093365" cy="470000"/>
              </a:xfrm>
              <a:prstGeom prst="rect">
                <a:avLst/>
              </a:prstGeom>
              <a:blipFill rotWithShape="1">
                <a:blip r:embed="rId23"/>
                <a:stretch>
                  <a:fillRect b="-10127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1342176" y="4149080"/>
                <a:ext cx="138018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2176" y="4149080"/>
                <a:ext cx="1380186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se šipkou 25"/>
          <p:cNvCxnSpPr>
            <a:stCxn id="23" idx="2"/>
          </p:cNvCxnSpPr>
          <p:nvPr/>
        </p:nvCxnSpPr>
        <p:spPr>
          <a:xfrm flipH="1">
            <a:off x="1691684" y="4518412"/>
            <a:ext cx="340585" cy="3601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2504148" y="4473116"/>
            <a:ext cx="339660" cy="4054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3659253" y="4005064"/>
            <a:ext cx="696723" cy="8735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4</a:t>
            </a:fld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395536" y="83468"/>
            <a:ext cx="7920880" cy="1050568"/>
            <a:chOff x="395536" y="83468"/>
            <a:chExt cx="7920880" cy="1050568"/>
          </a:xfrm>
        </p:grpSpPr>
        <p:sp>
          <p:nvSpPr>
            <p:cNvPr id="21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Středová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5" name="Skupina 24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30" name="Picture 9"/>
                <p:cNvPicPr>
                  <a:picLocks noChangeAspect="1" noChangeArrowheads="1"/>
                </p:cNvPicPr>
                <p:nvPr/>
              </p:nvPicPr>
              <p:blipFill>
                <a:blip r:embed="rId2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31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3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7" name="TextovéPole 26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278782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  <p:bldP spid="19" grpId="0"/>
      <p:bldP spid="22" grpId="0" animBg="1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481605" y="1128444"/>
            <a:ext cx="8118294" cy="1206549"/>
            <a:chOff x="481605" y="1128444"/>
            <a:chExt cx="8118294" cy="1206549"/>
          </a:xfrm>
        </p:grpSpPr>
        <p:pic>
          <p:nvPicPr>
            <p:cNvPr id="12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1605" y="1170666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1463027" y="1128444"/>
                  <a:ext cx="5096332" cy="120654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2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Urči, zda body </a:t>
                  </a:r>
                  <a14:m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𝐀</m:t>
                      </m:r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𝐁</m:t>
                      </m:r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, </m:t>
                      </m:r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𝐂</m:t>
                      </m:r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i="1" dirty="0" smtClean="0">
                          <a:latin typeface="Cambria Math"/>
                        </a:rPr>
                        <m:t> </m:t>
                      </m:r>
                    </m:oMath>
                  </a14:m>
                  <a:r>
                    <a:rPr lang="cs-CZ" dirty="0" smtClean="0"/>
                    <a:t/>
                  </a:r>
                  <a:br>
                    <a:rPr lang="cs-CZ" dirty="0" smtClean="0"/>
                  </a:br>
                  <a:r>
                    <a:rPr lang="cs-CZ" dirty="0" smtClean="0"/>
                    <a:t>leží na kružnici </a:t>
                  </a:r>
                  <a14:m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𝑲</m:t>
                      </m:r>
                      <m:r>
                        <a:rPr lang="cs-CZ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𝟐𝟓</m:t>
                      </m:r>
                    </m:oMath>
                  </a14:m>
                  <a:endParaRPr lang="cs-CZ" b="1" dirty="0">
                    <a:solidFill>
                      <a:srgbClr val="C00000"/>
                    </a:solidFill>
                  </a:endParaRPr>
                </a:p>
                <a:p>
                  <a:endParaRPr lang="cs-CZ" dirty="0"/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63027" y="1128444"/>
                  <a:ext cx="5096332" cy="1206549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 l="-1077" t="-252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4" name="Přímá spojnice 13"/>
            <p:cNvCxnSpPr/>
            <p:nvPr/>
          </p:nvCxnSpPr>
          <p:spPr>
            <a:xfrm>
              <a:off x="481605" y="2268956"/>
              <a:ext cx="8118294" cy="0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832" y="3170279"/>
            <a:ext cx="3000375" cy="2447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1605" y="2556988"/>
                <a:ext cx="60411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Uvažovaná kružnice má střed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𝑺</m:t>
                    </m:r>
                    <m:r>
                      <a:rPr lang="cs-CZ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;−</m:t>
                        </m:r>
                        <m:r>
                          <a:rPr lang="cs-CZ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 poloměr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𝒓</m:t>
                    </m:r>
                    <m:r>
                      <a:rPr lang="cs-CZ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𝟓</m:t>
                    </m:r>
                  </m:oMath>
                </a14:m>
                <a:r>
                  <a:rPr lang="cs-CZ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2556988"/>
                <a:ext cx="6041141" cy="369332"/>
              </a:xfrm>
              <a:prstGeom prst="rect">
                <a:avLst/>
              </a:prstGeom>
              <a:blipFill rotWithShape="1">
                <a:blip r:embed="rId36"/>
                <a:stretch>
                  <a:fillRect l="-80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10373" y="3412336"/>
                <a:ext cx="5034968" cy="23875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𝑺𝑨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𝒓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</a:rPr>
                      <m:t>𝑨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𝑲</m:t>
                    </m:r>
                  </m:oMath>
                </a14:m>
                <a:r>
                  <a:rPr lang="cs-CZ" b="1" dirty="0" smtClean="0">
                    <a:solidFill>
                      <a:srgbClr val="0000FF"/>
                    </a:solidFill>
                  </a:rPr>
                  <a:t>	… bod na kružnici</a:t>
                </a:r>
                <a:endParaRPr lang="cs-CZ" b="1" dirty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⌊"/>
                          <m:endChr m:val="⌋"/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𝑺𝑩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d>
                                    <m:dPr>
                                      <m:ctrlPr>
                                        <a:rPr lang="cs-CZ" b="1" i="1" smtClean="0">
                                          <a:solidFill>
                                            <a:srgbClr val="FF0000"/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1" i="1" smtClean="0">
                                          <a:solidFill>
                                            <a:srgbClr val="FF0000"/>
                                          </a:solidFill>
                                          <a:latin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rgbClr val="FF0000"/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𝟏𝟑</m:t>
                          </m:r>
                        </m:e>
                      </m:rad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ea typeface="Cambria Math"/>
                </a:endParaRPr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𝑩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∉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𝑲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	… vnitřní bod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𝑺𝑪</m:t>
                          </m:r>
                        </m:e>
                      </m:d>
                      <m:r>
                        <a:rPr lang="cs-CZ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d>
                                    <m:dPr>
                                      <m:ctrlPr>
                                        <a:rPr lang="cs-CZ" b="1" i="1" smtClean="0">
                                          <a:solidFill>
                                            <a:srgbClr val="00B050"/>
                                          </a:solidFill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1" i="1" smtClean="0">
                                          <a:solidFill>
                                            <a:srgbClr val="00B050"/>
                                          </a:solidFill>
                                          <a:latin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rgbClr val="00B050"/>
                                          </a:solidFill>
                                          <a:latin typeface="Cambria Math"/>
                                        </a:rPr>
                                        <m:t>𝟓</m:t>
                                      </m:r>
                                    </m:e>
                                  </m:d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𝟑𝟒</m:t>
                          </m:r>
                        </m:e>
                      </m:rad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</m:oMath>
                  </m:oMathPara>
                </a14:m>
                <a:endParaRPr lang="cs-CZ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ea typeface="Cambria Math"/>
                </a:endParaRPr>
              </a:p>
              <a:p>
                <a:r>
                  <a:rPr lang="cs-CZ" b="1" i="1" dirty="0">
                    <a:solidFill>
                      <a:srgbClr val="00B050"/>
                    </a:solidFill>
                    <a:latin typeface="Cambria Math"/>
                  </a:rPr>
                  <a:t>C</a:t>
                </a:r>
                <a:r>
                  <a:rPr lang="cs-CZ" b="1" i="1" dirty="0" smtClean="0">
                    <a:solidFill>
                      <a:srgbClr val="00B050"/>
                    </a:solidFill>
                    <a:latin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B050"/>
                        </a:solidFill>
                        <a:latin typeface="Cambria Math"/>
                      </a:rPr>
                      <m:t>∉</m:t>
                    </m:r>
                    <m:r>
                      <a:rPr lang="cs-CZ" b="1" i="1">
                        <a:solidFill>
                          <a:srgbClr val="00B050"/>
                        </a:solidFill>
                        <a:latin typeface="Cambria Math"/>
                      </a:rPr>
                      <m:t>𝑲</m:t>
                    </m:r>
                  </m:oMath>
                </a14:m>
                <a:r>
                  <a:rPr lang="cs-CZ" b="1" i="1" dirty="0" smtClean="0">
                    <a:solidFill>
                      <a:srgbClr val="00B050"/>
                    </a:solidFill>
                    <a:latin typeface="Cambria Math"/>
                  </a:rPr>
                  <a:t>	… </a:t>
                </a:r>
                <a:r>
                  <a:rPr lang="cs-CZ" b="1" dirty="0" smtClean="0">
                    <a:solidFill>
                      <a:srgbClr val="00B050"/>
                    </a:solidFill>
                  </a:rPr>
                  <a:t>vnější bod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373" y="3412336"/>
                <a:ext cx="5034968" cy="2387577"/>
              </a:xfrm>
              <a:prstGeom prst="rect">
                <a:avLst/>
              </a:prstGeom>
              <a:blipFill rotWithShape="1">
                <a:blip r:embed="rId33"/>
                <a:stretch>
                  <a:fillRect l="-1090" b="-332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5</a:t>
            </a:fld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95536" y="83468"/>
            <a:ext cx="7920880" cy="1050568"/>
            <a:chOff x="395536" y="83468"/>
            <a:chExt cx="7920880" cy="1050568"/>
          </a:xfrm>
        </p:grpSpPr>
        <p:sp>
          <p:nvSpPr>
            <p:cNvPr id="16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Středová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17" name="Skupina 16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1" name="Picture 9"/>
                <p:cNvPicPr>
                  <a:picLocks noChangeAspect="1" noChangeArrowheads="1"/>
                </p:cNvPicPr>
                <p:nvPr/>
              </p:nvPicPr>
              <p:blipFill>
                <a:blip r:embed="rId3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2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3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19" name="TextovéPole 18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0" name="Přímá spojnice 19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59961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4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5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81605" y="1128444"/>
            <a:ext cx="8118294" cy="1148428"/>
            <a:chOff x="481605" y="1128444"/>
            <a:chExt cx="8118294" cy="1148428"/>
          </a:xfrm>
        </p:grpSpPr>
        <p:pic>
          <p:nvPicPr>
            <p:cNvPr id="12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1605" y="1170666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ovéPole 12"/>
                <p:cNvSpPr txBox="1"/>
                <p:nvPr/>
              </p:nvSpPr>
              <p:spPr>
                <a:xfrm>
                  <a:off x="1463027" y="1128444"/>
                  <a:ext cx="4090159" cy="92333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3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 rovnici kružnice, která prochází body </a:t>
                  </a:r>
                  <a:endParaRPr lang="cs-CZ" b="1" i="1" dirty="0" smtClean="0">
                    <a:solidFill>
                      <a:srgbClr val="C00000"/>
                    </a:solidFill>
                    <a:latin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𝐀</m:t>
                        </m:r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;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𝟕</m:t>
                            </m:r>
                          </m:e>
                        </m:d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 </m:t>
                        </m:r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𝐁</m:t>
                        </m:r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;−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 </m:t>
                        </m:r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𝐂</m:t>
                        </m:r>
                        <m:r>
                          <a:rPr lang="cs-CZ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;</m:t>
                            </m:r>
                            <m:r>
                              <a:rPr lang="cs-CZ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  <m:r>
                          <a:rPr lang="cs-CZ" i="1" dirty="0" smtClean="0">
                            <a:latin typeface="Cambria Math"/>
                          </a:rPr>
                          <m:t> </m:t>
                        </m:r>
                      </m:oMath>
                    </m:oMathPara>
                  </a14:m>
                  <a:endParaRPr lang="cs-CZ" b="1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1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63027" y="1128444"/>
                  <a:ext cx="4090159" cy="92333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1341" t="-3289" r="-14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cxnSp>
          <p:nvCxnSpPr>
            <p:cNvPr id="152" name="Přímá spojnice 151"/>
            <p:cNvCxnSpPr/>
            <p:nvPr/>
          </p:nvCxnSpPr>
          <p:spPr>
            <a:xfrm>
              <a:off x="481605" y="2276872"/>
              <a:ext cx="8118294" cy="0"/>
            </a:xfrm>
            <a:prstGeom prst="line">
              <a:avLst/>
            </a:prstGeom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18" name="TextovéPole 2317"/>
              <p:cNvSpPr txBox="1"/>
              <p:nvPr/>
            </p:nvSpPr>
            <p:spPr>
              <a:xfrm>
                <a:off x="507538" y="6132602"/>
                <a:ext cx="1607107" cy="307777"/>
              </a:xfrm>
              <a:prstGeom prst="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14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m</a:t>
                </a:r>
                <a14:m>
                  <m:oMath xmlns:m="http://schemas.openxmlformats.org/officeDocument/2006/math">
                    <m:r>
                      <a:rPr lang="cs-CZ" sz="14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=1,</m:t>
                    </m:r>
                    <m:r>
                      <a:rPr lang="cs-CZ" sz="14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𝑛</m:t>
                    </m:r>
                    <m:r>
                      <a:rPr lang="cs-CZ" sz="14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=3, </m:t>
                    </m:r>
                    <m:r>
                      <a:rPr lang="cs-CZ" sz="14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𝑟</m:t>
                    </m:r>
                    <m:r>
                      <a:rPr lang="cs-CZ" sz="14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=5</m:t>
                    </m:r>
                  </m:oMath>
                </a14:m>
                <a:endParaRPr lang="cs-CZ" sz="14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18" name="TextovéPole 23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538" y="6132602"/>
                <a:ext cx="1607107" cy="307777"/>
              </a:xfrm>
              <a:prstGeom prst="rect">
                <a:avLst/>
              </a:prstGeom>
              <a:blipFill rotWithShape="1">
                <a:blip r:embed="rId12"/>
                <a:stretch>
                  <a:fillRect b="-14815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19" name="TextovéPole 2318"/>
              <p:cNvSpPr txBox="1"/>
              <p:nvPr/>
            </p:nvSpPr>
            <p:spPr>
              <a:xfrm>
                <a:off x="4959289" y="6030148"/>
                <a:ext cx="4005199" cy="470000"/>
              </a:xfrm>
              <a:prstGeom prst="rect">
                <a:avLst/>
              </a:prstGeom>
              <a:solidFill>
                <a:srgbClr val="FFFF00"/>
              </a:solidFill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𝐊</m:t>
                      </m:r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: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319" name="TextovéPole 23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9289" y="6030148"/>
                <a:ext cx="4005199" cy="470000"/>
              </a:xfrm>
              <a:prstGeom prst="rect">
                <a:avLst/>
              </a:prstGeom>
              <a:blipFill rotWithShape="1">
                <a:blip r:embed="rId13"/>
                <a:stretch>
                  <a:fillRect l="-151" b="-8642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481605" y="2348880"/>
                <a:ext cx="3798925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𝐴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𝐾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:   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𝐵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𝐾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:   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𝑛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𝐶</m:t>
                          </m:r>
                          <m:r>
                            <a:rPr lang="cs-CZ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∈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𝐾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:   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𝑚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𝑛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2348880"/>
                <a:ext cx="3798925" cy="92333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481605" y="3717032"/>
                <a:ext cx="3997184" cy="923330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1</m:t>
                              </m:r>
                            </m:e>
                          </m:d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−14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+53=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   </m:t>
                          </m:r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i="1">
                          <a:latin typeface="Cambria Math"/>
                        </a:rPr>
                        <m:t>4</m:t>
                      </m:r>
                      <m:r>
                        <a:rPr lang="cs-CZ" i="1">
                          <a:latin typeface="Cambria Math"/>
                        </a:rPr>
                        <m:t>𝑛</m:t>
                      </m:r>
                      <m:r>
                        <a:rPr lang="cs-CZ" i="1">
                          <a:latin typeface="Cambria Math"/>
                        </a:rPr>
                        <m:t>+5=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  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−10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i="1">
                          <a:latin typeface="Cambria Math"/>
                        </a:rPr>
                        <m:t>−12</m:t>
                      </m:r>
                      <m:r>
                        <a:rPr lang="cs-CZ" i="1">
                          <a:latin typeface="Cambria Math"/>
                        </a:rPr>
                        <m:t>𝑛</m:t>
                      </m:r>
                      <m:r>
                        <a:rPr lang="cs-CZ" i="1">
                          <a:latin typeface="Cambria Math"/>
                        </a:rPr>
                        <m:t>+61=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3717032"/>
                <a:ext cx="3997184" cy="92333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8" name="Šipka dolů 107"/>
          <p:cNvSpPr/>
          <p:nvPr/>
        </p:nvSpPr>
        <p:spPr>
          <a:xfrm rot="10800000" flipV="1">
            <a:off x="2175787" y="3272210"/>
            <a:ext cx="205280" cy="389062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481605" y="5085184"/>
                <a:ext cx="3273653" cy="646331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−18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+48=0</m:t>
                      </m:r>
                    </m:oMath>
                  </m:oMathPara>
                </a14:m>
                <a:endParaRPr lang="cs-CZ" b="0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</m:t>
                          </m:r>
                        </m:e>
                      </m:d>
                      <m:r>
                        <a:rPr lang="cs-CZ" i="1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3</m:t>
                          </m:r>
                        </m:e>
                      </m:d>
                      <m:r>
                        <a:rPr lang="cs-CZ" i="1">
                          <a:solidFill>
                            <a:srgbClr val="C00000"/>
                          </a:solidFill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8</m:t>
                      </m:r>
                      <m:r>
                        <a:rPr lang="cs-CZ" i="1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+16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−56=0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5" y="5085184"/>
                <a:ext cx="3273653" cy="64633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2" name="Šipka dolů 111"/>
          <p:cNvSpPr/>
          <p:nvPr/>
        </p:nvSpPr>
        <p:spPr>
          <a:xfrm rot="10800000" flipV="1">
            <a:off x="2175787" y="4653136"/>
            <a:ext cx="205280" cy="389062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3" name="Šipka dolů 112"/>
          <p:cNvSpPr/>
          <p:nvPr/>
        </p:nvSpPr>
        <p:spPr>
          <a:xfrm rot="10800000" flipV="1">
            <a:off x="1403648" y="5731515"/>
            <a:ext cx="205280" cy="389062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5" name="Šipka dolů 114"/>
          <p:cNvSpPr/>
          <p:nvPr/>
        </p:nvSpPr>
        <p:spPr>
          <a:xfrm rot="5400000" flipV="1">
            <a:off x="2213747" y="6042584"/>
            <a:ext cx="300854" cy="480891"/>
          </a:xfrm>
          <a:prstGeom prst="downArrow">
            <a:avLst>
              <a:gd name="adj1" fmla="val 26521"/>
              <a:gd name="adj2" fmla="val 465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2627784" y="6093296"/>
                <a:ext cx="1812932" cy="369332"/>
              </a:xfrm>
              <a:prstGeom prst="rect">
                <a:avLst/>
              </a:prstGeom>
              <a:solidFill>
                <a:schemeClr val="bg1"/>
              </a:solidFill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1;3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6093296"/>
                <a:ext cx="1812932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8" name="Šipka dolů 117"/>
          <p:cNvSpPr/>
          <p:nvPr/>
        </p:nvSpPr>
        <p:spPr>
          <a:xfrm rot="5400000" flipV="1">
            <a:off x="4544828" y="6071756"/>
            <a:ext cx="300854" cy="480891"/>
          </a:xfrm>
          <a:prstGeom prst="downArrow">
            <a:avLst>
              <a:gd name="adj1" fmla="val 26521"/>
              <a:gd name="adj2" fmla="val 465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148064" y="3330858"/>
            <a:ext cx="348358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očetní kontrola</a:t>
            </a:r>
            <a:br>
              <a:rPr lang="cs-CZ" dirty="0" smtClean="0"/>
            </a:br>
            <a:r>
              <a:rPr lang="cs-CZ" i="1" dirty="0" smtClean="0">
                <a:solidFill>
                  <a:srgbClr val="0000FF"/>
                </a:solidFill>
              </a:rPr>
              <a:t>dosazení  souřadnic bodů A, B, C</a:t>
            </a:r>
            <a:br>
              <a:rPr lang="cs-CZ" i="1" dirty="0" smtClean="0">
                <a:solidFill>
                  <a:srgbClr val="0000FF"/>
                </a:solidFill>
              </a:rPr>
            </a:br>
            <a:r>
              <a:rPr lang="cs-CZ" i="1" dirty="0" smtClean="0">
                <a:solidFill>
                  <a:srgbClr val="0000FF"/>
                </a:solidFill>
              </a:rPr>
              <a:t>do rovnice kružnice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g</a:t>
            </a:r>
            <a:r>
              <a:rPr lang="cs-CZ" dirty="0" smtClean="0"/>
              <a:t>rafická kontrola</a:t>
            </a:r>
            <a:br>
              <a:rPr lang="cs-CZ" dirty="0" smtClean="0"/>
            </a:br>
            <a:r>
              <a:rPr lang="cs-CZ" i="1" dirty="0" smtClean="0">
                <a:solidFill>
                  <a:srgbClr val="0000FF"/>
                </a:solidFill>
              </a:rPr>
              <a:t>kružnice opsaná bodům A, B, C</a:t>
            </a:r>
            <a:br>
              <a:rPr lang="cs-CZ" i="1" dirty="0" smtClean="0">
                <a:solidFill>
                  <a:srgbClr val="0000FF"/>
                </a:solidFill>
              </a:rPr>
            </a:br>
            <a:r>
              <a:rPr lang="cs-CZ" i="1" dirty="0" smtClean="0">
                <a:solidFill>
                  <a:srgbClr val="0000FF"/>
                </a:solidFill>
              </a:rPr>
              <a:t>(v programu GeoGebra)</a:t>
            </a:r>
            <a:endParaRPr lang="cs-CZ" dirty="0" smtClean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6</a:t>
            </a:fld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395536" y="83468"/>
            <a:ext cx="7920880" cy="1050568"/>
            <a:chOff x="395536" y="83468"/>
            <a:chExt cx="7920880" cy="1050568"/>
          </a:xfrm>
        </p:grpSpPr>
        <p:sp>
          <p:nvSpPr>
            <p:cNvPr id="25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Středová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7" name="Skupina 26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30" name="Picture 9"/>
                <p:cNvPicPr>
                  <a:picLocks noChangeAspect="1" noChangeArrowheads="1"/>
                </p:cNvPicPr>
                <p:nvPr/>
              </p:nvPicPr>
              <p:blipFill>
                <a:blip r:embed="rId1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31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1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8" name="TextovéPole 27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9" name="Přímá spojnice 28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07003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750"/>
                                        <p:tgtEl>
                                          <p:spTgt spid="6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750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7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750"/>
                                        <p:tgtEl>
                                          <p:spTgt spid="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6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75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2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6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75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0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750"/>
                                        <p:tgtEl>
                                          <p:spTgt spid="2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75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5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7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500"/>
                            </p:stCondLst>
                            <p:childTnLst>
                              <p:par>
                                <p:cTn id="8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7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50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750"/>
                                        <p:tgtEl>
                                          <p:spTgt spid="2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8" grpId="0" animBg="1"/>
      <p:bldP spid="2319" grpId="0" animBg="1"/>
      <p:bldP spid="67" grpId="0" uiExpand="1" build="p" animBg="1"/>
      <p:bldP spid="68" grpId="0" uiExpand="1" build="p" animBg="1"/>
      <p:bldP spid="108" grpId="0" animBg="1"/>
      <p:bldP spid="69" grpId="0" uiExpand="1" build="p" animBg="1"/>
      <p:bldP spid="112" grpId="0" animBg="1"/>
      <p:bldP spid="113" grpId="0" animBg="1"/>
      <p:bldP spid="115" grpId="0" animBg="1"/>
      <p:bldP spid="71" grpId="0" animBg="1"/>
      <p:bldP spid="118" grpId="0" animBg="1"/>
      <p:bldP spid="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4211960" y="2051556"/>
            <a:ext cx="1821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i="1" dirty="0" smtClean="0">
                <a:solidFill>
                  <a:srgbClr val="52CE58"/>
                </a:solidFill>
              </a:rPr>
              <a:t>grafická kontrola</a:t>
            </a:r>
            <a:endParaRPr lang="cs-CZ" b="1" i="1" dirty="0">
              <a:solidFill>
                <a:srgbClr val="52CE58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3408" y="2051556"/>
            <a:ext cx="2121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i="1" dirty="0" smtClean="0">
                <a:solidFill>
                  <a:srgbClr val="52CE58"/>
                </a:solidFill>
              </a:rPr>
              <a:t>kontrola dosazením </a:t>
            </a:r>
            <a:endParaRPr lang="cs-CZ" b="1" i="1" dirty="0">
              <a:solidFill>
                <a:srgbClr val="52CE58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12657" y="2580733"/>
                <a:ext cx="3052374" cy="375552"/>
              </a:xfrm>
              <a:prstGeom prst="rect">
                <a:avLst/>
              </a:prstGeom>
              <a:solidFill>
                <a:srgbClr val="FFFF00"/>
              </a:solidFill>
              <a:ln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𝐊</m:t>
                      </m:r>
                      <m:r>
                        <a:rPr lang="cs-CZ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: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657" y="2580733"/>
                <a:ext cx="3052374" cy="375552"/>
              </a:xfrm>
              <a:prstGeom prst="rect">
                <a:avLst/>
              </a:prstGeom>
              <a:blipFill rotWithShape="1">
                <a:blip r:embed="rId13"/>
                <a:stretch>
                  <a:fillRect b="-1515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81233" y="3257564"/>
                <a:ext cx="3083798" cy="2308324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𝐀</m:t>
                      </m:r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e>
                      </m:d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−2−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25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=25</m:t>
                      </m:r>
                    </m:oMath>
                  </m:oMathPara>
                </a14:m>
                <a:endParaRPr lang="cs-CZ" i="1" dirty="0" smtClean="0">
                  <a:latin typeface="Cambria Math"/>
                </a:endParaRPr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 dirty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b="1" i="1" dirty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dirty="0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</m:e>
                      </m:d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</a:rPr>
                        <m:t>=25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33" y="3257564"/>
                <a:ext cx="3083798" cy="230832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5919663"/>
                <a:ext cx="1675330" cy="461665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𝐴</m:t>
                      </m:r>
                      <m:r>
                        <a:rPr lang="cs-CZ" sz="2400" b="0" i="1" smtClean="0">
                          <a:latin typeface="Cambria Math"/>
                        </a:rPr>
                        <m:t>, </m:t>
                      </m:r>
                      <m:r>
                        <a:rPr lang="cs-CZ" sz="2400" b="0" i="1" smtClean="0">
                          <a:latin typeface="Cambria Math"/>
                        </a:rPr>
                        <m:t>𝐵</m:t>
                      </m:r>
                      <m:r>
                        <a:rPr lang="cs-CZ" sz="2400" b="0" i="1" smtClean="0">
                          <a:latin typeface="Cambria Math"/>
                        </a:rPr>
                        <m:t>, </m:t>
                      </m:r>
                      <m:r>
                        <a:rPr lang="cs-CZ" sz="2400" b="0" i="1" smtClean="0">
                          <a:latin typeface="Cambria Math"/>
                        </a:rPr>
                        <m:t>𝐶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𝐾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919663"/>
                <a:ext cx="1675330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4178752" y="2580733"/>
            <a:ext cx="3023553" cy="3405921"/>
            <a:chOff x="4223340" y="2580733"/>
            <a:chExt cx="3023553" cy="3405921"/>
          </a:xfrm>
        </p:grpSpPr>
        <p:pic>
          <p:nvPicPr>
            <p:cNvPr id="23" name="Picture 57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3340" y="2580733"/>
              <a:ext cx="3013681" cy="3152523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533236" y="5740433"/>
              <a:ext cx="713657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/>
                <a:t>GeoGebra</a:t>
              </a:r>
              <a:endParaRPr lang="cs-CZ" sz="1000" dirty="0"/>
            </a:p>
          </p:txBody>
        </p:sp>
      </p:grp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8D1AB-D22C-4272-9AB0-82CF6D5C16AC}" type="slidenum">
              <a:rPr lang="cs-CZ" smtClean="0"/>
              <a:t>7</a:t>
            </a:fld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395536" y="83468"/>
            <a:ext cx="7920880" cy="1050568"/>
            <a:chOff x="395536" y="83468"/>
            <a:chExt cx="7920880" cy="1050568"/>
          </a:xfrm>
        </p:grpSpPr>
        <p:sp>
          <p:nvSpPr>
            <p:cNvPr id="19" name="Nadpis 1"/>
            <p:cNvSpPr txBox="1">
              <a:spLocks/>
            </p:cNvSpPr>
            <p:nvPr/>
          </p:nvSpPr>
          <p:spPr>
            <a:xfrm>
              <a:off x="395536" y="83468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i="1" dirty="0" smtClean="0">
                  <a:solidFill>
                    <a:srgbClr val="0000FF"/>
                  </a:solidFill>
                </a:rPr>
                <a:t>Středová</a:t>
              </a:r>
              <a:r>
                <a:rPr lang="cs-CZ" sz="3200" b="1" i="1" dirty="0" smtClean="0"/>
                <a:t> rovnice kružnice </a:t>
              </a:r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395536" y="179348"/>
              <a:ext cx="7920880" cy="954688"/>
              <a:chOff x="395536" y="179348"/>
              <a:chExt cx="7920880" cy="954688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7" name="Picture 9"/>
                <p:cNvPicPr>
                  <a:picLocks noChangeAspect="1" noChangeArrowheads="1"/>
                </p:cNvPicPr>
                <p:nvPr/>
              </p:nvPicPr>
              <p:blipFill>
                <a:blip r:embed="rId1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8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1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2" name="TextovéPole 21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4" name="Přímá spojnice 23"/>
              <p:cNvCxnSpPr/>
              <p:nvPr/>
            </p:nvCxnSpPr>
            <p:spPr>
              <a:xfrm>
                <a:off x="395536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TextovéPole 9"/>
          <p:cNvSpPr txBox="1"/>
          <p:nvPr/>
        </p:nvSpPr>
        <p:spPr>
          <a:xfrm>
            <a:off x="435745" y="1484784"/>
            <a:ext cx="2357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Pokračování příkladu 3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74832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7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5" grpId="0"/>
      <p:bldP spid="26" grpId="0" animBg="1"/>
      <p:bldP spid="8" grpId="0" build="p" animBg="1" autoUpdateAnimBg="0"/>
      <p:bldP spid="9" grpId="0" animBg="1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3928</TotalTime>
  <Words>443</Words>
  <Application>Microsoft Office PowerPoint</Application>
  <PresentationFormat>Předvádění na obrazovce (4:3)</PresentationFormat>
  <Paragraphs>66</Paragraphs>
  <Slides>7</Slides>
  <Notes>1</Notes>
  <HiddenSlides>0</HiddenSlides>
  <MMClips>0</MMClips>
  <ScaleCrop>false</ScaleCrop>
  <HeadingPairs>
    <vt:vector size="8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  <vt:variant>
        <vt:lpstr>Vlastní prezentace</vt:lpstr>
      </vt:variant>
      <vt:variant>
        <vt:i4>1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Vlastní prezentace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87</cp:revision>
  <dcterms:created xsi:type="dcterms:W3CDTF">2013-07-15T20:08:36Z</dcterms:created>
  <dcterms:modified xsi:type="dcterms:W3CDTF">2013-10-20T16:49:06Z</dcterms:modified>
</cp:coreProperties>
</file>