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2" r:id="rId2"/>
    <p:sldId id="271" r:id="rId3"/>
    <p:sldId id="259" r:id="rId4"/>
    <p:sldId id="264" r:id="rId5"/>
    <p:sldId id="262" r:id="rId6"/>
    <p:sldId id="265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3B503"/>
    <a:srgbClr val="E7F98F"/>
    <a:srgbClr val="C1458C"/>
    <a:srgbClr val="00CC00"/>
    <a:srgbClr val="F7FF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293" autoAdjust="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DCA22-E88D-4B5D-8831-A2F6D2824F79}" type="datetimeFigureOut">
              <a:rPr lang="cs-CZ" smtClean="0"/>
              <a:t>19.10.2013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9F885-BE7F-49D6-B152-37D65ED1E4D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579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STŘEDEM V POČÁTKU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9F885-BE7F-49D6-B152-37D65ED1E4DF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97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STŘEDEM V POČÁTKU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674D-9D0A-461F-83C8-5C20F2CD91CB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275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A06B-741E-4376-BA5C-976E48F91606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308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F0064-AAED-4BDB-B396-A82B64BA5229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679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C17B5-F81E-4084-99C6-E84F03E58EF6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041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1A5BD-7938-4CEE-B5B1-02525E9B80C5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127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BEF09-2E85-4216-B948-B16EA55E7499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14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60F05-3987-4E72-BA48-B2B6D711AA0F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878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2FEA8-C5C3-4279-898B-6E2061A802D8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065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58FF7-23A1-4557-9C6E-EEB0F615F7E9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861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D80A6-0DF0-40D5-938F-AFD29B012EE8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2595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A6873-0FA0-46A2-A93C-625847963EC9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069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6000">
              <a:srgbClr val="FFEFD1"/>
            </a:gs>
            <a:gs pos="24000">
              <a:srgbClr val="F0EBD5"/>
            </a:gs>
            <a:gs pos="85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71AC1-62AA-48ED-AFDD-9613A8D48FED}" type="datetime1">
              <a:rPr lang="cs-CZ" smtClean="0"/>
              <a:t>19.10.2013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24C70-28CE-48BB-B88B-5A6B92DD79E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039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3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2.jpeg"/><Relationship Id="rId4" Type="http://schemas.openxmlformats.org/officeDocument/2006/relationships/image" Target="../media/image10.png"/><Relationship Id="rId9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5.wmf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0.png"/><Relationship Id="rId4" Type="http://schemas.openxmlformats.org/officeDocument/2006/relationships/image" Target="../media/image15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7.png"/><Relationship Id="rId7" Type="http://schemas.openxmlformats.org/officeDocument/2006/relationships/image" Target="../media/image24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hyperlink" Target="http://www.geogebratube.org/student/m45130" TargetMode="External"/><Relationship Id="rId10" Type="http://schemas.openxmlformats.org/officeDocument/2006/relationships/image" Target="../media/image2.jpeg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2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gif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image" Target="../media/image19.jpeg"/><Relationship Id="rId10" Type="http://schemas.openxmlformats.org/officeDocument/2006/relationships/image" Target="../media/image38.png"/><Relationship Id="rId4" Type="http://schemas.openxmlformats.org/officeDocument/2006/relationships/image" Target="../media/image33.png"/><Relationship Id="rId9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1</a:t>
            </a:fld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1524613"/>
              </p:ext>
            </p:extLst>
          </p:nvPr>
        </p:nvGraphicFramePr>
        <p:xfrm>
          <a:off x="2483768" y="276290"/>
          <a:ext cx="4280589" cy="64650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4" imgW="5889940" imgH="8892480" progId="Word.Document.12">
                  <p:embed/>
                </p:oleObj>
              </mc:Choice>
              <mc:Fallback>
                <p:oleObj name="Dokument" r:id="rId4" imgW="5889940" imgH="889248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83768" y="276290"/>
                        <a:ext cx="4280589" cy="64650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0077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2057" y="1198493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KUŽELOSEČKY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229200"/>
            <a:ext cx="7916847" cy="101566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00FF"/>
                </a:solidFill>
              </a:rPr>
              <a:t>Obecná </a:t>
            </a:r>
            <a:r>
              <a:rPr lang="cs-CZ" sz="6000" b="1" i="1" dirty="0" smtClean="0"/>
              <a:t>rovnice kružnice</a:t>
            </a:r>
            <a:endParaRPr lang="cs-CZ" sz="6000" b="1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00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Zaoblený obdélník 1027"/>
          <p:cNvSpPr/>
          <p:nvPr/>
        </p:nvSpPr>
        <p:spPr>
          <a:xfrm>
            <a:off x="4212524" y="3517030"/>
            <a:ext cx="4552523" cy="1587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8558" y="1325976"/>
            <a:ext cx="77359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Obecnou rovnici kružnice získáme  algebraickými úpravami </a:t>
            </a:r>
            <a:br>
              <a:rPr lang="cs-CZ" sz="2400" b="1" dirty="0" smtClean="0"/>
            </a:br>
            <a:r>
              <a:rPr lang="cs-CZ" sz="2400" b="1" dirty="0" smtClean="0"/>
              <a:t>rovnice středové: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40116" y="2440331"/>
                <a:ext cx="3103670" cy="375552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latin typeface="Cambria Math"/>
                        </a:rPr>
                        <m:t>𝐊</m:t>
                      </m:r>
                      <m:r>
                        <a:rPr lang="cs-CZ" b="1" i="0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16" y="2440331"/>
                <a:ext cx="3103670" cy="375552"/>
              </a:xfrm>
              <a:prstGeom prst="rect">
                <a:avLst/>
              </a:prstGeom>
              <a:blipFill rotWithShape="1">
                <a:blip r:embed="rId3"/>
                <a:stretch>
                  <a:fillRect b="-1515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0116" y="3448443"/>
                <a:ext cx="3507563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16" y="3448443"/>
                <a:ext cx="3507563" cy="37555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576664" y="4657067"/>
                <a:ext cx="3372911" cy="375552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𝑲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:   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0" smtClean="0">
                          <a:latin typeface="Cambria Math"/>
                        </a:rPr>
                        <m:t>−</m:t>
                      </m:r>
                      <m:r>
                        <a:rPr lang="cs-CZ" b="1" i="0" smtClean="0">
                          <a:latin typeface="Cambria Math"/>
                        </a:rPr>
                        <m:t>𝟒𝐲</m:t>
                      </m:r>
                      <m:r>
                        <a:rPr lang="cs-CZ" b="1" i="0" smtClean="0">
                          <a:latin typeface="Cambria Math"/>
                        </a:rPr>
                        <m:t>−</m:t>
                      </m:r>
                      <m:r>
                        <a:rPr lang="cs-CZ" b="1" i="0" smtClean="0">
                          <a:latin typeface="Cambria Math"/>
                        </a:rPr>
                        <m:t>𝟑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664" y="4657067"/>
                <a:ext cx="3372911" cy="375552"/>
              </a:xfrm>
              <a:prstGeom prst="rect">
                <a:avLst/>
              </a:prstGeom>
              <a:blipFill rotWithShape="1">
                <a:blip r:embed="rId5"/>
                <a:stretch>
                  <a:fillRect b="-7576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Šipka dolů 22"/>
          <p:cNvSpPr/>
          <p:nvPr/>
        </p:nvSpPr>
        <p:spPr>
          <a:xfrm rot="10800000" flipV="1">
            <a:off x="2075186" y="2872379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5" name="Šipka dolů 24"/>
          <p:cNvSpPr/>
          <p:nvPr/>
        </p:nvSpPr>
        <p:spPr>
          <a:xfrm rot="10800000" flipV="1">
            <a:off x="2075185" y="3917969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263815" y="2440331"/>
                <a:ext cx="3150093" cy="375552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latin typeface="Cambria Math"/>
                        </a:rPr>
                        <m:t>𝐊</m:t>
                      </m:r>
                      <m:r>
                        <a:rPr lang="cs-CZ" b="1" i="0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3815" y="2440331"/>
                <a:ext cx="3150093" cy="375552"/>
              </a:xfrm>
              <a:prstGeom prst="rect">
                <a:avLst/>
              </a:prstGeom>
              <a:blipFill rotWithShape="1">
                <a:blip r:embed="rId6"/>
                <a:stretch>
                  <a:fillRect b="-1515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Šipka dolů 28"/>
          <p:cNvSpPr/>
          <p:nvPr/>
        </p:nvSpPr>
        <p:spPr>
          <a:xfrm rot="10800000" flipV="1">
            <a:off x="5798883" y="2909857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63815" y="3626515"/>
            <a:ext cx="3791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00FF"/>
                </a:solidFill>
              </a:rPr>
              <a:t>Obecná rovnice kružnice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263815" y="4149735"/>
                <a:ext cx="22688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𝑨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𝑹</m:t>
                      </m:r>
                    </m:oMath>
                  </m:oMathPara>
                </a14:m>
                <a:endParaRPr lang="cs-CZ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3815" y="4149735"/>
                <a:ext cx="226889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2" name="Skupina 21"/>
          <p:cNvGrpSpPr/>
          <p:nvPr/>
        </p:nvGrpSpPr>
        <p:grpSpPr>
          <a:xfrm>
            <a:off x="395536" y="146184"/>
            <a:ext cx="7920880" cy="1050568"/>
            <a:chOff x="395536" y="83468"/>
            <a:chExt cx="7920880" cy="1050568"/>
          </a:xfrm>
        </p:grpSpPr>
        <p:sp>
          <p:nvSpPr>
            <p:cNvPr id="24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OBECNÁ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7" name="Skupina 26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30" name="Skupina 29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34" name="Picture 9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35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32" name="TextovéPole 31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6" name="TextovéPole 35"/>
          <p:cNvSpPr txBox="1"/>
          <p:nvPr/>
        </p:nvSpPr>
        <p:spPr>
          <a:xfrm>
            <a:off x="1324421" y="5445224"/>
            <a:ext cx="71054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každá taková rovnice rovnicí kružnice? Jak to určíme?</a:t>
            </a:r>
            <a:br>
              <a:rPr lang="cs-CZ" sz="2400" dirty="0" smtClean="0"/>
            </a:br>
            <a:r>
              <a:rPr lang="cs-CZ" sz="2400" dirty="0" smtClean="0"/>
              <a:t>Sleduj další výklad a řešení příkladů!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80986" y="5401824"/>
            <a:ext cx="540533" cy="101566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?</a:t>
            </a:r>
            <a:endParaRPr lang="cs-CZ" sz="60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4283780" y="4603147"/>
                <a:ext cx="4464684" cy="47000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𝑲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:   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r>
                        <a:rPr lang="cs-CZ" sz="2400" b="1" i="1" smtClean="0">
                          <a:latin typeface="Cambria Math"/>
                        </a:rPr>
                        <m:t>𝑨𝒙</m:t>
                      </m:r>
                      <m:r>
                        <a:rPr lang="cs-CZ" sz="2400" b="1" i="0" smtClean="0">
                          <a:latin typeface="Cambria Math"/>
                        </a:rPr>
                        <m:t>+</m:t>
                      </m:r>
                      <m:r>
                        <a:rPr lang="cs-CZ" sz="2400" b="1" i="0" smtClean="0">
                          <a:latin typeface="Cambria Math"/>
                        </a:rPr>
                        <m:t>𝐁𝐲</m:t>
                      </m:r>
                      <m:r>
                        <a:rPr lang="cs-CZ" sz="2400" b="1" i="0" smtClean="0">
                          <a:latin typeface="Cambria Math"/>
                        </a:rPr>
                        <m:t>+</m:t>
                      </m:r>
                      <m:r>
                        <a:rPr lang="cs-CZ" sz="2400" b="1" i="0" smtClean="0">
                          <a:latin typeface="Cambria Math"/>
                        </a:rPr>
                        <m:t>𝐂</m:t>
                      </m:r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780" y="4603147"/>
                <a:ext cx="4464684" cy="470000"/>
              </a:xfrm>
              <a:prstGeom prst="rect">
                <a:avLst/>
              </a:prstGeom>
              <a:blipFill rotWithShape="1">
                <a:blip r:embed="rId10"/>
                <a:stretch>
                  <a:fillRect l="-410" b="-1688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19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  <p:bldP spid="17" grpId="0"/>
      <p:bldP spid="18" grpId="0" animBg="1"/>
      <p:bldP spid="20" grpId="0"/>
      <p:bldP spid="21" grpId="0" animBg="1"/>
      <p:bldP spid="23" grpId="0" animBg="1"/>
      <p:bldP spid="25" grpId="0" animBg="1"/>
      <p:bldP spid="26" grpId="0" animBg="1"/>
      <p:bldP spid="29" grpId="0" animBg="1"/>
      <p:bldP spid="31" grpId="0"/>
      <p:bldP spid="37" grpId="0"/>
      <p:bldP spid="36" grpId="0"/>
      <p:bldP spid="39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1484784"/>
            <a:ext cx="7802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i="1" u="sng" dirty="0" smtClean="0">
                <a:solidFill>
                  <a:srgbClr val="0000FF"/>
                </a:solidFill>
              </a:rPr>
              <a:t>Stanovení středu a poloměru kružnice z obecného vyjádření 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61389" y="1916832"/>
                <a:ext cx="6758838" cy="178401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𝑨𝒙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𝑩𝒚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000" b="1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</a:rPr>
                        <m:t>𝑨𝒙</m:t>
                      </m:r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</a:rPr>
                        <m:t>𝑩𝒙</m:t>
                      </m:r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</a:rPr>
                        <m:t>𝑪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 smtClean="0"/>
              </a:p>
              <a:p>
                <a:endParaRPr lang="cs-CZ" sz="2000" b="1" dirty="0"/>
              </a:p>
              <a:p>
                <a:pPr/>
                <a:r>
                  <a:rPr lang="cs-CZ" sz="1600" i="1" dirty="0" smtClean="0"/>
                  <a:t>Doplnění na čtverec:</a:t>
                </a:r>
                <a:r>
                  <a:rPr lang="cs-CZ" sz="2000" b="1" dirty="0" smtClean="0"/>
                  <a:t/>
                </a:r>
                <a:br>
                  <a:rPr lang="cs-CZ" sz="2000" b="1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1600" b="1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𝑨</m:t>
                                  </m:r>
                                </m:num>
                                <m:den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600" b="1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600" b="1" i="1" smtClean="0">
                                          <a:latin typeface="Cambria Math"/>
                                        </a:rPr>
                                        <m:t>𝑨</m:t>
                                      </m:r>
                                    </m:num>
                                    <m:den>
                                      <m:r>
                                        <a:rPr lang="cs-CZ" sz="1600" b="1" i="1" smtClean="0">
                                          <a:latin typeface="Cambria Math"/>
                                        </a:rPr>
                                        <m:t>𝟐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600" b="1" i="1" smtClean="0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1600" b="1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𝑩</m:t>
                                  </m:r>
                                </m:num>
                                <m:den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600" b="1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𝑩</m:t>
                                  </m:r>
                                </m:num>
                                <m:den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0" smtClean="0">
                          <a:latin typeface="Cambria Math"/>
                        </a:rPr>
                        <m:t>+</m:t>
                      </m:r>
                      <m:r>
                        <a:rPr lang="cs-CZ" sz="1600" b="1" i="0" smtClean="0">
                          <a:latin typeface="Cambria Math"/>
                        </a:rPr>
                        <m:t>𝐂</m:t>
                      </m:r>
                      <m:r>
                        <a:rPr lang="cs-CZ" sz="1600" b="1" i="0" smtClean="0">
                          <a:latin typeface="Cambria Math"/>
                        </a:rPr>
                        <m:t>=</m:t>
                      </m:r>
                      <m:r>
                        <a:rPr lang="cs-CZ" sz="1600" b="1" i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/>
              </a:p>
              <a:p>
                <a:r>
                  <a:rPr lang="cs-CZ" sz="1600" b="1" dirty="0" smtClean="0"/>
                  <a:t>__________________________________________</a:t>
                </a: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389" y="1916832"/>
                <a:ext cx="6758838" cy="1784015"/>
              </a:xfrm>
              <a:prstGeom prst="rect">
                <a:avLst/>
              </a:prstGeom>
              <a:blipFill rotWithShape="1">
                <a:blip r:embed="rId3"/>
                <a:stretch>
                  <a:fillRect l="-542" b="-3413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61389" y="3933056"/>
                <a:ext cx="4467313" cy="776431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𝑨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𝑩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𝑨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𝑩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𝑪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389" y="3933056"/>
                <a:ext cx="4467313" cy="7764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1605" y="5213688"/>
                <a:ext cx="2835905" cy="37555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>
                <a:defPPr>
                  <a:defRPr lang="cs-CZ"/>
                </a:defPPr>
                <a:lvl1pPr>
                  <a:defRPr b="1" i="1">
                    <a:solidFill>
                      <a:srgbClr val="0000FF"/>
                    </a:solidFill>
                    <a:latin typeface="Cambria Math"/>
                  </a:defRPr>
                </a:lvl1pPr>
                <a:lvl2pPr>
                  <a:defRPr>
                    <a:solidFill>
                      <a:schemeClr val="dk1"/>
                    </a:solidFill>
                  </a:defRPr>
                </a:lvl2pPr>
                <a:lvl3pPr>
                  <a:defRPr>
                    <a:solidFill>
                      <a:schemeClr val="dk1"/>
                    </a:solidFill>
                  </a:defRPr>
                </a:lvl3pPr>
                <a:lvl4pPr>
                  <a:defRPr>
                    <a:solidFill>
                      <a:schemeClr val="dk1"/>
                    </a:solidFill>
                  </a:defRPr>
                </a:lvl4pPr>
                <a:lvl5pPr>
                  <a:defRPr>
                    <a:solidFill>
                      <a:schemeClr val="dk1"/>
                    </a:solidFill>
                  </a:defRPr>
                </a:lvl5pPr>
                <a:lvl6pPr>
                  <a:defRPr>
                    <a:solidFill>
                      <a:schemeClr val="dk1"/>
                    </a:solidFill>
                  </a:defRPr>
                </a:lvl6pPr>
                <a:lvl7pPr>
                  <a:defRPr>
                    <a:solidFill>
                      <a:schemeClr val="dk1"/>
                    </a:solidFill>
                  </a:defRPr>
                </a:lvl7pPr>
                <a:lvl8pPr>
                  <a:defRPr>
                    <a:solidFill>
                      <a:schemeClr val="dk1"/>
                    </a:solidFill>
                  </a:defRPr>
                </a:lvl8pPr>
                <a:lvl9pPr>
                  <a:defRPr>
                    <a:solidFill>
                      <a:schemeClr val="dk1"/>
                    </a:solidFill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5213688"/>
                <a:ext cx="2835905" cy="375552"/>
              </a:xfrm>
              <a:prstGeom prst="rect">
                <a:avLst/>
              </a:prstGeom>
              <a:blipFill rotWithShape="1">
                <a:blip r:embed="rId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098593" y="3820293"/>
                <a:ext cx="2653867" cy="70872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𝑨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𝑩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8593" y="3820293"/>
                <a:ext cx="2653867" cy="7087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53392" y="4719885"/>
                <a:ext cx="2944268" cy="679353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𝑨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𝑩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  <m:r>
                        <m:rPr>
                          <m:nor/>
                        </m:rPr>
                        <a:rPr lang="cs-CZ" b="1" dirty="0">
                          <a:solidFill>
                            <a:srgbClr val="0000FF"/>
                          </a:solidFill>
                        </a:rPr>
                        <m:t> </m:t>
                      </m:r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392" y="4719885"/>
                <a:ext cx="2944268" cy="67935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lů 23"/>
          <p:cNvSpPr/>
          <p:nvPr/>
        </p:nvSpPr>
        <p:spPr>
          <a:xfrm rot="5400000" flipV="1">
            <a:off x="5292107" y="4869187"/>
            <a:ext cx="325455" cy="538586"/>
          </a:xfrm>
          <a:prstGeom prst="downArrow">
            <a:avLst>
              <a:gd name="adj1" fmla="val 26521"/>
              <a:gd name="adj2" fmla="val 87033"/>
            </a:avLst>
          </a:prstGeom>
          <a:solidFill>
            <a:srgbClr val="03B50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324167" y="5658818"/>
                <a:ext cx="2202719" cy="375552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𝑨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𝑩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𝑨𝑪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167" y="5658818"/>
                <a:ext cx="2202719" cy="3755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" name="Skupina 19"/>
          <p:cNvGrpSpPr/>
          <p:nvPr/>
        </p:nvGrpSpPr>
        <p:grpSpPr>
          <a:xfrm>
            <a:off x="395536" y="218192"/>
            <a:ext cx="7920880" cy="1050568"/>
            <a:chOff x="395536" y="83468"/>
            <a:chExt cx="7920880" cy="1050568"/>
          </a:xfrm>
        </p:grpSpPr>
        <p:sp>
          <p:nvSpPr>
            <p:cNvPr id="22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OBECNÁ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6" name="Skupina 25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9" name="Picture 9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30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7" name="TextovéPole 26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" name="Přímá spojnice se šipkou 2"/>
          <p:cNvCxnSpPr/>
          <p:nvPr/>
        </p:nvCxnSpPr>
        <p:spPr>
          <a:xfrm>
            <a:off x="1187624" y="4581128"/>
            <a:ext cx="72008" cy="7200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339752" y="4581128"/>
            <a:ext cx="36004" cy="7200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3203848" y="4719885"/>
            <a:ext cx="432048" cy="51653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861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75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 build="p"/>
      <p:bldP spid="11" grpId="0" animBg="1"/>
      <p:bldP spid="12" grpId="0" animBg="1"/>
      <p:bldP spid="18" grpId="0" animBg="1"/>
      <p:bldP spid="19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81605" y="1628800"/>
            <a:ext cx="7658827" cy="950691"/>
            <a:chOff x="481605" y="1628800"/>
            <a:chExt cx="7658827" cy="950691"/>
          </a:xfrm>
        </p:grpSpPr>
        <p:pic>
          <p:nvPicPr>
            <p:cNvPr id="22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1605" y="162880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4" name="TextovéPole 23"/>
                <p:cNvSpPr txBox="1"/>
                <p:nvPr/>
              </p:nvSpPr>
              <p:spPr>
                <a:xfrm>
                  <a:off x="1463027" y="1632500"/>
                  <a:ext cx="6677405" cy="94699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</a:t>
                  </a:r>
                  <a:r>
                    <a:rPr lang="cs-CZ" b="1" u="sng" dirty="0"/>
                    <a:t>1</a:t>
                  </a:r>
                  <a:r>
                    <a:rPr lang="cs-CZ" b="1" u="sng" dirty="0" smtClean="0"/>
                    <a:t/>
                  </a:r>
                  <a:br>
                    <a:rPr lang="cs-CZ" b="1" u="sng" dirty="0" smtClean="0"/>
                  </a:br>
                  <a:r>
                    <a:rPr lang="cs-CZ" dirty="0" smtClean="0"/>
                    <a:t>Urči hodnotu parametru </a:t>
                  </a:r>
                  <a14:m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a14:m>
                  <a:r>
                    <a:rPr lang="cs-CZ" dirty="0" smtClean="0"/>
                    <a:t> tak, aby daná rovnice byla rovnicí kružnice</a:t>
                  </a:r>
                  <a:br>
                    <a:rPr lang="cs-CZ" dirty="0" smtClean="0"/>
                  </a:b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a14:m>
                  <a:r>
                    <a:rPr lang="cs-CZ" dirty="0" smtClean="0"/>
                    <a:t> </a:t>
                  </a:r>
                  <a:endParaRPr lang="cs-CZ" dirty="0"/>
                </a:p>
              </p:txBody>
            </p:sp>
          </mc:Choice>
          <mc:Fallback>
            <p:sp>
              <p:nvSpPr>
                <p:cNvPr id="24" name="TextovéPole 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63027" y="1632500"/>
                  <a:ext cx="6677405" cy="94699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22" t="-3226" b="-258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331640" y="2937718"/>
                <a:ext cx="5211620" cy="120032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+2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−8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𝐶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4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−1+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−16+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𝐶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4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=17−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𝐶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400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937718"/>
                <a:ext cx="5211620" cy="1200329"/>
              </a:xfrm>
              <a:prstGeom prst="rect">
                <a:avLst/>
              </a:prstGeom>
              <a:blipFill rotWithShape="1">
                <a:blip r:embed="rId5"/>
                <a:stretch>
                  <a:fillRect b="-3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1640" y="5157192"/>
                <a:ext cx="7273210" cy="40011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Při hodnotách parametru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𝑪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𝟏𝟕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se bude jednat o rovnici kružnice. 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157192"/>
                <a:ext cx="7273210" cy="400110"/>
              </a:xfrm>
              <a:prstGeom prst="rect">
                <a:avLst/>
              </a:prstGeom>
              <a:blipFill rotWithShape="1">
                <a:blip r:embed="rId6"/>
                <a:stretch>
                  <a:fillRect l="-668" t="-4286" r="-501" b="-2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691531" y="5805264"/>
            <a:ext cx="2133600" cy="365125"/>
          </a:xfrm>
        </p:spPr>
        <p:txBody>
          <a:bodyPr/>
          <a:lstStyle/>
          <a:p>
            <a:fld id="{5C624C70-28CE-48BB-B88B-5A6B92DD79E4}" type="slidenum">
              <a:rPr lang="cs-CZ" smtClean="0"/>
              <a:t>5</a:t>
            </a:fld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395536" y="218192"/>
            <a:ext cx="7920880" cy="1050568"/>
            <a:chOff x="395536" y="83468"/>
            <a:chExt cx="7920880" cy="1050568"/>
          </a:xfrm>
        </p:grpSpPr>
        <p:sp>
          <p:nvSpPr>
            <p:cNvPr id="16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OBECNÁ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1" name="Picture 9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3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19" name="TextovéPole 18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0" name="Přímá spojnice 19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331640" y="4365104"/>
                <a:ext cx="1664623" cy="5847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ea typeface="Cambria Math"/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200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𝑪</m:t>
                    </m:r>
                    <m:r>
                      <a:rPr lang="cs-CZ" sz="3200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𝟏𝟕</m:t>
                    </m:r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365104"/>
                <a:ext cx="1664623" cy="58477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16278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81605" y="1628800"/>
            <a:ext cx="6628737" cy="936104"/>
            <a:chOff x="481605" y="1628800"/>
            <a:chExt cx="6628737" cy="936104"/>
          </a:xfrm>
        </p:grpSpPr>
        <p:pic>
          <p:nvPicPr>
            <p:cNvPr id="9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1605" y="162880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1463027" y="1632500"/>
                  <a:ext cx="5647315" cy="64633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smtClean="0"/>
                    <a:t>Příklad </a:t>
                  </a:r>
                  <a:r>
                    <a:rPr lang="cs-CZ" b="1" u="sng" dirty="0"/>
                    <a:t>2</a:t>
                  </a:r>
                  <a:r>
                    <a:rPr lang="cs-CZ" b="1" u="sng" dirty="0" smtClean="0"/>
                    <a:t/>
                  </a:r>
                  <a:br>
                    <a:rPr lang="cs-CZ" b="1" u="sng" dirty="0" smtClean="0"/>
                  </a:br>
                  <a:r>
                    <a:rPr lang="cs-CZ" dirty="0" smtClean="0"/>
                    <a:t>Je rovnice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0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4</m:t>
                      </m:r>
                      <m:r>
                        <a:rPr lang="cs-CZ" b="0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+6</m:t>
                      </m:r>
                      <m:r>
                        <a:rPr lang="cs-CZ" b="0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−12=0 </m:t>
                      </m:r>
                    </m:oMath>
                  </a14:m>
                  <a:r>
                    <a:rPr lang="cs-CZ" dirty="0" smtClean="0"/>
                    <a:t>rovnicí kružnice? </a:t>
                  </a:r>
                  <a:endParaRPr lang="cs-CZ" dirty="0"/>
                </a:p>
              </p:txBody>
            </p:sp>
          </mc:Choice>
          <mc:Fallback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63027" y="1632500"/>
                  <a:ext cx="5647315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972" t="-4717" b="-1415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3" name="TextovéPole 12"/>
          <p:cNvSpPr txBox="1"/>
          <p:nvPr/>
        </p:nvSpPr>
        <p:spPr>
          <a:xfrm>
            <a:off x="405685" y="2708920"/>
            <a:ext cx="449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a) </a:t>
            </a:r>
            <a:r>
              <a:rPr lang="cs-CZ" b="1" u="sng" dirty="0" smtClean="0"/>
              <a:t>Graficky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00FF"/>
                </a:solidFill>
              </a:rPr>
              <a:t>(nejpohodlnější, bez přemýšlení</a:t>
            </a:r>
            <a:r>
              <a:rPr lang="cs-CZ" dirty="0" smtClean="0">
                <a:solidFill>
                  <a:srgbClr val="0000FF"/>
                </a:solidFill>
                <a:sym typeface="Wingdings" pitchFamily="2" charset="2"/>
              </a:rPr>
              <a:t></a:t>
            </a:r>
            <a:r>
              <a:rPr lang="cs-CZ" i="1" dirty="0" smtClean="0">
                <a:solidFill>
                  <a:srgbClr val="0000FF"/>
                </a:solidFill>
              </a:rPr>
              <a:t>) </a:t>
            </a:r>
            <a:endParaRPr lang="cs-CZ" sz="12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76349" y="3146850"/>
            <a:ext cx="2775568" cy="369332"/>
          </a:xfrm>
          <a:prstGeom prst="rect">
            <a:avLst/>
          </a:prstGeom>
          <a:solidFill>
            <a:srgbClr val="E7F98F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Ano, je to rovnice kružnice.</a:t>
            </a:r>
            <a:endParaRPr lang="cs-CZ" b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976349" y="3645024"/>
                <a:ext cx="2797881" cy="344133"/>
              </a:xfrm>
              <a:prstGeom prst="rect">
                <a:avLst/>
              </a:prstGeom>
              <a:solidFill>
                <a:schemeClr val="bg1"/>
              </a:solidFill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16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6349" y="3645024"/>
                <a:ext cx="2797881" cy="34413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07114" y="4787860"/>
                <a:ext cx="2451312" cy="369332"/>
              </a:xfrm>
              <a:prstGeom prst="rect">
                <a:avLst/>
              </a:prstGeom>
              <a:solidFill>
                <a:schemeClr val="bg1"/>
              </a:solidFill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=[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;−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],  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114" y="4787860"/>
                <a:ext cx="245131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0769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471488" y="3198704"/>
            <a:ext cx="5355112" cy="3259093"/>
            <a:chOff x="471488" y="3198704"/>
            <a:chExt cx="5355112" cy="325909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488" y="3198704"/>
              <a:ext cx="5355112" cy="3259093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058" name="TextovéPole 1057"/>
            <p:cNvSpPr txBox="1"/>
            <p:nvPr/>
          </p:nvSpPr>
          <p:spPr>
            <a:xfrm>
              <a:off x="481605" y="3198704"/>
              <a:ext cx="230864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i="1" dirty="0">
                  <a:solidFill>
                    <a:srgbClr val="0000FF"/>
                  </a:solidFill>
                </a:rPr>
                <a:t>konstrukce autora v programu GeoGebra</a:t>
              </a:r>
              <a:endParaRPr lang="cs-CZ" sz="1000" dirty="0">
                <a:solidFill>
                  <a:srgbClr val="0000FF"/>
                </a:solidFill>
              </a:endParaRPr>
            </a:p>
          </p:txBody>
        </p:sp>
      </p:grp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24C70-28CE-48BB-B88B-5A6B92DD79E4}" type="slidenum">
              <a:rPr lang="cs-CZ" smtClean="0"/>
              <a:t>6</a:t>
            </a:fld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395536" y="218192"/>
            <a:ext cx="7920880" cy="1050568"/>
            <a:chOff x="395536" y="83468"/>
            <a:chExt cx="7920880" cy="1050568"/>
          </a:xfrm>
        </p:grpSpPr>
        <p:sp>
          <p:nvSpPr>
            <p:cNvPr id="21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OBECNÁ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3" name="Skupina 22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6" name="Picture 9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7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4" name="TextovéPole 23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5" name="Přímá spojnice 24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" name="Přímá spojnice se šipkou 2"/>
          <p:cNvCxnSpPr/>
          <p:nvPr/>
        </p:nvCxnSpPr>
        <p:spPr>
          <a:xfrm flipH="1">
            <a:off x="755576" y="2096852"/>
            <a:ext cx="2736304" cy="2526305"/>
          </a:xfrm>
          <a:prstGeom prst="straightConnector1">
            <a:avLst/>
          </a:prstGeom>
          <a:ln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1397343" y="2096852"/>
            <a:ext cx="2742609" cy="2526305"/>
          </a:xfrm>
          <a:prstGeom prst="straightConnector1">
            <a:avLst/>
          </a:prstGeom>
          <a:ln>
            <a:solidFill>
              <a:srgbClr val="C1458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907704" y="2096852"/>
            <a:ext cx="2736306" cy="25263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951643" y="5871878"/>
            <a:ext cx="3072251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dirty="0" smtClean="0"/>
              <a:t>Vykreslování kružnic zadaných</a:t>
            </a:r>
          </a:p>
          <a:p>
            <a:r>
              <a:rPr lang="cs-CZ" sz="1600" dirty="0"/>
              <a:t>v</a:t>
            </a:r>
            <a:r>
              <a:rPr lang="cs-CZ" sz="1600" dirty="0" smtClean="0"/>
              <a:t> obecném tvaru, </a:t>
            </a:r>
            <a:r>
              <a:rPr lang="cs-CZ" sz="1600" dirty="0" smtClean="0">
                <a:hlinkClick r:id="rId11"/>
              </a:rPr>
              <a:t>ARCHIV 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1212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6" grpId="0" animBg="1"/>
      <p:bldP spid="1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95536" y="1556792"/>
            <a:ext cx="5183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b="1" u="sng" dirty="0" smtClean="0"/>
              <a:t>Odvozenými vzorci </a:t>
            </a:r>
            <a:r>
              <a:rPr lang="cs-CZ" i="1" dirty="0" smtClean="0">
                <a:solidFill>
                  <a:srgbClr val="0000FF"/>
                </a:solidFill>
              </a:rPr>
              <a:t>(musíme si je ale pamatovat </a:t>
            </a:r>
            <a:r>
              <a:rPr lang="cs-CZ" dirty="0" smtClean="0">
                <a:solidFill>
                  <a:srgbClr val="0000FF"/>
                </a:solidFill>
                <a:sym typeface="Wingdings" pitchFamily="2" charset="2"/>
              </a:rPr>
              <a:t></a:t>
            </a:r>
            <a:r>
              <a:rPr lang="cs-CZ" i="1" dirty="0" smtClean="0">
                <a:solidFill>
                  <a:srgbClr val="0000FF"/>
                </a:solidFill>
              </a:rPr>
              <a:t>)</a:t>
            </a:r>
            <a:endParaRPr lang="cs-CZ" sz="1200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27813" y="4116663"/>
                <a:ext cx="5924507" cy="1488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𝐴</m:t>
                                      </m:r>
                                    </m:num>
                                    <m:den>
                                      <m:r>
                                        <a:rPr lang="cs-CZ" b="0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𝐵</m:t>
                                      </m:r>
                                    </m:num>
                                    <m:den>
                                      <m:r>
                                        <a:rPr lang="cs-CZ" b="0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𝐶</m:t>
                          </m:r>
                          <m:r>
                            <a:rPr lang="cs-CZ" b="0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rad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−4</m:t>
                                      </m:r>
                                    </m:num>
                                    <m:den>
                                      <m:r>
                                        <a:rPr lang="cs-CZ" b="0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6</m:t>
                                      </m:r>
                                    </m:num>
                                    <m:den>
                                      <m:r>
                                        <a:rPr lang="cs-CZ" b="0" i="1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−12</m:t>
                              </m:r>
                            </m:e>
                          </m:d>
                          <m:r>
                            <m:rPr>
                              <m:nor/>
                            </m:rPr>
                            <a:rPr lang="cs-CZ" dirty="0">
                              <a:solidFill>
                                <a:schemeClr val="tx1"/>
                              </a:solidFill>
                            </a:rPr>
                            <m:t> </m:t>
                          </m:r>
                        </m:e>
                      </m:rad>
                      <m:r>
                        <a:rPr lang="cs-CZ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r>
                  <a:rPr lang="cs-CZ" b="1" dirty="0" smtClean="0">
                    <a:solidFill>
                      <a:schemeClr val="tx1"/>
                    </a:solidFill>
                  </a:rPr>
                  <a:t/>
                </a:r>
                <a:br>
                  <a:rPr lang="cs-CZ" b="1" dirty="0" smtClean="0">
                    <a:solidFill>
                      <a:schemeClr val="tx1"/>
                    </a:solidFill>
                  </a:rPr>
                </a:br>
                <a:r>
                  <a:rPr lang="cs-CZ" b="1" dirty="0" smtClean="0">
                    <a:solidFill>
                      <a:schemeClr val="tx1"/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4+9+12</m:t>
                        </m:r>
                      </m:e>
                    </m:rad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𝟓</m:t>
                    </m:r>
                  </m:oMath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7813" y="4116663"/>
                <a:ext cx="5924507" cy="148848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527813" y="2364787"/>
                <a:ext cx="3420552" cy="407099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7813" y="2364787"/>
                <a:ext cx="3420552" cy="407099"/>
              </a:xfrm>
              <a:prstGeom prst="rect">
                <a:avLst/>
              </a:prstGeom>
              <a:blipFill rotWithShape="1">
                <a:blip r:embed="rId3"/>
                <a:stretch>
                  <a:fillRect b="-9859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527813" y="5749163"/>
                <a:ext cx="3448060" cy="407099"/>
              </a:xfrm>
              <a:prstGeom prst="rect">
                <a:avLst/>
              </a:prstGeom>
              <a:solidFill>
                <a:schemeClr val="bg1"/>
              </a:solidFill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20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7813" y="5749163"/>
                <a:ext cx="3448060" cy="407099"/>
              </a:xfrm>
              <a:prstGeom prst="rect">
                <a:avLst/>
              </a:prstGeom>
              <a:blipFill rotWithShape="1">
                <a:blip r:embed="rId4"/>
                <a:stretch>
                  <a:fillRect b="-5634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1527813" y="2952048"/>
                <a:ext cx="4104456" cy="98571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>
                          <a:latin typeface="Cambria Math"/>
                        </a:rPr>
                        <m:t>𝐴</m:t>
                      </m:r>
                      <m:r>
                        <a:rPr lang="cs-CZ" b="0" i="1">
                          <a:latin typeface="Cambria Math"/>
                        </a:rPr>
                        <m:t>=−4,  </m:t>
                      </m:r>
                      <m:r>
                        <a:rPr lang="cs-CZ" b="0" i="1">
                          <a:latin typeface="Cambria Math"/>
                        </a:rPr>
                        <m:t>𝐵</m:t>
                      </m:r>
                      <m:r>
                        <a:rPr lang="cs-CZ" b="0" i="1">
                          <a:latin typeface="Cambria Math"/>
                        </a:rPr>
                        <m:t>=6,  </m:t>
                      </m:r>
                      <m:r>
                        <a:rPr lang="cs-CZ" b="0" i="1">
                          <a:latin typeface="Cambria Math"/>
                        </a:rPr>
                        <m:t>𝐶</m:t>
                      </m:r>
                      <m:r>
                        <a:rPr lang="cs-CZ" b="0" i="1">
                          <a:latin typeface="Cambria Math"/>
                        </a:rPr>
                        <m:t>=−12</m:t>
                      </m:r>
                    </m:oMath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𝑺</m:t>
                      </m:r>
                      <m:r>
                        <a:rPr lang="cs-CZ" b="1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>
                                  <a:latin typeface="Cambria Math"/>
                                </a:rPr>
                                <m:t>𝐴</m:t>
                              </m:r>
                            </m:num>
                            <m:den>
                              <m:r>
                                <a:rPr lang="cs-CZ" b="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>
                              <a:latin typeface="Cambria Math"/>
                            </a:rPr>
                            <m:t>;−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>
                                  <a:latin typeface="Cambria Math"/>
                                </a:rPr>
                                <m:t>𝐵</m:t>
                              </m:r>
                            </m:num>
                            <m:den>
                              <m:r>
                                <a:rPr lang="cs-CZ" b="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dirty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b="1" i="1" dirty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7813" y="2952048"/>
                <a:ext cx="4104456" cy="98571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Levá jednoduchá závorka 19"/>
          <p:cNvSpPr/>
          <p:nvPr/>
        </p:nvSpPr>
        <p:spPr>
          <a:xfrm>
            <a:off x="898448" y="2568336"/>
            <a:ext cx="361184" cy="3384376"/>
          </a:xfrm>
          <a:prstGeom prst="leftBracket">
            <a:avLst>
              <a:gd name="adj" fmla="val 65597"/>
            </a:avLst>
          </a:prstGeom>
          <a:noFill/>
          <a:ln>
            <a:solidFill>
              <a:srgbClr val="03B503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3B503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068318"/>
            <a:ext cx="2133600" cy="365125"/>
          </a:xfrm>
        </p:spPr>
        <p:txBody>
          <a:bodyPr/>
          <a:lstStyle/>
          <a:p>
            <a:fld id="{5C624C70-28CE-48BB-B88B-5A6B92DD79E4}" type="slidenum">
              <a:rPr lang="cs-CZ" smtClean="0"/>
              <a:t>7</a:t>
            </a:fld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95536" y="218192"/>
            <a:ext cx="7920880" cy="1050568"/>
            <a:chOff x="395536" y="83468"/>
            <a:chExt cx="7920880" cy="1050568"/>
          </a:xfrm>
        </p:grpSpPr>
        <p:sp>
          <p:nvSpPr>
            <p:cNvPr id="19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OBECNÁ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2" name="Skupina 21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6" name="Picture 9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7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3" name="TextovéPole 22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4" name="Přímá spojnice 23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48432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2" grpId="0" build="p"/>
      <p:bldP spid="15" grpId="0" animBg="1"/>
      <p:bldP spid="25" grpId="0" animBg="1"/>
      <p:bldP spid="18" grpId="0" build="p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95536" y="1412776"/>
            <a:ext cx="2600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b="1" u="sng" dirty="0" smtClean="0"/>
              <a:t>Klasicky </a:t>
            </a:r>
            <a:r>
              <a:rPr lang="cs-CZ" i="1" dirty="0" smtClean="0">
                <a:solidFill>
                  <a:srgbClr val="0000FF"/>
                </a:solidFill>
              </a:rPr>
              <a:t>(nejjistější, …. </a:t>
            </a:r>
            <a:r>
              <a:rPr lang="cs-CZ" i="1" dirty="0">
                <a:solidFill>
                  <a:srgbClr val="0000FF"/>
                </a:solidFill>
              </a:rPr>
              <a:t>)</a:t>
            </a:r>
            <a:endParaRPr lang="cs-CZ" i="1" dirty="0" smtClean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68917" y="1916832"/>
                <a:ext cx="3420552" cy="407099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8917" y="1916832"/>
                <a:ext cx="3420552" cy="407099"/>
              </a:xfrm>
              <a:prstGeom prst="rect">
                <a:avLst/>
              </a:prstGeom>
              <a:blipFill rotWithShape="1">
                <a:blip r:embed="rId2"/>
                <a:stretch>
                  <a:fillRect b="-9859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168917" y="3284984"/>
                <a:ext cx="3448060" cy="407099"/>
              </a:xfrm>
              <a:prstGeom prst="rect">
                <a:avLst/>
              </a:prstGeom>
              <a:solidFill>
                <a:schemeClr val="bg1"/>
              </a:solidFill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20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8917" y="3284984"/>
                <a:ext cx="3448060" cy="407099"/>
              </a:xfrm>
              <a:prstGeom prst="rect">
                <a:avLst/>
              </a:prstGeom>
              <a:blipFill rotWithShape="1">
                <a:blip r:embed="rId3"/>
                <a:stretch>
                  <a:fillRect b="-5634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1168916" y="2420888"/>
                <a:ext cx="4268323" cy="73148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groupChr>
                        <m:groupChrPr>
                          <m:chr m:val="⏟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−4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+4</m:t>
                          </m:r>
                        </m:e>
                      </m:groupChr>
                      <m:r>
                        <a:rPr lang="cs-CZ" b="0" i="1" smtClean="0">
                          <a:latin typeface="Cambria Math"/>
                        </a:rPr>
                        <m:t>−4+</m:t>
                      </m:r>
                      <m:groupChr>
                        <m:groupChrPr>
                          <m:chr m:val="⏟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+6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+9</m:t>
                          </m:r>
                        </m:e>
                      </m:groupChr>
                      <m:r>
                        <a:rPr lang="cs-CZ" b="0" i="1" smtClean="0">
                          <a:latin typeface="Cambria Math"/>
                        </a:rPr>
                        <m:t>−9=12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  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−4+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   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−9=12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8916" y="2420888"/>
                <a:ext cx="4268323" cy="731482"/>
              </a:xfrm>
              <a:prstGeom prst="rect">
                <a:avLst/>
              </a:prstGeom>
              <a:blipFill rotWithShape="1">
                <a:blip r:embed="rId4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Levá jednoduchá závorka 19"/>
          <p:cNvSpPr/>
          <p:nvPr/>
        </p:nvSpPr>
        <p:spPr>
          <a:xfrm>
            <a:off x="614148" y="2192388"/>
            <a:ext cx="105995" cy="1499695"/>
          </a:xfrm>
          <a:prstGeom prst="leftBracket">
            <a:avLst>
              <a:gd name="adj" fmla="val 65597"/>
            </a:avLst>
          </a:prstGeom>
          <a:noFill/>
          <a:ln>
            <a:solidFill>
              <a:srgbClr val="03B503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3B503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5924302"/>
            <a:ext cx="2133600" cy="365125"/>
          </a:xfrm>
        </p:spPr>
        <p:txBody>
          <a:bodyPr/>
          <a:lstStyle/>
          <a:p>
            <a:fld id="{5C624C70-28CE-48BB-B88B-5A6B92DD79E4}" type="slidenum">
              <a:rPr lang="cs-CZ" smtClean="0"/>
              <a:t>8</a:t>
            </a:fld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95536" y="218192"/>
            <a:ext cx="7920880" cy="1050568"/>
            <a:chOff x="395536" y="83468"/>
            <a:chExt cx="7920880" cy="1050568"/>
          </a:xfrm>
        </p:grpSpPr>
        <p:sp>
          <p:nvSpPr>
            <p:cNvPr id="17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OBECNÁ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4" name="Picture 9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6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2" name="TextovéPole 21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3" name="Přímá spojnice 22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168917" y="3861048"/>
                <a:ext cx="2451312" cy="369332"/>
              </a:xfrm>
              <a:prstGeom prst="rect">
                <a:avLst/>
              </a:prstGeom>
              <a:solidFill>
                <a:schemeClr val="bg1"/>
              </a:solidFill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=[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;−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],  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rgbClr val="0000FF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8917" y="3861048"/>
                <a:ext cx="245131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0769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379079" y="4394833"/>
            <a:ext cx="1277647" cy="1338423"/>
            <a:chOff x="380293" y="4158913"/>
            <a:chExt cx="1277647" cy="1338423"/>
          </a:xfrm>
        </p:grpSpPr>
        <p:grpSp>
          <p:nvGrpSpPr>
            <p:cNvPr id="2" name="Skupina 1"/>
            <p:cNvGrpSpPr/>
            <p:nvPr/>
          </p:nvGrpSpPr>
          <p:grpSpPr>
            <a:xfrm>
              <a:off x="395536" y="4475523"/>
              <a:ext cx="1262404" cy="1021813"/>
              <a:chOff x="395536" y="4475523"/>
              <a:chExt cx="1262404" cy="1021813"/>
            </a:xfrm>
          </p:grpSpPr>
          <p:pic>
            <p:nvPicPr>
              <p:cNvPr id="28" name="Picture 2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536" y="4475523"/>
                <a:ext cx="1021813" cy="10218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9" name="TextovéPole 28"/>
              <p:cNvSpPr txBox="1"/>
              <p:nvPr/>
            </p:nvSpPr>
            <p:spPr>
              <a:xfrm>
                <a:off x="1151070" y="4475523"/>
                <a:ext cx="5068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???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" name="TextovéPole 2"/>
            <p:cNvSpPr txBox="1"/>
            <p:nvPr/>
          </p:nvSpPr>
          <p:spPr>
            <a:xfrm>
              <a:off x="380293" y="4158913"/>
              <a:ext cx="10506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Procvičuj</a:t>
              </a:r>
              <a:endParaRPr lang="cs-CZ" b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835696" y="4633827"/>
                <a:ext cx="3725059" cy="1218988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Jsou dané rovnice rovnicemi kružnic?</a:t>
                </a:r>
              </a:p>
              <a:p>
                <a:pPr marL="342900" indent="-342900">
                  <a:buFont typeface="+mj-lt"/>
                  <a:buAutoNum type="alphaLcParenR"/>
                </a:pP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𝟏𝟎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𝟏𝟎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</m:oMath>
                </a14:m>
                <a:endParaRPr lang="cs-CZ" b="1" dirty="0" smtClean="0"/>
              </a:p>
              <a:p>
                <a:pPr marL="342900" indent="-342900">
                  <a:buFont typeface="+mj-lt"/>
                  <a:buAutoNum type="alphaLcParenR"/>
                </a:pP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</m:oMath>
                </a14:m>
                <a:endParaRPr lang="cs-CZ" b="1" dirty="0" smtClean="0"/>
              </a:p>
              <a:p>
                <a:pPr marL="342900" indent="-342900">
                  <a:buFont typeface="+mj-lt"/>
                  <a:buAutoNum type="alphaLcParenR"/>
                </a:pP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633827"/>
                <a:ext cx="3725059" cy="121898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399934" y="4653136"/>
                <a:ext cx="2204514" cy="1200329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Výsledky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1;−5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</m:oMath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b="0" dirty="0" smtClean="0"/>
              </a:p>
              <a:p>
                <a:r>
                  <a:rPr lang="cs-CZ" dirty="0" smtClean="0"/>
                  <a:t>Není rovnice kružnice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9934" y="4653136"/>
                <a:ext cx="2204514" cy="120032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prava 9"/>
          <p:cNvSpPr/>
          <p:nvPr/>
        </p:nvSpPr>
        <p:spPr>
          <a:xfrm>
            <a:off x="5724128" y="5148232"/>
            <a:ext cx="464121" cy="210135"/>
          </a:xfrm>
          <a:prstGeom prst="rightArrow">
            <a:avLst>
              <a:gd name="adj1" fmla="val 50000"/>
              <a:gd name="adj2" fmla="val 106322"/>
            </a:avLst>
          </a:prstGeom>
          <a:solidFill>
            <a:srgbClr val="03B50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19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animBg="1"/>
      <p:bldP spid="25" grpId="0" animBg="1"/>
      <p:bldP spid="18" grpId="0" build="p"/>
      <p:bldP spid="20" grpId="0" animBg="1"/>
      <p:bldP spid="27" grpId="0" animBg="1"/>
      <p:bldP spid="5" grpId="0" build="p" animBg="1"/>
      <p:bldP spid="8" grpId="0" animBg="1"/>
      <p:bldP spid="1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5222</TotalTime>
  <Words>688</Words>
  <Application>Microsoft Office PowerPoint</Application>
  <PresentationFormat>Předvádění na obrazovce (4:3)</PresentationFormat>
  <Paragraphs>80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95</cp:revision>
  <dcterms:created xsi:type="dcterms:W3CDTF">2013-07-19T05:22:45Z</dcterms:created>
  <dcterms:modified xsi:type="dcterms:W3CDTF">2013-10-19T21:39:13Z</dcterms:modified>
</cp:coreProperties>
</file>