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66" r:id="rId2"/>
    <p:sldId id="265" r:id="rId3"/>
    <p:sldId id="259" r:id="rId4"/>
    <p:sldId id="261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31" d="100"/>
          <a:sy n="231" d="100"/>
        </p:scale>
        <p:origin x="3108" y="42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64207-747F-454D-880B-D5AB2EA3CE7F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78BC0-B4CA-413A-BBD6-97F2C840B6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78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SE STŘEDEM V POČÁTKU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69B3F-3C1F-4657-B10B-D53654E113BF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747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69B3F-3C1F-4657-B10B-D53654E113BF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747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78BC0-B4CA-413A-BBD6-97F2C840B6E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883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6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B6B0-333B-4EEB-B7A3-C226C3FD69CB}" type="datetime1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215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AB1C-5E21-48D1-A4E8-28FB133E3025}" type="datetime1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854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2"/>
            <a:ext cx="77724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4C7B-4D8C-4E1D-B6F1-FC0AD7DD3304}" type="datetime1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01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1B83-624D-4651-A703-51E1DD6CBAA1}" type="datetime1">
              <a:rPr lang="cs-CZ" smtClean="0"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746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787A0-B916-4D28-A6C7-EA49C23157F1}" type="datetime1">
              <a:rPr lang="cs-CZ" smtClean="0"/>
              <a:t>20.10.2013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459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025C-01D6-41EF-A879-A0AA69667AA9}" type="datetime1">
              <a:rPr lang="cs-CZ" smtClean="0"/>
              <a:t>20.10.2013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444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1C51B-86EE-4C79-9F71-610BCD32F53B}" type="datetime1">
              <a:rPr lang="cs-CZ" smtClean="0"/>
              <a:t>20.10.2013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462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9AC1A-3C02-415A-8671-774B7FC7082C}" type="datetime1">
              <a:rPr lang="cs-CZ" smtClean="0"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680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F9423-244F-4AA8-8965-AAD881A35C03}" type="datetime1">
              <a:rPr lang="cs-CZ" smtClean="0"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341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F78D-AF15-4394-BE37-FF16EC2012E9}" type="datetime1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266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6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D962-1DD1-490C-9F9D-3C4BD065DDCC}" type="datetime1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49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  <a:lumMod val="16000"/>
                <a:lumOff val="84000"/>
                <a:alpha val="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FFA36-EF5F-4B1A-9A68-E5D26F582ECD}" type="datetime1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18D63-B152-4E76-8C2A-D4A0DCDF5F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778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2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eogebratube.org/student/m53547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20.png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hyperlink" Target="http://www.geogebratube.org/student/m53547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1</a:t>
            </a:fld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675143"/>
              </p:ext>
            </p:extLst>
          </p:nvPr>
        </p:nvGraphicFramePr>
        <p:xfrm>
          <a:off x="2409825" y="296863"/>
          <a:ext cx="4391025" cy="656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889940" imgH="8847048" progId="Word.Document.12">
                  <p:embed/>
                </p:oleObj>
              </mc:Choice>
              <mc:Fallback>
                <p:oleObj name="Dokument" r:id="rId3" imgW="5889940" imgH="88470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9825" y="296863"/>
                        <a:ext cx="4391025" cy="656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776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988840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9888"/>
            <a:ext cx="3096344" cy="410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08041" y="1270501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KUŽELOSEČKY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169386"/>
            <a:ext cx="7724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i="1" dirty="0" smtClean="0"/>
              <a:t>Vzájemná poloha </a:t>
            </a:r>
            <a:r>
              <a:rPr lang="cs-CZ" sz="4000" b="1" i="1" dirty="0" smtClean="0">
                <a:solidFill>
                  <a:srgbClr val="0000FF"/>
                </a:solidFill>
              </a:rPr>
              <a:t>přímky a kružnice</a:t>
            </a:r>
            <a:endParaRPr lang="cs-CZ" sz="40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8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83468"/>
            <a:ext cx="4325607" cy="72543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i="1" dirty="0" smtClean="0"/>
              <a:t>Vzájemná poloha</a:t>
            </a:r>
            <a:endParaRPr lang="cs-CZ" sz="3200" b="1" i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378376" y="179348"/>
            <a:ext cx="7938040" cy="954688"/>
            <a:chOff x="378376" y="179348"/>
            <a:chExt cx="7938040" cy="954688"/>
          </a:xfrm>
        </p:grpSpPr>
        <p:grpSp>
          <p:nvGrpSpPr>
            <p:cNvPr id="10" name="Skupina 9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4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5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378376" y="548680"/>
              <a:ext cx="288309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 přímky a kružnice</a:t>
              </a:r>
              <a:endParaRPr lang="cs-CZ" sz="2800" b="1" dirty="0"/>
            </a:p>
          </p:txBody>
        </p:sp>
        <p:cxnSp>
          <p:nvCxnSpPr>
            <p:cNvPr id="14" name="Přímá spojnice 13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36" y="2132856"/>
            <a:ext cx="7726564" cy="28426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1340768"/>
            <a:ext cx="52233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C00000"/>
                </a:solidFill>
              </a:rPr>
              <a:t>p</a:t>
            </a:r>
            <a:r>
              <a:rPr lang="cs-CZ" sz="2400" b="1" dirty="0" smtClean="0">
                <a:solidFill>
                  <a:srgbClr val="C00000"/>
                </a:solidFill>
              </a:rPr>
              <a:t>očet společných bodů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C00000"/>
                </a:solidFill>
              </a:rPr>
              <a:t>v</a:t>
            </a:r>
            <a:r>
              <a:rPr lang="cs-CZ" sz="2400" b="1" dirty="0" smtClean="0">
                <a:solidFill>
                  <a:srgbClr val="C00000"/>
                </a:solidFill>
              </a:rPr>
              <a:t>zdálenost přímky od středu kružnice</a:t>
            </a:r>
            <a:endParaRPr lang="cs-CZ" sz="24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39552" y="5013176"/>
                <a:ext cx="2229585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/>
                  <a:t>vnější přímka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𝒌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008000"/>
                        </a:solidFill>
                        <a:latin typeface="Cambria Math"/>
                        <a:ea typeface="Cambria Math"/>
                      </a:rPr>
                      <m:t>𝒗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∅</m:t>
                        </m:r>
                      </m:e>
                    </m:d>
                  </m:oMath>
                </a14:m>
                <a:endParaRPr lang="cs-CZ" sz="2400" b="1" dirty="0" smtClean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013176"/>
                <a:ext cx="2229585" cy="830997"/>
              </a:xfrm>
              <a:prstGeom prst="rect">
                <a:avLst/>
              </a:prstGeom>
              <a:blipFill rotWithShape="1">
                <a:blip r:embed="rId6"/>
                <a:stretch>
                  <a:fillRect l="-4384" t="-5839" b="-124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214029" y="5013176"/>
                <a:ext cx="2173480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/>
                  <a:t>tečna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𝒌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𝒕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𝑻</m:t>
                        </m:r>
                      </m:e>
                    </m:d>
                  </m:oMath>
                </a14:m>
                <a:endParaRPr lang="cs-CZ" sz="2400" b="1" dirty="0" smtClean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4029" y="5013176"/>
                <a:ext cx="2173480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4202" t="-5839" b="-124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832401" y="5013176"/>
                <a:ext cx="285623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/>
                  <a:t>sečna</a:t>
                </a:r>
              </a:p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𝒌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𝒔</m:t>
                    </m:r>
                    <m:r>
                      <a:rPr lang="cs-CZ" sz="2400" b="1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endParaRPr lang="cs-CZ" sz="2400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2401" y="5013176"/>
                <a:ext cx="2856231" cy="830997"/>
              </a:xfrm>
              <a:prstGeom prst="rect">
                <a:avLst/>
              </a:prstGeom>
              <a:blipFill rotWithShape="1">
                <a:blip r:embed="rId8"/>
                <a:stretch>
                  <a:fillRect l="-3419" t="-5839" b="-124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Šipka dolů 16"/>
          <p:cNvSpPr/>
          <p:nvPr/>
        </p:nvSpPr>
        <p:spPr>
          <a:xfrm rot="10800000" flipV="1">
            <a:off x="3419872" y="2492896"/>
            <a:ext cx="205280" cy="389062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8" name="Šipka dolů 17"/>
          <p:cNvSpPr/>
          <p:nvPr/>
        </p:nvSpPr>
        <p:spPr>
          <a:xfrm rot="10800000" flipV="1">
            <a:off x="6156176" y="2276872"/>
            <a:ext cx="205280" cy="389062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9" name="Šipka dolů 18"/>
          <p:cNvSpPr/>
          <p:nvPr/>
        </p:nvSpPr>
        <p:spPr>
          <a:xfrm rot="10800000" flipV="1">
            <a:off x="7751096" y="3341416"/>
            <a:ext cx="205280" cy="389062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grpSp>
        <p:nvGrpSpPr>
          <p:cNvPr id="2079" name="Skupina 2078"/>
          <p:cNvGrpSpPr/>
          <p:nvPr/>
        </p:nvGrpSpPr>
        <p:grpSpPr>
          <a:xfrm>
            <a:off x="1403648" y="2636912"/>
            <a:ext cx="413466" cy="1093566"/>
            <a:chOff x="1403648" y="2636912"/>
            <a:chExt cx="413466" cy="1093566"/>
          </a:xfrm>
        </p:grpSpPr>
        <p:cxnSp>
          <p:nvCxnSpPr>
            <p:cNvPr id="8" name="Přímá spojnice 7"/>
            <p:cNvCxnSpPr/>
            <p:nvPr/>
          </p:nvCxnSpPr>
          <p:spPr>
            <a:xfrm>
              <a:off x="1547664" y="2636912"/>
              <a:ext cx="269450" cy="1093566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061" name="TextovéPole 2060"/>
            <p:cNvSpPr txBox="1"/>
            <p:nvPr/>
          </p:nvSpPr>
          <p:spPr>
            <a:xfrm>
              <a:off x="1403648" y="3140968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C00000"/>
                  </a:solidFill>
                </a:rPr>
                <a:t>d</a:t>
              </a:r>
              <a:endParaRPr lang="cs-CZ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6910843" y="3492419"/>
            <a:ext cx="343915" cy="377921"/>
            <a:chOff x="6910843" y="3492419"/>
            <a:chExt cx="343915" cy="377921"/>
          </a:xfrm>
        </p:grpSpPr>
        <p:cxnSp>
          <p:nvCxnSpPr>
            <p:cNvPr id="2072" name="Přímá spojnice 2071"/>
            <p:cNvCxnSpPr/>
            <p:nvPr/>
          </p:nvCxnSpPr>
          <p:spPr>
            <a:xfrm flipH="1">
              <a:off x="6910843" y="3492419"/>
              <a:ext cx="144016" cy="252677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074" name="TextovéPole 2073"/>
            <p:cNvSpPr txBox="1"/>
            <p:nvPr/>
          </p:nvSpPr>
          <p:spPr>
            <a:xfrm>
              <a:off x="6948264" y="3501008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C00000"/>
                  </a:solidFill>
                </a:rPr>
                <a:t>d</a:t>
              </a:r>
              <a:endParaRPr lang="cs-CZ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3563888" y="3140968"/>
            <a:ext cx="802832" cy="622009"/>
            <a:chOff x="3563888" y="3140968"/>
            <a:chExt cx="802832" cy="622009"/>
          </a:xfrm>
        </p:grpSpPr>
        <p:cxnSp>
          <p:nvCxnSpPr>
            <p:cNvPr id="2063" name="Přímá spojnice 2062"/>
            <p:cNvCxnSpPr/>
            <p:nvPr/>
          </p:nvCxnSpPr>
          <p:spPr>
            <a:xfrm>
              <a:off x="3563888" y="3140968"/>
              <a:ext cx="802832" cy="622009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9" name="TextovéPole 58"/>
            <p:cNvSpPr txBox="1"/>
            <p:nvPr/>
          </p:nvSpPr>
          <p:spPr>
            <a:xfrm>
              <a:off x="3635896" y="3356992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C00000"/>
                  </a:solidFill>
                </a:rPr>
                <a:t>d</a:t>
              </a:r>
              <a:endParaRPr lang="cs-CZ" dirty="0">
                <a:solidFill>
                  <a:srgbClr val="C0000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75" name="Obdélník 2074"/>
              <p:cNvSpPr/>
              <p:nvPr/>
            </p:nvSpPr>
            <p:spPr>
              <a:xfrm>
                <a:off x="539552" y="5795972"/>
                <a:ext cx="233897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</a:rPr>
                      <m:t>𝒅</m:t>
                    </m:r>
                    <m:d>
                      <m:dPr>
                        <m:ctrlPr>
                          <a:rPr lang="cs-CZ" sz="2400" b="1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>
                            <a:latin typeface="Cambria Math"/>
                          </a:rPr>
                          <m:t>;</m:t>
                        </m:r>
                        <m:r>
                          <a:rPr lang="cs-CZ" sz="2400" b="1" i="1">
                            <a:solidFill>
                              <a:srgbClr val="008000"/>
                            </a:solidFill>
                            <a:latin typeface="Cambria Math"/>
                          </a:rPr>
                          <m:t>𝒗</m:t>
                        </m:r>
                      </m:e>
                    </m:d>
                    <m:r>
                      <a:rPr lang="cs-CZ" sz="2400" b="1" i="1">
                        <a:latin typeface="Cambria Math"/>
                        <a:ea typeface="Cambria Math"/>
                      </a:rPr>
                      <m:t>&gt;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ea typeface="Cambria Math"/>
                          </a:rPr>
                          <m:t>𝒓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ea typeface="Cambria Math"/>
                          </a:rPr>
                          <m:t>𝟏</m:t>
                        </m:r>
                      </m:sub>
                    </m:sSub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075" name="Obdélník 20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795972"/>
                <a:ext cx="2338974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3655" t="-6579" b="-236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76" name="Obdélník 2075"/>
              <p:cNvSpPr/>
              <p:nvPr/>
            </p:nvSpPr>
            <p:spPr>
              <a:xfrm>
                <a:off x="3214029" y="5795972"/>
                <a:ext cx="22828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</a:rPr>
                      <m:t>𝒅</m:t>
                    </m:r>
                    <m:d>
                      <m:dPr>
                        <m:ctrlPr>
                          <a:rPr lang="cs-CZ" sz="2400" b="1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  <m:r>
                          <a:rPr lang="cs-CZ" sz="2400" b="1" i="1">
                            <a:latin typeface="Cambria Math"/>
                          </a:rPr>
                          <m:t>;</m:t>
                        </m:r>
                        <m:r>
                          <a:rPr lang="cs-CZ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𝒕</m:t>
                        </m:r>
                      </m:e>
                    </m:d>
                    <m:r>
                      <a:rPr lang="cs-CZ" sz="2400" b="1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076" name="Obdélník 207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4029" y="5795972"/>
                <a:ext cx="2282869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3467" t="-6579" b="-236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78" name="Obdélník 2077"/>
              <p:cNvSpPr/>
              <p:nvPr/>
            </p:nvSpPr>
            <p:spPr>
              <a:xfrm>
                <a:off x="5832401" y="5795972"/>
                <a:ext cx="230851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</a:rPr>
                      <m:t>𝒅</m:t>
                    </m:r>
                    <m:d>
                      <m:dPr>
                        <m:ctrlPr>
                          <a:rPr lang="cs-CZ" sz="2400" b="1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  <m:r>
                          <a:rPr lang="cs-CZ" sz="2400" b="1" i="1">
                            <a:latin typeface="Cambria Math"/>
                          </a:rPr>
                          <m:t>;</m:t>
                        </m:r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𝒔</m:t>
                        </m:r>
                      </m:e>
                    </m:d>
                    <m:r>
                      <a:rPr lang="cs-CZ" sz="2400" b="1" i="1">
                        <a:latin typeface="Cambria Math"/>
                        <a:ea typeface="Cambria Math"/>
                      </a:rPr>
                      <m:t>&lt;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ea typeface="Cambria Math"/>
                          </a:rPr>
                          <m:t>𝒓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ea typeface="Cambria Math"/>
                          </a:rPr>
                          <m:t>𝟑</m:t>
                        </m:r>
                      </m:sub>
                    </m:sSub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078" name="Obdélník 20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2401" y="5795972"/>
                <a:ext cx="2308517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3704" t="-6579" b="-236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4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5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9" grpId="0" uiExpand="1" build="p"/>
      <p:bldP spid="15" grpId="0" uiExpand="1" build="p"/>
      <p:bldP spid="16" grpId="0" uiExpand="1" build="p"/>
      <p:bldP spid="17" grpId="0" animBg="1"/>
      <p:bldP spid="18" grpId="0" animBg="1"/>
      <p:bldP spid="19" grpId="0" animBg="1"/>
      <p:bldP spid="2075" grpId="0"/>
      <p:bldP spid="2076" grpId="0"/>
      <p:bldP spid="20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378376" y="83468"/>
            <a:ext cx="7938040" cy="1050568"/>
            <a:chOff x="378376" y="83468"/>
            <a:chExt cx="7938040" cy="1050568"/>
          </a:xfrm>
        </p:grpSpPr>
        <p:sp>
          <p:nvSpPr>
            <p:cNvPr id="2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10" name="Skupina 9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4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5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378376" y="548680"/>
              <a:ext cx="28013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kružnice</a:t>
              </a:r>
              <a:endParaRPr lang="cs-CZ" sz="2800" b="1" dirty="0"/>
            </a:p>
          </p:txBody>
        </p:sp>
        <p:cxnSp>
          <p:nvCxnSpPr>
            <p:cNvPr id="14" name="Přímá spojnice 13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395536" y="1226538"/>
            <a:ext cx="6438300" cy="978326"/>
            <a:chOff x="395536" y="1226538"/>
            <a:chExt cx="6438300" cy="978326"/>
          </a:xfrm>
        </p:grpSpPr>
        <p:pic>
          <p:nvPicPr>
            <p:cNvPr id="20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/>
                <p:cNvSpPr txBox="1"/>
                <p:nvPr/>
              </p:nvSpPr>
              <p:spPr>
                <a:xfrm>
                  <a:off x="1376958" y="1226538"/>
                  <a:ext cx="5456878" cy="92955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b="1" u="sng" dirty="0" smtClean="0"/>
                    <a:t>Příklad 1</a:t>
                  </a:r>
                  <a:br>
                    <a:rPr lang="cs-CZ" b="1" u="sng" dirty="0" smtClean="0"/>
                  </a:br>
                  <a:r>
                    <a:rPr lang="cs-CZ" dirty="0" smtClean="0"/>
                    <a:t>Urči vzájemnou polohu přímky a kružnice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,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𝑲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e>
                            </m:d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𝟏</m:t>
                                </m:r>
                              </m:e>
                            </m:d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𝟐𝟓</m:t>
                        </m:r>
                      </m:oMath>
                    </m:oMathPara>
                  </a14:m>
                  <a:endParaRPr lang="cs-CZ" b="1" i="1" dirty="0" smtClean="0">
                    <a:solidFill>
                      <a:srgbClr val="C00000"/>
                    </a:solidFill>
                    <a:latin typeface="Cambria Math"/>
                  </a:endParaRPr>
                </a:p>
              </p:txBody>
            </p:sp>
          </mc:Choice>
          <mc:Fallback xmlns="">
            <p:sp>
              <p:nvSpPr>
                <p:cNvPr id="21" name="TextovéPole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76958" y="1226538"/>
                  <a:ext cx="5456878" cy="929550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1006" t="-3268" b="-261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95536" y="2492896"/>
                <a:ext cx="4438331" cy="3791231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Soustava lineární a kvadratické rovnice</a:t>
                </a:r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</m:oMath>
                  </m:oMathPara>
                </a14:m>
                <a:endParaRPr lang="cs-CZ" b="1" dirty="0" smtClean="0">
                  <a:solidFill>
                    <a:srgbClr val="0000FF"/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𝟐𝟓</m:t>
                          </m:r>
                          <m:r>
                            <m:rPr>
                              <m:nor/>
                            </m:rPr>
                            <a:rPr lang="cs-CZ" b="1" i="1" dirty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ba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𝟐𝟓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> 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𝟒</m:t>
                    </m:r>
                    <m:r>
                      <a:rPr lang="cs-CZ" b="1" i="1">
                        <a:latin typeface="Cambria Math"/>
                      </a:rPr>
                      <m:t>𝒙</m:t>
                    </m:r>
                    <m:r>
                      <a:rPr lang="cs-CZ" b="1" i="1">
                        <a:latin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</a:rPr>
                      <m:t>𝟒</m:t>
                    </m:r>
                    <m:r>
                      <a:rPr lang="cs-CZ" b="1" i="1">
                        <a:latin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</a:rPr>
                      <m:t>𝟒</m:t>
                    </m:r>
                    <m:sSup>
                      <m:sSupPr>
                        <m:ctrlPr>
                          <a:rPr lang="cs-CZ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</a:rPr>
                      <m:t>𝟒</m:t>
                    </m:r>
                    <m:r>
                      <a:rPr lang="cs-CZ" b="1" i="1">
                        <a:latin typeface="Cambria Math"/>
                      </a:rPr>
                      <m:t>𝒙</m:t>
                    </m:r>
                    <m:r>
                      <a:rPr lang="cs-CZ" b="1" i="1">
                        <a:latin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</a:rPr>
                      <m:t>𝟏</m:t>
                    </m:r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𝟐𝟓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>
                    <a:latin typeface="Cambria Math"/>
                  </a:rPr>
                  <a:t> </a:t>
                </a:r>
                <a:endParaRPr lang="cs-CZ" b="1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𝟓</m:t>
                    </m:r>
                    <m:sSup>
                      <m:sSupPr>
                        <m:ctrlPr>
                          <a:rPr lang="cs-CZ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𝟐𝟎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>
                    <a:latin typeface="Cambria Math"/>
                  </a:rPr>
                  <a:t> </a:t>
                </a:r>
                <a:endParaRPr lang="cs-CZ" b="1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/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</m:d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 smtClean="0"/>
                  <a:t> </a:t>
                </a:r>
                <a:r>
                  <a:rPr lang="cs-CZ" b="1" i="1" dirty="0"/>
                  <a:t>→   </a:t>
                </a:r>
                <a:r>
                  <a:rPr lang="cs-CZ" b="1" i="1" dirty="0">
                    <a:solidFill>
                      <a:srgbClr val="008000"/>
                    </a:solidFill>
                  </a:rPr>
                  <a:t>dvě řešení </a:t>
                </a:r>
                <a:r>
                  <a:rPr lang="cs-CZ" b="1" i="1" dirty="0" smtClean="0"/>
                  <a:t>→ </a:t>
                </a:r>
                <a:r>
                  <a:rPr lang="cs-CZ" b="1" i="1" dirty="0" smtClean="0">
                    <a:solidFill>
                      <a:srgbClr val="008000"/>
                    </a:solidFill>
                  </a:rPr>
                  <a:t>SEČNA</a:t>
                </a:r>
              </a:p>
              <a:p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/>
                </a:r>
                <a:b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𝟐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sSub>
                      <m:sSub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𝑷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𝟐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sSub>
                      <m:sSub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𝟔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𝑷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</m:t>
                        </m:r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492896"/>
                <a:ext cx="4438331" cy="3791231"/>
              </a:xfrm>
              <a:prstGeom prst="rect">
                <a:avLst/>
              </a:prstGeom>
              <a:blipFill rotWithShape="1">
                <a:blip r:embed="rId9"/>
                <a:stretch>
                  <a:fillRect l="-1096" t="-641" r="-27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004048" y="2492896"/>
                <a:ext cx="3843937" cy="302057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𝑺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, 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𝐫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cs-CZ" b="1" i="0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𝒑</m:t>
                      </m:r>
                      <m:r>
                        <a:rPr lang="cs-CZ" b="1" i="1">
                          <a:latin typeface="Cambria Math"/>
                        </a:rPr>
                        <m:t>:</m:t>
                      </m:r>
                      <m:r>
                        <a:rPr lang="cs-CZ" b="1" i="1">
                          <a:latin typeface="Cambria Math"/>
                        </a:rPr>
                        <m:t>𝟐</m:t>
                      </m:r>
                      <m:r>
                        <a:rPr lang="cs-CZ" b="1" i="1">
                          <a:latin typeface="Cambria Math"/>
                        </a:rPr>
                        <m:t>𝒙</m:t>
                      </m:r>
                      <m:r>
                        <a:rPr lang="cs-CZ" b="1" i="1">
                          <a:latin typeface="Cambria Math"/>
                        </a:rPr>
                        <m:t>−</m:t>
                      </m:r>
                      <m:r>
                        <a:rPr lang="cs-CZ" b="1" i="1">
                          <a:latin typeface="Cambria Math"/>
                        </a:rPr>
                        <m:t>𝒚</m:t>
                      </m:r>
                      <m:r>
                        <a:rPr lang="cs-CZ" b="1" i="1">
                          <a:latin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</a:rPr>
                        <m:t>𝟐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𝟎</m:t>
                      </m:r>
                    </m:oMath>
                  </m:oMathPara>
                </a14:m>
                <a:r>
                  <a:rPr lang="cs-CZ" b="1" i="0" dirty="0" smtClean="0">
                    <a:solidFill>
                      <a:schemeClr val="tx1"/>
                    </a:solidFill>
                    <a:latin typeface="Cambria Math"/>
                  </a:rPr>
                  <a:t/>
                </a:r>
                <a:br>
                  <a:rPr lang="cs-CZ" b="1" i="0" dirty="0" smtClean="0">
                    <a:solidFill>
                      <a:schemeClr val="tx1"/>
                    </a:solidFill>
                    <a:latin typeface="Cambria Math"/>
                  </a:rPr>
                </a:br>
                <a:endParaRPr lang="cs-CZ" b="1" dirty="0" smtClean="0">
                  <a:solidFill>
                    <a:schemeClr val="tx1"/>
                  </a:solidFill>
                </a:endParaRPr>
              </a:p>
              <a:p>
                <a:endParaRPr lang="cs-CZ" b="1" dirty="0" smtClean="0">
                  <a:solidFill>
                    <a:schemeClr val="tx1"/>
                  </a:solidFill>
                </a:endParaRPr>
              </a:p>
              <a:p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𝒅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𝑺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𝒑</m:t>
                          </m:r>
                        </m:e>
                      </m:d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𝟏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cs-CZ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𝟏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𝟓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𝟓</m:t>
                              </m:r>
                            </m:e>
                          </m:rad>
                        </m:den>
                      </m:f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𝟓</m:t>
                          </m:r>
                        </m:e>
                      </m:rad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pPr/>
                <a:r>
                  <a:rPr lang="cs-CZ" b="1" dirty="0" smtClean="0">
                    <a:solidFill>
                      <a:srgbClr val="C00000"/>
                    </a:solidFill>
                  </a:rPr>
                  <a:t/>
                </a:r>
                <a:br>
                  <a:rPr lang="cs-CZ" b="1" dirty="0" smtClean="0">
                    <a:solidFill>
                      <a:srgbClr val="C00000"/>
                    </a:solidFill>
                  </a:rPr>
                </a:br>
                <a:r>
                  <a:rPr lang="cs-CZ" b="1" dirty="0" smtClean="0">
                    <a:solidFill>
                      <a:srgbClr val="C00000"/>
                    </a:solidFill>
                  </a:rPr>
                  <a:t/>
                </a:r>
                <a:br>
                  <a:rPr lang="cs-CZ" b="1" dirty="0" smtClean="0">
                    <a:solidFill>
                      <a:srgbClr val="C00000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𝒅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𝑺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𝒑</m:t>
                          </m:r>
                        </m:e>
                      </m:d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𝒓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    </m:t>
                      </m:r>
                      <m:r>
                        <m:rPr>
                          <m:nor/>
                        </m:rPr>
                        <a:rPr lang="cs-CZ" b="1" i="1" dirty="0" smtClean="0"/>
                        <m:t>→ </m:t>
                      </m:r>
                      <m:r>
                        <m:rPr>
                          <m:nor/>
                        </m:rPr>
                        <a:rPr lang="cs-CZ" b="1" i="1" dirty="0" smtClean="0">
                          <a:solidFill>
                            <a:srgbClr val="008000"/>
                          </a:solidFill>
                        </a:rPr>
                        <m:t>SE</m:t>
                      </m:r>
                      <m:r>
                        <m:rPr>
                          <m:nor/>
                        </m:rPr>
                        <a:rPr lang="cs-CZ" b="1" i="1" dirty="0" smtClean="0">
                          <a:solidFill>
                            <a:srgbClr val="008000"/>
                          </a:solidFill>
                        </a:rPr>
                        <m:t>Č</m:t>
                      </m:r>
                      <m:r>
                        <m:rPr>
                          <m:nor/>
                        </m:rPr>
                        <a:rPr lang="cs-CZ" b="1" i="1" dirty="0" smtClean="0">
                          <a:solidFill>
                            <a:srgbClr val="008000"/>
                          </a:solidFill>
                        </a:rPr>
                        <m:t>NA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492896"/>
                <a:ext cx="3843937" cy="302057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5004048" y="5703639"/>
            <a:ext cx="3843937" cy="492443"/>
          </a:xfrm>
          <a:prstGeom prst="rect">
            <a:avLst/>
          </a:prstGeom>
          <a:solidFill>
            <a:srgbClr val="FFFF99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chemeClr val="tx2">
                    <a:lumMod val="75000"/>
                  </a:schemeClr>
                </a:solidFill>
              </a:rPr>
              <a:t>Přímka je sečnou kružnice</a:t>
            </a:r>
            <a:endParaRPr lang="cs-CZ" sz="2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18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7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7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7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7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75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2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75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75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75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75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repeatCount="4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 bldLvl="2" animBg="1"/>
      <p:bldP spid="11" grpId="0" uiExpand="1" build="p" animBg="1"/>
      <p:bldP spid="13" grpId="0" animBg="1"/>
      <p:bldP spid="1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378376" y="83468"/>
            <a:ext cx="7938040" cy="1050568"/>
            <a:chOff x="378376" y="83468"/>
            <a:chExt cx="7938040" cy="1050568"/>
          </a:xfrm>
        </p:grpSpPr>
        <p:sp>
          <p:nvSpPr>
            <p:cNvPr id="6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11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12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TextovéPole 7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9" name="Obdélník 8"/>
            <p:cNvSpPr/>
            <p:nvPr/>
          </p:nvSpPr>
          <p:spPr>
            <a:xfrm>
              <a:off x="378376" y="548680"/>
              <a:ext cx="28013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kružnice</a:t>
              </a:r>
              <a:endParaRPr lang="cs-CZ" sz="2800" b="1" dirty="0"/>
            </a:p>
          </p:txBody>
        </p:sp>
        <p:cxnSp>
          <p:nvCxnSpPr>
            <p:cNvPr id="10" name="Přímá spojnice 9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ovéPole 3"/>
          <p:cNvSpPr txBox="1"/>
          <p:nvPr/>
        </p:nvSpPr>
        <p:spPr>
          <a:xfrm>
            <a:off x="395536" y="1628800"/>
            <a:ext cx="2612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Grafické řešení příkladu 1</a:t>
            </a:r>
            <a:endParaRPr lang="cs-CZ" b="1" u="sng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492896"/>
            <a:ext cx="5806028" cy="3749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Šipka dolů 12"/>
          <p:cNvSpPr/>
          <p:nvPr/>
        </p:nvSpPr>
        <p:spPr>
          <a:xfrm rot="3154940" flipV="1">
            <a:off x="3377829" y="2701346"/>
            <a:ext cx="493312" cy="1037134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Šipka dolů 13"/>
          <p:cNvSpPr/>
          <p:nvPr/>
        </p:nvSpPr>
        <p:spPr>
          <a:xfrm rot="13798856" flipV="1">
            <a:off x="3224904" y="4396958"/>
            <a:ext cx="493312" cy="1037134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5</a:t>
            </a:fld>
            <a:endParaRPr lang="cs-CZ"/>
          </a:p>
        </p:txBody>
      </p:sp>
      <p:grpSp>
        <p:nvGrpSpPr>
          <p:cNvPr id="17" name="Skupina 16"/>
          <p:cNvGrpSpPr/>
          <p:nvPr/>
        </p:nvGrpSpPr>
        <p:grpSpPr>
          <a:xfrm>
            <a:off x="6779844" y="4307944"/>
            <a:ext cx="1752596" cy="1569328"/>
            <a:chOff x="5023842" y="4496761"/>
            <a:chExt cx="1752596" cy="1569328"/>
          </a:xfrm>
        </p:grpSpPr>
        <p:sp>
          <p:nvSpPr>
            <p:cNvPr id="18" name="TextovéPole 17"/>
            <p:cNvSpPr txBox="1"/>
            <p:nvPr/>
          </p:nvSpPr>
          <p:spPr>
            <a:xfrm>
              <a:off x="5023842" y="5481314"/>
              <a:ext cx="1752596" cy="58477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0000FF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1600" dirty="0" smtClean="0"/>
                <a:t>Animace autora na</a:t>
              </a:r>
              <a:br>
                <a:rPr lang="cs-CZ" sz="1600" dirty="0" smtClean="0"/>
              </a:br>
              <a:r>
                <a:rPr lang="cs-CZ" sz="1600" dirty="0" smtClean="0"/>
                <a:t> </a:t>
              </a:r>
              <a:r>
                <a:rPr lang="cs-CZ" sz="1600" dirty="0" smtClean="0">
                  <a:hlinkClick r:id="rId6"/>
                </a:rPr>
                <a:t>geogebratube.org</a:t>
              </a:r>
              <a:endParaRPr lang="cs-CZ" sz="1600" dirty="0"/>
            </a:p>
          </p:txBody>
        </p:sp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2820" y="4496761"/>
              <a:ext cx="1354420" cy="9857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6" name="TextovéPole 15"/>
          <p:cNvSpPr txBox="1"/>
          <p:nvPr/>
        </p:nvSpPr>
        <p:spPr>
          <a:xfrm>
            <a:off x="6660232" y="3140968"/>
            <a:ext cx="18727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VYZKOUŠEJ</a:t>
            </a:r>
            <a:endParaRPr lang="cs-CZ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28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4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78376" y="23396"/>
            <a:ext cx="7938040" cy="1050568"/>
            <a:chOff x="378376" y="83468"/>
            <a:chExt cx="7938040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4" name="Skupina 3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8" name="Picture 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9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TextovéPole 4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378376" y="548680"/>
              <a:ext cx="28013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kružnice</a:t>
              </a:r>
              <a:endParaRPr lang="cs-CZ" sz="2800" b="1" dirty="0"/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395536" y="1226538"/>
            <a:ext cx="6387004" cy="978326"/>
            <a:chOff x="395536" y="1226538"/>
            <a:chExt cx="6387004" cy="978326"/>
          </a:xfrm>
        </p:grpSpPr>
        <p:pic>
          <p:nvPicPr>
            <p:cNvPr id="11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268760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1376958" y="1226538"/>
                  <a:ext cx="5405582" cy="92955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b="1" u="sng" dirty="0" smtClean="0"/>
                    <a:t>Příklad 2</a:t>
                  </a:r>
                  <a:br>
                    <a:rPr lang="cs-CZ" b="1" u="sng" dirty="0" smtClean="0"/>
                  </a:br>
                  <a:r>
                    <a:rPr lang="cs-CZ" dirty="0" smtClean="0"/>
                    <a:t>Urči vzájemnou polohu přímky a kružnice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,  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𝑲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𝟒</m:t>
                                </m:r>
                              </m:e>
                            </m:d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𝟑</m:t>
                                </m:r>
                              </m:e>
                            </m:d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</m:oMath>
                    </m:oMathPara>
                  </a14:m>
                  <a:endParaRPr lang="cs-CZ" b="1" i="1" dirty="0" smtClean="0">
                    <a:solidFill>
                      <a:srgbClr val="C00000"/>
                    </a:solidFill>
                    <a:latin typeface="Cambria Math"/>
                  </a:endParaRPr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76958" y="1226538"/>
                  <a:ext cx="5405582" cy="92955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015" t="-3268" b="-261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95536" y="2348880"/>
                <a:ext cx="4321889" cy="4351448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Analogické řešení jako v příkladu 1</a:t>
                </a:r>
              </a:p>
              <a:p>
                <a:endParaRPr lang="cs-CZ" b="1" dirty="0"/>
              </a:p>
              <a:p>
                <a:r>
                  <a:rPr lang="cs-CZ" b="1" dirty="0" smtClean="0">
                    <a:solidFill>
                      <a:schemeClr val="tx1"/>
                    </a:solidFill>
                  </a:rPr>
                  <a:t>3x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𝟏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𝟎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cs-CZ" b="1" dirty="0" smtClean="0">
                    <a:solidFill>
                      <a:srgbClr val="0000FF"/>
                    </a:solidFill>
                    <a:ea typeface="Cambria Math"/>
                  </a:rPr>
                  <a:t>1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barPr>
                        <m:e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𝟒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cs-CZ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𝟑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𝟏𝟎</m:t>
                          </m:r>
                          <m:r>
                            <m:rPr>
                              <m:nor/>
                            </m:rPr>
                            <a:rPr lang="cs-CZ" b="1" i="1" dirty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ba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𝟒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𝟑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𝒙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𝟐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𝟏𝟎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> </a:t>
                </a:r>
              </a:p>
              <a:p>
                <a:pPr/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/>
                </a:r>
                <a:b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𝟗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> </a:t>
                </a:r>
                <a:b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</a:b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𝟏𝟎</m:t>
                    </m:r>
                    <m:sSup>
                      <m:sSupPr>
                        <m:ctrlP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𝟐𝟎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𝒙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𝟏𝟎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> </a:t>
                </a:r>
                <a:b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</a:br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i="1" dirty="0" smtClean="0"/>
              </a:p>
              <a:p>
                <a:r>
                  <a:rPr lang="cs-CZ" b="1" i="1" dirty="0" smtClean="0"/>
                  <a:t/>
                </a:r>
                <a:br>
                  <a:rPr lang="cs-CZ" b="1" i="1" dirty="0" smtClean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1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𝒙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</m:oMath>
                </a14:m>
                <a:r>
                  <a:rPr lang="cs-CZ" b="1" i="1" dirty="0" smtClean="0"/>
                  <a:t> </a:t>
                </a:r>
                <a:r>
                  <a:rPr lang="cs-CZ" b="1" i="1" dirty="0"/>
                  <a:t>→   </a:t>
                </a:r>
                <a:r>
                  <a:rPr lang="cs-CZ" b="1" i="1" dirty="0" smtClean="0">
                    <a:solidFill>
                      <a:srgbClr val="008000"/>
                    </a:solidFill>
                  </a:rPr>
                  <a:t>jedno </a:t>
                </a:r>
                <a:r>
                  <a:rPr lang="cs-CZ" b="1" i="1" dirty="0">
                    <a:solidFill>
                      <a:srgbClr val="008000"/>
                    </a:solidFill>
                  </a:rPr>
                  <a:t>řešení </a:t>
                </a:r>
                <a:r>
                  <a:rPr lang="cs-CZ" b="1" i="1" dirty="0" smtClean="0"/>
                  <a:t>→ </a:t>
                </a:r>
                <a:r>
                  <a:rPr lang="cs-CZ" b="1" i="1" dirty="0" smtClean="0">
                    <a:solidFill>
                      <a:srgbClr val="008000"/>
                    </a:solidFill>
                  </a:rPr>
                  <a:t>TEČNA</a:t>
                </a:r>
              </a:p>
              <a:p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/>
                </a:r>
                <a:b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</a:b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𝒙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</a:rPr>
                      <m:t>𝟏</m:t>
                    </m:r>
                  </m:oMath>
                </a14:m>
                <a:r>
                  <a:rPr lang="cs-CZ" b="1" dirty="0" smtClean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𝒚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𝟒</m:t>
                    </m:r>
                    <m:r>
                      <a:rPr lang="cs-CZ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⇒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𝑻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𝟒</m:t>
                        </m:r>
                      </m:e>
                    </m:d>
                  </m:oMath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348880"/>
                <a:ext cx="4321889" cy="4351448"/>
              </a:xfrm>
              <a:prstGeom prst="rect">
                <a:avLst/>
              </a:prstGeom>
              <a:blipFill rotWithShape="1">
                <a:blip r:embed="rId6"/>
                <a:stretch>
                  <a:fillRect l="-1125" t="-559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5004048" y="2348880"/>
                <a:ext cx="3954352" cy="298081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𝑺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, 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𝐫</m:t>
                      </m:r>
                      <m:r>
                        <a:rPr lang="cs-CZ" b="1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𝟏𝟎</m:t>
                          </m:r>
                        </m:e>
                      </m:rad>
                    </m:oMath>
                  </m:oMathPara>
                </a14:m>
                <a:endParaRPr lang="cs-CZ" b="1" i="1" dirty="0" smtClean="0">
                  <a:solidFill>
                    <a:schemeClr val="tx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bar>
                        <m:barPr>
                          <m:ctrlPr>
                            <a:rPr lang="cs-CZ" b="1" i="1"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cs-CZ" b="1" i="1">
                              <a:latin typeface="Cambria Math"/>
                            </a:rPr>
                            <m:t>𝒑</m:t>
                          </m:r>
                          <m:r>
                            <a:rPr lang="cs-CZ" b="1" i="1">
                              <a:latin typeface="Cambria Math"/>
                            </a:rPr>
                            <m:t>:</m:t>
                          </m:r>
                          <m:r>
                            <a:rPr lang="cs-CZ" b="1" i="1">
                              <a:latin typeface="Cambria Math"/>
                            </a:rPr>
                            <m:t>𝟑</m:t>
                          </m:r>
                          <m:r>
                            <a:rPr lang="cs-CZ" b="1" i="1">
                              <a:latin typeface="Cambria Math"/>
                            </a:rPr>
                            <m:t>𝒙</m:t>
                          </m:r>
                          <m:r>
                            <a:rPr lang="cs-CZ" b="1" i="1"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latin typeface="Cambria Math"/>
                            </a:rPr>
                            <m:t>+</m:t>
                          </m:r>
                          <m:r>
                            <a:rPr lang="cs-CZ" b="1" i="1">
                              <a:latin typeface="Cambria Math"/>
                            </a:rPr>
                            <m:t>𝟏</m:t>
                          </m:r>
                          <m:r>
                            <a:rPr lang="cs-CZ" b="1" i="1">
                              <a:latin typeface="Cambria Math"/>
                            </a:rPr>
                            <m:t>=</m:t>
                          </m:r>
                          <m:r>
                            <a:rPr lang="cs-CZ" b="1" i="1">
                              <a:latin typeface="Cambria Math"/>
                            </a:rPr>
                            <m:t>𝟎</m:t>
                          </m:r>
                        </m:e>
                      </m:bar>
                    </m:oMath>
                  </m:oMathPara>
                </a14:m>
                <a: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  <a:t/>
                </a:r>
                <a:br>
                  <a:rPr lang="cs-CZ" b="1" i="1" dirty="0" smtClean="0">
                    <a:solidFill>
                      <a:schemeClr val="tx1"/>
                    </a:solidFill>
                    <a:latin typeface="Cambria Math"/>
                  </a:rPr>
                </a:br>
                <a:endParaRPr lang="cs-CZ" b="1" dirty="0" smtClean="0">
                  <a:solidFill>
                    <a:schemeClr val="tx1"/>
                  </a:solidFill>
                </a:endParaRPr>
              </a:p>
              <a:p>
                <a:endParaRPr lang="cs-CZ" b="1" dirty="0" smtClean="0">
                  <a:solidFill>
                    <a:schemeClr val="tx1"/>
                  </a:solidFill>
                </a:endParaRPr>
              </a:p>
              <a:p>
                <a:endParaRPr lang="cs-CZ" b="1" dirty="0" smtClean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𝒅</m:t>
                      </m:r>
                      <m:d>
                        <m:dPr>
                          <m:ctrlP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𝑺</m:t>
                          </m:r>
                          <m: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𝒑</m:t>
                          </m:r>
                        </m:e>
                      </m:d>
                      <m:r>
                        <a:rPr lang="cs-CZ" sz="16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𝟑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𝟒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𝟏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𝟏</m:t>
                              </m:r>
                            </m:e>
                          </m: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16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16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𝟑</m:t>
                                  </m:r>
                                </m:e>
                                <m:sup>
                                  <m:r>
                                    <a:rPr lang="cs-CZ" sz="16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cs-CZ" sz="16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16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16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cs-CZ" sz="16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𝟏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16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cs-CZ" sz="16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6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𝟏𝟎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6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𝟏𝟎</m:t>
                              </m:r>
                            </m:e>
                          </m:rad>
                        </m:den>
                      </m:f>
                      <m:r>
                        <a:rPr lang="cs-CZ" sz="16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1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1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𝟏𝟎</m:t>
                          </m:r>
                        </m:e>
                      </m:rad>
                    </m:oMath>
                  </m:oMathPara>
                </a14:m>
                <a:endParaRPr lang="cs-CZ" sz="1600" b="1" dirty="0" smtClean="0">
                  <a:solidFill>
                    <a:srgbClr val="C00000"/>
                  </a:solidFill>
                </a:endParaRPr>
              </a:p>
              <a:p>
                <a:pPr/>
                <a:r>
                  <a:rPr lang="cs-CZ" b="1" dirty="0" smtClean="0">
                    <a:solidFill>
                      <a:srgbClr val="C00000"/>
                    </a:solidFill>
                  </a:rPr>
                  <a:t/>
                </a:r>
                <a:br>
                  <a:rPr lang="cs-CZ" b="1" dirty="0" smtClean="0">
                    <a:solidFill>
                      <a:srgbClr val="C00000"/>
                    </a:solidFill>
                  </a:rPr>
                </a:br>
                <a:r>
                  <a:rPr lang="cs-CZ" b="1" dirty="0" smtClean="0">
                    <a:solidFill>
                      <a:srgbClr val="C00000"/>
                    </a:solidFill>
                  </a:rPr>
                  <a:t/>
                </a:r>
                <a:br>
                  <a:rPr lang="cs-CZ" b="1" dirty="0" smtClean="0">
                    <a:solidFill>
                      <a:srgbClr val="C00000"/>
                    </a:solidFill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𝒅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𝑺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𝒑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𝒓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    </m:t>
                      </m:r>
                      <m:r>
                        <m:rPr>
                          <m:nor/>
                        </m:rPr>
                        <a:rPr lang="cs-CZ" b="1" i="1" dirty="0" smtClean="0"/>
                        <m:t>→ </m:t>
                      </m:r>
                      <m:r>
                        <m:rPr>
                          <m:nor/>
                        </m:rPr>
                        <a:rPr lang="cs-CZ" b="1" i="1" dirty="0" smtClean="0">
                          <a:solidFill>
                            <a:srgbClr val="008000"/>
                          </a:solidFill>
                        </a:rPr>
                        <m:t>TE</m:t>
                      </m:r>
                      <m:r>
                        <m:rPr>
                          <m:nor/>
                        </m:rPr>
                        <a:rPr lang="cs-CZ" b="1" i="1" dirty="0" smtClean="0">
                          <a:solidFill>
                            <a:srgbClr val="008000"/>
                          </a:solidFill>
                        </a:rPr>
                        <m:t>Č</m:t>
                      </m:r>
                      <m:r>
                        <m:rPr>
                          <m:nor/>
                        </m:rPr>
                        <a:rPr lang="cs-CZ" b="1" i="1" dirty="0" smtClean="0">
                          <a:solidFill>
                            <a:srgbClr val="008000"/>
                          </a:solidFill>
                        </a:rPr>
                        <m:t>NA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348880"/>
                <a:ext cx="3954352" cy="298081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5004048" y="5703639"/>
            <a:ext cx="3843937" cy="492443"/>
          </a:xfrm>
          <a:prstGeom prst="rect">
            <a:avLst/>
          </a:prstGeom>
          <a:solidFill>
            <a:srgbClr val="FFFF99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chemeClr val="tx2">
                    <a:lumMod val="75000"/>
                  </a:schemeClr>
                </a:solidFill>
              </a:rPr>
              <a:t>Přímka je tečnou kružnice</a:t>
            </a:r>
            <a:endParaRPr lang="cs-CZ" sz="2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26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75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7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75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7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75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7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75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75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7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75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7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75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75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7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75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75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750"/>
                            </p:stCondLst>
                            <p:childTnLst>
                              <p:par>
                                <p:cTn id="76" presetID="26" presetClass="emph" presetSubtype="0" repeatCount="4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7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37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 animBg="1"/>
      <p:bldP spid="14" grpId="0" uiExpand="1" build="p" animBg="1"/>
      <p:bldP spid="15" grpId="0" animBg="1"/>
      <p:bldP spid="1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86" y="2204864"/>
            <a:ext cx="7580498" cy="42913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78376" y="83468"/>
            <a:ext cx="7938040" cy="1050568"/>
            <a:chOff x="378376" y="83468"/>
            <a:chExt cx="7938040" cy="1050568"/>
          </a:xfrm>
        </p:grpSpPr>
        <p:sp>
          <p:nvSpPr>
            <p:cNvPr id="4" name="Nadpis 1"/>
            <p:cNvSpPr txBox="1">
              <a:spLocks/>
            </p:cNvSpPr>
            <p:nvPr/>
          </p:nvSpPr>
          <p:spPr>
            <a:xfrm>
              <a:off x="395536" y="83468"/>
              <a:ext cx="4325607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3200" b="1" dirty="0" smtClean="0"/>
                <a:t>Vzájemná poloha</a:t>
              </a:r>
              <a:endParaRPr lang="cs-CZ" sz="3200" b="1" dirty="0"/>
            </a:p>
          </p:txBody>
        </p:sp>
        <p:grpSp>
          <p:nvGrpSpPr>
            <p:cNvPr id="5" name="Skupina 4"/>
            <p:cNvGrpSpPr/>
            <p:nvPr/>
          </p:nvGrpSpPr>
          <p:grpSpPr>
            <a:xfrm>
              <a:off x="6691531" y="179348"/>
              <a:ext cx="976813" cy="653431"/>
              <a:chOff x="6691531" y="179348"/>
              <a:chExt cx="1616019" cy="936104"/>
            </a:xfrm>
          </p:grpSpPr>
          <p:pic>
            <p:nvPicPr>
              <p:cNvPr id="9" name="Picture 9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1531" y="179348"/>
                <a:ext cx="706415" cy="93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/>
            </p:spPr>
          </p:pic>
          <p:pic>
            <p:nvPicPr>
              <p:cNvPr id="10" name="Picture 2" descr="Zobrazit podrobnosti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1446" y="179348"/>
                <a:ext cx="936104" cy="9361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6588224" y="764704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FF"/>
                  </a:solidFill>
                </a:rPr>
                <a:t>kuželosečky</a:t>
              </a:r>
              <a:endParaRPr lang="cs-CZ" dirty="0">
                <a:solidFill>
                  <a:srgbClr val="0000FF"/>
                </a:solidFill>
              </a:endParaRPr>
            </a:p>
          </p:txBody>
        </p:sp>
        <p:sp>
          <p:nvSpPr>
            <p:cNvPr id="7" name="Obdélník 6"/>
            <p:cNvSpPr/>
            <p:nvPr/>
          </p:nvSpPr>
          <p:spPr>
            <a:xfrm>
              <a:off x="378376" y="548680"/>
              <a:ext cx="28013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2800" b="1" i="1" dirty="0" smtClean="0">
                  <a:solidFill>
                    <a:srgbClr val="0000FF"/>
                  </a:solidFill>
                </a:rPr>
                <a:t>přímky a kružnice</a:t>
              </a:r>
              <a:endParaRPr lang="cs-CZ" sz="2800" b="1" dirty="0"/>
            </a:p>
          </p:txBody>
        </p:sp>
        <p:cxnSp>
          <p:nvCxnSpPr>
            <p:cNvPr id="8" name="Přímá spojnice 7"/>
            <p:cNvCxnSpPr/>
            <p:nvPr/>
          </p:nvCxnSpPr>
          <p:spPr>
            <a:xfrm>
              <a:off x="395536" y="1124744"/>
              <a:ext cx="792088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ovéPole 10"/>
          <p:cNvSpPr txBox="1"/>
          <p:nvPr/>
        </p:nvSpPr>
        <p:spPr>
          <a:xfrm>
            <a:off x="395536" y="1628800"/>
            <a:ext cx="2612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Grafické řešení příkladu </a:t>
            </a:r>
            <a:r>
              <a:rPr lang="cs-CZ" b="1" u="sng" dirty="0"/>
              <a:t>2</a:t>
            </a:r>
          </a:p>
        </p:txBody>
      </p:sp>
      <p:sp>
        <p:nvSpPr>
          <p:cNvPr id="12" name="Šipka dolů 11"/>
          <p:cNvSpPr/>
          <p:nvPr/>
        </p:nvSpPr>
        <p:spPr>
          <a:xfrm rot="6934242" flipV="1">
            <a:off x="3675446" y="2780691"/>
            <a:ext cx="493312" cy="1037134"/>
          </a:xfrm>
          <a:prstGeom prst="downArrow">
            <a:avLst>
              <a:gd name="adj1" fmla="val 26521"/>
              <a:gd name="adj2" fmla="val 85220"/>
            </a:avLst>
          </a:prstGeom>
          <a:solidFill>
            <a:srgbClr val="4DFC2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18D63-B152-4E76-8C2A-D4A0DCDF5F09}" type="slidenum">
              <a:rPr lang="cs-CZ" smtClean="0"/>
              <a:t>7</a:t>
            </a:fld>
            <a:endParaRPr lang="cs-CZ"/>
          </a:p>
        </p:txBody>
      </p:sp>
      <p:grpSp>
        <p:nvGrpSpPr>
          <p:cNvPr id="25" name="Skupina 24"/>
          <p:cNvGrpSpPr/>
          <p:nvPr/>
        </p:nvGrpSpPr>
        <p:grpSpPr>
          <a:xfrm>
            <a:off x="6084168" y="4797152"/>
            <a:ext cx="1752596" cy="1569328"/>
            <a:chOff x="5023842" y="4496761"/>
            <a:chExt cx="1752596" cy="1569328"/>
          </a:xfrm>
        </p:grpSpPr>
        <p:sp>
          <p:nvSpPr>
            <p:cNvPr id="26" name="TextovéPole 25"/>
            <p:cNvSpPr txBox="1"/>
            <p:nvPr/>
          </p:nvSpPr>
          <p:spPr>
            <a:xfrm>
              <a:off x="5023842" y="5481314"/>
              <a:ext cx="1752596" cy="58477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0000FF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1600" dirty="0" smtClean="0"/>
                <a:t>Animace autora na</a:t>
              </a:r>
              <a:br>
                <a:rPr lang="cs-CZ" sz="1600" dirty="0" smtClean="0"/>
              </a:br>
              <a:r>
                <a:rPr lang="cs-CZ" sz="1600" dirty="0" smtClean="0"/>
                <a:t> </a:t>
              </a:r>
              <a:r>
                <a:rPr lang="cs-CZ" sz="1600" dirty="0" smtClean="0">
                  <a:hlinkClick r:id="rId5"/>
                </a:rPr>
                <a:t>geogebratube.org</a:t>
              </a:r>
              <a:endParaRPr lang="cs-CZ" sz="1600" dirty="0"/>
            </a:p>
          </p:txBody>
        </p:sp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2820" y="4496761"/>
              <a:ext cx="1354420" cy="9857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93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5631</TotalTime>
  <Words>362</Words>
  <Application>Microsoft Office PowerPoint</Application>
  <PresentationFormat>Předvádění na obrazovce (4:3)</PresentationFormat>
  <Paragraphs>87</Paragraphs>
  <Slides>7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50</cp:revision>
  <dcterms:created xsi:type="dcterms:W3CDTF">2013-07-23T03:39:08Z</dcterms:created>
  <dcterms:modified xsi:type="dcterms:W3CDTF">2013-10-20T19:24:41Z</dcterms:modified>
</cp:coreProperties>
</file>