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66" r:id="rId3"/>
    <p:sldId id="257" r:id="rId4"/>
    <p:sldId id="264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99"/>
    <a:srgbClr val="008000"/>
    <a:srgbClr val="FE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EB903-0063-4F74-BADD-8BDD1EB5A8B4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9A267-DCE4-4168-80D5-BA1F7D3241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950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9A267-DCE4-4168-80D5-BA1F7D32414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720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9A267-DCE4-4168-80D5-BA1F7D32414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6339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9A267-DCE4-4168-80D5-BA1F7D32414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633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4BA45-84EB-46EA-B735-B9AEB1F29784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380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D294-8A4F-454C-A35A-626A4AD05606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352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04A4B-6ABE-43DA-99CB-ED9739C5F612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961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E9546-2C9A-48F7-9472-62B53E5DDDD4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79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93FC2-A29A-4074-8F87-2AF87AF2F93E}" type="datetime1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92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83A9-1C37-4A1F-9C7D-059FCB419F75}" type="datetime1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443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A0880-31E3-489B-A9B1-CF49002823B6}" type="datetime1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330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081B0-C37A-405B-A5EE-1A2D7658E5A4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287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B025E-EB0A-4D73-8CE3-FDAEEFECAEC5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029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711D1-12CA-436D-8C3A-392BCA60E3EC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1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0B5AD-80E9-4AD7-9749-936105EF6D4D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03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DDFF">
                <a:lumMod val="9000"/>
                <a:lumOff val="91000"/>
              </a:srgbClr>
            </a:gs>
            <a:gs pos="85000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F73F2B-4FE2-4DC3-A014-AC559471DF83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AA66E-0099-41D5-B1D0-A6CB6A1C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71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7" Type="http://schemas.openxmlformats.org/officeDocument/2006/relationships/image" Target="../media/image6.png"/><Relationship Id="rId12" Type="http://schemas.openxmlformats.org/officeDocument/2006/relationships/image" Target="../media/image60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31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9" Type="http://schemas.openxmlformats.org/officeDocument/2006/relationships/image" Target="../media/image8.png"/><Relationship Id="rId1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1.jpeg"/><Relationship Id="rId3" Type="http://schemas.openxmlformats.org/officeDocument/2006/relationships/image" Target="../media/image4.wmf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10" Type="http://schemas.openxmlformats.org/officeDocument/2006/relationships/image" Target="../media/image15.png"/><Relationship Id="rId9" Type="http://schemas.openxmlformats.org/officeDocument/2006/relationships/image" Target="../media/image14.png"/><Relationship Id="rId1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5.png"/><Relationship Id="rId18" Type="http://schemas.openxmlformats.org/officeDocument/2006/relationships/image" Target="../media/image28.png"/><Relationship Id="rId3" Type="http://schemas.openxmlformats.org/officeDocument/2006/relationships/image" Target="../media/image4.wmf"/><Relationship Id="rId12" Type="http://schemas.openxmlformats.org/officeDocument/2006/relationships/image" Target="../media/image24.png"/><Relationship Id="rId17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3.png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9" Type="http://schemas.openxmlformats.org/officeDocument/2006/relationships/image" Target="../media/image20.png"/><Relationship Id="rId1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0.png"/><Relationship Id="rId13" Type="http://schemas.openxmlformats.org/officeDocument/2006/relationships/image" Target="../media/image30.emf"/><Relationship Id="rId3" Type="http://schemas.openxmlformats.org/officeDocument/2006/relationships/hyperlink" Target="http://www.realisticky.cz/" TargetMode="External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5" Type="http://schemas.openxmlformats.org/officeDocument/2006/relationships/image" Target="../media/image2.jpeg"/><Relationship Id="rId10" Type="http://schemas.openxmlformats.org/officeDocument/2006/relationships/image" Target="../media/image33.png"/><Relationship Id="rId4" Type="http://schemas.openxmlformats.org/officeDocument/2006/relationships/image" Target="../media/image30.png"/><Relationship Id="rId9" Type="http://schemas.openxmlformats.org/officeDocument/2006/relationships/image" Target="../media/image32.png"/><Relationship Id="rId14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7214687"/>
              </p:ext>
            </p:extLst>
          </p:nvPr>
        </p:nvGraphicFramePr>
        <p:xfrm>
          <a:off x="2339752" y="243865"/>
          <a:ext cx="4464496" cy="64975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568684" progId="Word.Document.12">
                  <p:embed/>
                </p:oleObj>
              </mc:Choice>
              <mc:Fallback>
                <p:oleObj name="Dokument" r:id="rId3" imgW="5889940" imgH="85686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43865"/>
                        <a:ext cx="4464496" cy="64975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2438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305071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1" y="476672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229200"/>
            <a:ext cx="554241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Tečna ke kružnici</a:t>
            </a:r>
            <a:endParaRPr lang="cs-CZ" sz="6000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71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5536" y="1226538"/>
            <a:ext cx="6609309" cy="978326"/>
            <a:chOff x="395536" y="1226538"/>
            <a:chExt cx="6609309" cy="978326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226538"/>
                  <a:ext cx="5627887" cy="92955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1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rovnici tečny kružnice  </a:t>
                  </a:r>
                  <a14:m>
                    <m:oMath xmlns:m="http://schemas.openxmlformats.org/officeDocument/2006/math"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𝟏𝟑</m:t>
                      </m:r>
                    </m:oMath>
                  </a14:m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  <a:p>
                  <a:r>
                    <a:rPr lang="cs-CZ" dirty="0"/>
                    <a:t>v</a:t>
                  </a:r>
                  <a:r>
                    <a:rPr lang="cs-CZ" dirty="0" smtClean="0"/>
                    <a:t> bodě dotyku</a:t>
                  </a:r>
                  <a14:m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𝑻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a14:m>
                  <a:r>
                    <a:rPr lang="cs-CZ" b="1" i="1" dirty="0" smtClean="0">
                      <a:solidFill>
                        <a:srgbClr val="C00000"/>
                      </a:solidFill>
                      <a:latin typeface="Cambria Math"/>
                    </a:rPr>
                    <a:t>.</a:t>
                  </a: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5627887" cy="92955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l="-975" t="-3268" b="-915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508104" y="2420888"/>
                <a:ext cx="2426370" cy="6817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Normálový vektor tečny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latin typeface="Cambria Math"/>
                            </a:rPr>
                            <m:t>𝒏</m:t>
                          </m:r>
                        </m:e>
                      </m:acc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latin typeface="Cambria Math"/>
                            </a:rPr>
                            <m:t>𝑻𝑺</m:t>
                          </m:r>
                        </m:e>
                      </m:acc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420888"/>
                <a:ext cx="2426370" cy="681790"/>
              </a:xfrm>
              <a:prstGeom prst="rect">
                <a:avLst/>
              </a:prstGeom>
              <a:blipFill rotWithShape="1">
                <a:blip r:embed="rId6"/>
                <a:stretch>
                  <a:fillRect l="-2261" t="-4464" r="-1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845" y="2367508"/>
            <a:ext cx="4791227" cy="27176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508104" y="3494659"/>
                <a:ext cx="22452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Obecná rovnice tečny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</m:t>
                      </m:r>
                      <m:r>
                        <a:rPr lang="cs-CZ" b="1" i="1" smtClean="0">
                          <a:latin typeface="Cambria Math"/>
                        </a:rPr>
                        <m:t>: 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494659"/>
                <a:ext cx="2245295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2446" t="-4717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508104" y="4509120"/>
                <a:ext cx="317426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𝑇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1;2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4509120"/>
                <a:ext cx="3174267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508104" y="5991671"/>
                <a:ext cx="2815771" cy="461665"/>
              </a:xfrm>
              <a:prstGeom prst="rect">
                <a:avLst/>
              </a:prstGeom>
              <a:solidFill>
                <a:srgbClr val="FFFF99"/>
              </a:solidFill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5991671"/>
                <a:ext cx="2815771" cy="461665"/>
              </a:xfrm>
              <a:prstGeom prst="rect">
                <a:avLst/>
              </a:prstGeom>
              <a:blipFill rotWithShape="1">
                <a:blip r:embed="rId10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8845" y="5085184"/>
                <a:ext cx="34221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vzorec: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</m:t>
                    </m:r>
                    <m:r>
                      <a:rPr lang="cs-CZ" b="1" i="1" smtClean="0">
                        <a:latin typeface="Cambria Math"/>
                      </a:rPr>
                      <m:t>𝑻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𝟎</m:t>
                            </m:r>
                          </m:sub>
                        </m:sSub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𝒚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𝟎</m:t>
                            </m:r>
                          </m:sub>
                        </m:sSub>
                      </m:e>
                    </m:d>
                    <m:r>
                      <a:rPr lang="cs-CZ" b="1" i="1" smtClean="0">
                        <a:latin typeface="Cambria Math"/>
                      </a:rPr>
                      <m:t>,  </m:t>
                    </m:r>
                    <m:r>
                      <a:rPr lang="cs-CZ" b="1" i="1" smtClean="0">
                        <a:latin typeface="Cambria Math"/>
                      </a:rPr>
                      <m:t>𝑺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845" y="5085184"/>
                <a:ext cx="3422155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142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39724" y="5494356"/>
                <a:ext cx="4851713" cy="10320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bar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rgbClr val="7030A0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ba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𝟏𝟑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𝟏𝟑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24" y="5494356"/>
                <a:ext cx="4851713" cy="1032014"/>
              </a:xfrm>
              <a:prstGeom prst="rect">
                <a:avLst/>
              </a:prstGeom>
              <a:blipFill rotWithShape="1">
                <a:blip r:embed="rId12"/>
                <a:stretch>
                  <a:fillRect b="-3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lů 24"/>
          <p:cNvSpPr/>
          <p:nvPr/>
        </p:nvSpPr>
        <p:spPr>
          <a:xfrm rot="10800000" flipV="1">
            <a:off x="6758189" y="5222424"/>
            <a:ext cx="246656" cy="581553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6" name="Šipka dolů 25"/>
          <p:cNvSpPr/>
          <p:nvPr/>
        </p:nvSpPr>
        <p:spPr>
          <a:xfrm rot="5400000" flipV="1">
            <a:off x="4271100" y="5999584"/>
            <a:ext cx="252000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4910971"/>
            <a:ext cx="237436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i="1" dirty="0" smtClean="0"/>
              <a:t>Konstrukce autora v programu GeoGebra</a:t>
            </a:r>
            <a:endParaRPr lang="cs-CZ" sz="1000" b="1" i="1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3</a:t>
            </a:fld>
            <a:endParaRPr lang="cs-CZ"/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395536" y="83468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/>
              <a:t>Tečna kružnice </a:t>
            </a:r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8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0144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  <p:bldP spid="17" grpId="0" uiExpand="1" build="p"/>
      <p:bldP spid="18" grpId="0" uiExpand="1" build="p"/>
      <p:bldP spid="20" grpId="0" animBg="1"/>
      <p:bldP spid="20" grpId="1" animBg="1"/>
      <p:bldP spid="21" grpId="0"/>
      <p:bldP spid="22" grpId="0" uiExpand="1" build="p"/>
      <p:bldP spid="25" grpId="0" animBg="1"/>
      <p:bldP spid="26" grpId="0" animBg="1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5536" y="1226538"/>
            <a:ext cx="7485190" cy="978326"/>
            <a:chOff x="395536" y="1226538"/>
            <a:chExt cx="7485190" cy="978326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226538"/>
                  <a:ext cx="6503768" cy="92955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2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rovnice tečen kružnice  </a:t>
                  </a:r>
                  <a14:m>
                    <m:oMath xmlns:m="http://schemas.openxmlformats.org/officeDocument/2006/math"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𝟐𝟎</m:t>
                      </m:r>
                    </m:oMath>
                  </a14:m>
                  <a:endParaRPr lang="cs-CZ" b="1" dirty="0" smtClean="0">
                    <a:solidFill>
                      <a:srgbClr val="C00000"/>
                    </a:solidFill>
                  </a:endParaRPr>
                </a:p>
                <a:p>
                  <a:r>
                    <a:rPr lang="cs-CZ" dirty="0"/>
                    <a:t>r</a:t>
                  </a:r>
                  <a:r>
                    <a:rPr lang="cs-CZ" dirty="0" smtClean="0"/>
                    <a:t>ovnoběžných s přímkou</a:t>
                  </a:r>
                  <a:r>
                    <a:rPr lang="cs-CZ" b="1" dirty="0" smtClean="0"/>
                    <a:t> 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.</a:t>
                  </a:r>
                  <a:r>
                    <a:rPr lang="cs-CZ" b="1" i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  </a:t>
                  </a:r>
                  <a:r>
                    <a:rPr lang="cs-CZ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j-lt"/>
                    </a:rPr>
                    <a:t>Stanov body dotyku.</a:t>
                  </a:r>
                  <a:endPara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6503768" cy="92955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843" t="-3268" b="-915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3528" y="2276872"/>
                <a:ext cx="6851619" cy="130016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:2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−5;3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 ,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⟹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−5</m:t>
                                  </m:r>
                                </m:e>
                              </m:d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−1∙3+</m:t>
                              </m:r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−1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</m:ra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−13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>
                        <a:rPr lang="cs-CZ" i="1">
                          <a:latin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𝟐𝟑</m:t>
                      </m:r>
                      <m:r>
                        <a:rPr lang="cs-CZ" b="1" i="1" smtClean="0"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276872"/>
                <a:ext cx="6851619" cy="13001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3528" y="3717032"/>
                <a:ext cx="2218813" cy="646331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717032"/>
                <a:ext cx="2218813" cy="646331"/>
              </a:xfrm>
              <a:prstGeom prst="rect">
                <a:avLst/>
              </a:prstGeom>
              <a:blipFill rotWithShape="1">
                <a:blip r:embed="rId8"/>
                <a:stretch>
                  <a:fillRect b="-1852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23528" y="4581128"/>
                <a:ext cx="4607993" cy="20896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𝑻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e>
                          </m:d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∩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𝑲</m:t>
                          </m:r>
                        </m:e>
                      </m:bar>
                    </m:oMath>
                  </m:oMathPara>
                </a14:m>
                <a:endParaRPr lang="cs-CZ" i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−20=0</m:t>
                      </m:r>
                    </m:oMath>
                  </m:oMathPara>
                </a14:m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+23−3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−20=0</m:t>
                      </m:r>
                    </m:oMath>
                  </m:oMathPara>
                </a14:m>
                <a:endParaRPr lang="cs-CZ" b="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+10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+25+4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+80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+400−20=0</m:t>
                      </m:r>
                    </m:oMath>
                  </m:oMathPara>
                </a14:m>
                <a:endParaRPr lang="cs-CZ" b="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+90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+405=0 /:5</m:t>
                      </m:r>
                    </m:oMath>
                  </m:oMathPara>
                </a14:m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+9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</m:t>
                      </m:r>
                      <m:r>
                        <a:rPr lang="cs-CZ" i="1" smtClean="0">
                          <a:latin typeface="Cambria Math"/>
                        </a:rPr>
                        <m:t>⟹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  <m:r>
                      <a:rPr lang="cs-CZ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+23=5</m:t>
                    </m:r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:endParaRPr lang="cs-CZ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581128"/>
                <a:ext cx="4607993" cy="2089675"/>
              </a:xfrm>
              <a:prstGeom prst="rect">
                <a:avLst/>
              </a:prstGeom>
              <a:blipFill rotWithShape="1">
                <a:blip r:embed="rId9"/>
                <a:stretch>
                  <a:fillRect b="-2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75856" y="6197242"/>
                <a:ext cx="1650131" cy="400110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𝟗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6197242"/>
                <a:ext cx="1650131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 flipH="1">
                <a:off x="5394071" y="4581128"/>
                <a:ext cx="2594919" cy="7046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𝑻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e>
                          </m:d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∩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𝑲</m:t>
                          </m:r>
                        </m:e>
                      </m:ba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>
                    <a:sym typeface="Wingdings" pitchFamily="2" charset="2"/>
                  </a:rPr>
                  <a:t> Vypočítej samostatně</a:t>
                </a:r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5394071" y="4581128"/>
                <a:ext cx="2594919" cy="704680"/>
              </a:xfrm>
              <a:prstGeom prst="rect">
                <a:avLst/>
              </a:prstGeom>
              <a:blipFill rotWithShape="1">
                <a:blip r:embed="rId11"/>
                <a:stretch>
                  <a:fillRect l="-2113" b="-12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394071" y="6205223"/>
                <a:ext cx="1650131" cy="37804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071" y="6205223"/>
                <a:ext cx="1650131" cy="378042"/>
              </a:xfrm>
              <a:prstGeom prst="rect">
                <a:avLst/>
              </a:prstGeom>
              <a:blipFill rotWithShape="1">
                <a:blip r:embed="rId12"/>
                <a:stretch>
                  <a:fillRect b="-4688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lů 24"/>
          <p:cNvSpPr/>
          <p:nvPr/>
        </p:nvSpPr>
        <p:spPr>
          <a:xfrm rot="10800000" flipV="1">
            <a:off x="6099946" y="5465602"/>
            <a:ext cx="246657" cy="585357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4</a:t>
            </a:fld>
            <a:endParaRPr lang="cs-CZ"/>
          </a:p>
        </p:txBody>
      </p:sp>
      <p:sp>
        <p:nvSpPr>
          <p:cNvPr id="21" name="Šipka dolů 20"/>
          <p:cNvSpPr/>
          <p:nvPr/>
        </p:nvSpPr>
        <p:spPr>
          <a:xfrm rot="5400000" flipV="1">
            <a:off x="2686341" y="6147319"/>
            <a:ext cx="252000" cy="612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95536" y="83468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/>
              <a:t>Tečna kružnice </a:t>
            </a:r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395536" y="179348"/>
            <a:ext cx="7920880" cy="954688"/>
            <a:chOff x="395536" y="179348"/>
            <a:chExt cx="7920880" cy="954688"/>
          </a:xfrm>
        </p:grpSpPr>
        <p:grpSp>
          <p:nvGrpSpPr>
            <p:cNvPr id="27" name="Skupina 26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0" name="Picture 9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1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6037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4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5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 animBg="1"/>
      <p:bldP spid="14" grpId="0" animBg="1"/>
      <p:bldP spid="16" grpId="0" uiExpand="1" build="p"/>
      <p:bldP spid="18" grpId="0" animBg="1"/>
      <p:bldP spid="18" grpId="1" animBg="1"/>
      <p:bldP spid="22" grpId="0" uiExpand="1" build="p"/>
      <p:bldP spid="24" grpId="0" animBg="1"/>
      <p:bldP spid="24" grpId="1" animBg="1"/>
      <p:bldP spid="25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64" y="1876850"/>
            <a:ext cx="6149453" cy="44555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5</a:t>
            </a:fld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09687" y="1428745"/>
            <a:ext cx="48249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Kontrolní konstrukce v programu GeoGebra k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2</a:t>
            </a:r>
            <a:endParaRPr lang="cs-CZ" sz="1600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83468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/>
              <a:t>Tečna kružnice </a:t>
            </a:r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395536" y="179348"/>
            <a:ext cx="7920880" cy="954688"/>
            <a:chOff x="395536" y="179348"/>
            <a:chExt cx="7920880" cy="954688"/>
          </a:xfrm>
        </p:grpSpPr>
        <p:grpSp>
          <p:nvGrpSpPr>
            <p:cNvPr id="26" name="Skupina 25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29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0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7" name="TextovéPole 26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730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5536" y="1226538"/>
            <a:ext cx="8107860" cy="978326"/>
            <a:chOff x="395536" y="1226538"/>
            <a:chExt cx="8107860" cy="978326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226538"/>
                  <a:ext cx="7126438" cy="65255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3</a:t>
                  </a:r>
                  <a:br>
                    <a:rPr lang="cs-CZ" b="1" u="sng" dirty="0" smtClean="0"/>
                  </a:br>
                  <a:r>
                    <a:rPr lang="cs-CZ" dirty="0" smtClean="0">
                      <a:solidFill>
                        <a:schemeClr val="tx1"/>
                      </a:solidFill>
                    </a:rPr>
                    <a:t>B</a:t>
                  </a:r>
                  <a14:m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odem</m:t>
                      </m:r>
                      <m:r>
                        <a:rPr lang="cs-CZ" b="0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a14:m>
                  <a:r>
                    <a:rPr lang="cs-CZ" dirty="0"/>
                    <a:t>ve</a:t>
                  </a:r>
                  <a:r>
                    <a:rPr lang="cs-CZ" dirty="0" smtClean="0"/>
                    <a:t>ď tečny ke kružnici </a:t>
                  </a:r>
                  <a14:m>
                    <m:oMath xmlns:m="http://schemas.openxmlformats.org/officeDocument/2006/math"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</m:oMath>
                  </a14:m>
                  <a:r>
                    <a:rPr lang="cs-CZ" dirty="0" smtClean="0"/>
                    <a:t>.</a:t>
                  </a:r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7126438" cy="65255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770" t="-4673" b="-1401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87983" y="2276872"/>
                <a:ext cx="76856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Řešení užitím poláry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8000"/>
                        </a:solidFill>
                        <a:latin typeface="Cambria Math"/>
                      </a:rPr>
                      <m:t>𝒑</m:t>
                    </m:r>
                  </m:oMath>
                </a14:m>
                <a:r>
                  <a:rPr lang="cs-CZ" b="1" dirty="0" smtClean="0"/>
                  <a:t> bodu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𝑷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b="1" i="1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b="1" dirty="0" smtClean="0"/>
                  <a:t>vzhledem ke kružnici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𝑲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["/>
                            <m:endChr m:val="]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𝒏</m:t>
                            </m:r>
                          </m:e>
                        </m:d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𝒓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983" y="2276872"/>
                <a:ext cx="7685694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71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5" name="TextovéPole 1024"/>
              <p:cNvSpPr txBox="1"/>
              <p:nvPr/>
            </p:nvSpPr>
            <p:spPr>
              <a:xfrm>
                <a:off x="446199" y="2780927"/>
                <a:ext cx="4701865" cy="375552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: 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𝒎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1025" name="TextovéPole 10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199" y="2780927"/>
                <a:ext cx="4701865" cy="375552"/>
              </a:xfrm>
              <a:prstGeom prst="rect">
                <a:avLst/>
              </a:prstGeom>
              <a:blipFill rotWithShape="1">
                <a:blip r:embed="rId9"/>
                <a:stretch>
                  <a:fillRect b="-312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7" name="TextovéPole 1036"/>
              <p:cNvSpPr txBox="1"/>
              <p:nvPr/>
            </p:nvSpPr>
            <p:spPr>
              <a:xfrm>
                <a:off x="827584" y="3140968"/>
                <a:ext cx="4187493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4+1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𝑥</m:t>
                          </m:r>
                          <m:r>
                            <a:rPr lang="cs-CZ" b="0" i="1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−2−3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𝑦</m:t>
                          </m:r>
                          <m:r>
                            <a:rPr lang="cs-CZ" b="0" i="1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effectLst/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+5−5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+15−10=0</m:t>
                      </m:r>
                    </m:oMath>
                  </m:oMathPara>
                </a14:m>
                <a:endParaRPr lang="cs-CZ" b="0" dirty="0" smtClean="0">
                  <a:effectLst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effectLst/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effectLst/>
                          <a:latin typeface="Cambria Math"/>
                        </a:rPr>
                        <m:t>+10=0</m:t>
                      </m:r>
                    </m:oMath>
                  </m:oMathPara>
                </a14:m>
                <a:endParaRPr lang="cs-CZ" dirty="0">
                  <a:effectLst/>
                </a:endParaRPr>
              </a:p>
            </p:txBody>
          </p:sp>
        </mc:Choice>
        <mc:Fallback xmlns="">
          <p:sp>
            <p:nvSpPr>
              <p:cNvPr id="1037" name="TextovéPole 10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140968"/>
                <a:ext cx="4187493" cy="923330"/>
              </a:xfrm>
              <a:prstGeom prst="rect">
                <a:avLst/>
              </a:prstGeom>
              <a:blipFill rotWithShape="1">
                <a:blip r:embed="rId10"/>
                <a:stretch>
                  <a:fillRect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8" name="TextovéPole 1037"/>
              <p:cNvSpPr txBox="1"/>
              <p:nvPr/>
            </p:nvSpPr>
            <p:spPr>
              <a:xfrm>
                <a:off x="880844" y="4026550"/>
                <a:ext cx="1879041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38" name="TextovéPole 10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844" y="4026550"/>
                <a:ext cx="1879041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9" name="TextovéPole 1038"/>
              <p:cNvSpPr txBox="1"/>
              <p:nvPr/>
            </p:nvSpPr>
            <p:spPr>
              <a:xfrm>
                <a:off x="849754" y="4972526"/>
                <a:ext cx="1812163" cy="4290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barPr>
                        <m:e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∩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𝐾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=</m:t>
                          </m:r>
                          <m:d>
                            <m:dPr>
                              <m:begChr m:val="{"/>
                              <m:endChr m:val="}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;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</m:ba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9" name="TextovéPole 10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9754" y="4972526"/>
                <a:ext cx="1812163" cy="42902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0" name="TextovéPole 1039"/>
              <p:cNvSpPr txBox="1"/>
              <p:nvPr/>
            </p:nvSpPr>
            <p:spPr>
              <a:xfrm>
                <a:off x="865722" y="4509120"/>
                <a:ext cx="3119700" cy="37555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𝟏𝟎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40" name="TextovéPole 10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5722" y="4509120"/>
                <a:ext cx="3119700" cy="375552"/>
              </a:xfrm>
              <a:prstGeom prst="rect">
                <a:avLst/>
              </a:prstGeom>
              <a:blipFill rotWithShape="1">
                <a:blip r:embed="rId13"/>
                <a:stretch>
                  <a:fillRect b="-476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1" name="TextovéPole 1040"/>
              <p:cNvSpPr txBox="1"/>
              <p:nvPr/>
            </p:nvSpPr>
            <p:spPr>
              <a:xfrm>
                <a:off x="2825060" y="4011428"/>
                <a:ext cx="15437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41" name="TextovéPole 10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060" y="4011428"/>
                <a:ext cx="1543756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2" name="TextovéPole 1041"/>
              <p:cNvSpPr txBox="1"/>
              <p:nvPr/>
            </p:nvSpPr>
            <p:spPr>
              <a:xfrm>
                <a:off x="880844" y="5401554"/>
                <a:ext cx="3615029" cy="9532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+2−3</m:t>
                              </m:r>
                            </m:e>
                          </m:d>
                        </m:e>
                        <m:sup>
                          <m:r>
                            <a:rPr lang="cs-CZ" b="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>
                          <a:latin typeface="Cambria Math"/>
                        </a:rPr>
                        <m:t>10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−8=0</m:t>
                      </m:r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42" name="TextovéPole 10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844" y="5401554"/>
                <a:ext cx="3615029" cy="9532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>
          <a:xfrm>
            <a:off x="3510116" y="6356350"/>
            <a:ext cx="2133600" cy="365125"/>
          </a:xfrm>
        </p:spPr>
        <p:txBody>
          <a:bodyPr/>
          <a:lstStyle/>
          <a:p>
            <a:fld id="{11FAA66E-0099-41D5-B1D0-A6CB6A1C999E}" type="slidenum">
              <a:rPr lang="cs-CZ" smtClean="0"/>
              <a:t>6</a:t>
            </a:fld>
            <a:endParaRPr lang="cs-CZ"/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95536" y="83468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/>
              <a:t>Tečna kružnice </a:t>
            </a:r>
            <a:r>
              <a:rPr lang="cs-CZ" sz="2800" b="1" i="1" dirty="0" smtClean="0">
                <a:solidFill>
                  <a:srgbClr val="0000FF"/>
                </a:solidFill>
              </a:rPr>
              <a:t>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395536" y="179348"/>
            <a:ext cx="7920880" cy="954688"/>
            <a:chOff x="395536" y="179348"/>
            <a:chExt cx="7920880" cy="954688"/>
          </a:xfrm>
        </p:grpSpPr>
        <p:grpSp>
          <p:nvGrpSpPr>
            <p:cNvPr id="25" name="Skupina 24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28" name="Picture 9"/>
              <p:cNvPicPr>
                <a:picLocks noChangeAspect="1" noChangeArrowheads="1"/>
              </p:cNvPicPr>
              <p:nvPr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0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6" name="TextovéPole 2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630" y="3152282"/>
            <a:ext cx="3328834" cy="3013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16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0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0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uild="p"/>
      <p:bldP spid="1025" grpId="0" uiExpand="1" build="p" animBg="1"/>
      <p:bldP spid="1037" grpId="0" uiExpand="1" build="p"/>
      <p:bldP spid="1038" grpId="0" uiExpand="1" build="p" animBg="1"/>
      <p:bldP spid="1039" grpId="0" build="p"/>
      <p:bldP spid="1040" grpId="0" uiExpand="1" build="p" animBg="1"/>
      <p:bldP spid="1041" grpId="0" build="p"/>
      <p:bldP spid="104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40487" y="1257482"/>
            <a:ext cx="233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Příklad 3</a:t>
            </a:r>
            <a:r>
              <a:rPr lang="cs-CZ" dirty="0"/>
              <a:t> </a:t>
            </a:r>
            <a:r>
              <a:rPr lang="cs-CZ" dirty="0" smtClean="0"/>
              <a:t>- pokračování</a:t>
            </a:r>
            <a:endParaRPr lang="cs-CZ" b="1" i="1" dirty="0" smtClean="0">
              <a:solidFill>
                <a:srgbClr val="C00000"/>
              </a:solidFill>
              <a:latin typeface="Cambria Math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9918" y="6194560"/>
            <a:ext cx="7747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Další způsoby řešení např. na </a:t>
            </a:r>
            <a:r>
              <a:rPr lang="cs-CZ" sz="2000" b="1" dirty="0" smtClean="0">
                <a:hlinkClick r:id="rId3"/>
              </a:rPr>
              <a:t>www.realisticky.cz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0487" y="1800837"/>
                <a:ext cx="350640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⟹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−2+2=0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𝑇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2 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⟹ 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>
                          <a:latin typeface="Cambria Math"/>
                          <a:ea typeface="Cambria Math"/>
                        </a:rPr>
                        <m:t>2+2=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87" y="1800837"/>
                <a:ext cx="3506409" cy="923330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420" y="1775006"/>
            <a:ext cx="3851607" cy="3917851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9918" y="2898190"/>
                <a:ext cx="2955489" cy="3693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−2;0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      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918" y="2898190"/>
                <a:ext cx="295548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0487" y="3441545"/>
                <a:ext cx="442877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: </m:t>
                      </m:r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−2+1</m:t>
                          </m:r>
                        </m:e>
                      </m: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1600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0−3</m:t>
                          </m:r>
                        </m:e>
                      </m: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1600" b="0" i="1" smtClean="0">
                          <a:latin typeface="Cambria Math"/>
                        </a:rPr>
                        <m:t>−10=0</m:t>
                      </m:r>
                    </m:oMath>
                  </m:oMathPara>
                </a14:m>
                <a:endParaRPr lang="cs-CZ" sz="1600" b="0" i="1" dirty="0" smtClean="0">
                  <a:latin typeface="Cambria Math"/>
                </a:endParaRPr>
              </a:p>
              <a:p>
                <a:r>
                  <a:rPr lang="cs-CZ" sz="1600" b="0" i="1" dirty="0" smtClean="0">
                    <a:latin typeface="Cambria Math"/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−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−1−3</m:t>
                    </m:r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+9−10=0 </m:t>
                    </m:r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87" y="3441545"/>
                <a:ext cx="4428776" cy="584775"/>
              </a:xfrm>
              <a:prstGeom prst="rect">
                <a:avLst/>
              </a:prstGeom>
              <a:blipFill rotWithShape="1">
                <a:blip r:embed="rId9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40487" y="4743698"/>
                <a:ext cx="4572000" cy="584775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i="1"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600" i="1">
                          <a:latin typeface="Cambria Math"/>
                        </a:rPr>
                        <m:t>: </m:t>
                      </m:r>
                      <m:d>
                        <m:dPr>
                          <m:ctrlPr>
                            <a:rPr lang="cs-CZ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i="1">
                              <a:latin typeface="Cambria Math"/>
                            </a:rPr>
                            <m:t>2+1</m:t>
                          </m:r>
                        </m:e>
                      </m:d>
                      <m:d>
                        <m:dPr>
                          <m:ctrlPr>
                            <a:rPr lang="cs-CZ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i="1">
                              <a:latin typeface="Cambria Math"/>
                            </a:rPr>
                            <m:t>𝑥</m:t>
                          </m:r>
                          <m:r>
                            <a:rPr lang="cs-CZ" sz="1600" i="1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1600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1600" i="1">
                              <a:latin typeface="Cambria Math"/>
                            </a:rPr>
                            <m:t>−3</m:t>
                          </m:r>
                        </m:e>
                      </m:d>
                      <m:d>
                        <m:dPr>
                          <m:ctrlPr>
                            <a:rPr lang="cs-CZ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i="1">
                              <a:latin typeface="Cambria Math"/>
                            </a:rPr>
                            <m:t>𝑦</m:t>
                          </m:r>
                          <m:r>
                            <a:rPr lang="cs-CZ" sz="1600" i="1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1600" i="1">
                          <a:latin typeface="Cambria Math"/>
                        </a:rPr>
                        <m:t>−10=0</m:t>
                      </m:r>
                    </m:oMath>
                  </m:oMathPara>
                </a14:m>
                <a:endParaRPr lang="cs-CZ" sz="1600" i="1" dirty="0">
                  <a:latin typeface="Cambria Math"/>
                </a:endParaRPr>
              </a:p>
              <a:p>
                <a:r>
                  <a:rPr lang="cs-CZ" sz="1600" i="1" dirty="0">
                    <a:latin typeface="Cambria Math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600" b="0" i="1" dirty="0" smtClean="0">
                        <a:latin typeface="Cambria Math"/>
                      </a:rPr>
                      <m:t>3</m:t>
                    </m:r>
                    <m:r>
                      <a:rPr lang="cs-CZ" sz="1600" i="1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+3+</m:t>
                    </m:r>
                    <m:r>
                      <a:rPr lang="cs-CZ" sz="1600" i="1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−3</m:t>
                    </m:r>
                    <m:r>
                      <a:rPr lang="cs-CZ" sz="1600" i="1">
                        <a:latin typeface="Cambria Math"/>
                      </a:rPr>
                      <m:t>−10=0 </m:t>
                    </m:r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87" y="4743698"/>
                <a:ext cx="4572000" cy="584775"/>
              </a:xfrm>
              <a:prstGeom prst="rect">
                <a:avLst/>
              </a:prstGeom>
              <a:blipFill rotWithShape="1">
                <a:blip r:embed="rId10"/>
                <a:stretch>
                  <a:fillRect b="-1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0487" y="4200343"/>
                <a:ext cx="2183546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87" y="4200343"/>
                <a:ext cx="2183546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9524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40487" y="5502497"/>
                <a:ext cx="2321405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87" y="5502497"/>
                <a:ext cx="2321405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4839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608825" y="1259468"/>
            <a:ext cx="37998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Kontrolní konstrukce v programu GeoGebra</a:t>
            </a:r>
            <a:endParaRPr lang="cs-CZ" sz="1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7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16820">
            <a:off x="4814925" y="3964233"/>
            <a:ext cx="568780" cy="327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45245">
            <a:off x="6930212" y="2481544"/>
            <a:ext cx="502444" cy="289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Nadpis 1"/>
          <p:cNvSpPr txBox="1">
            <a:spLocks/>
          </p:cNvSpPr>
          <p:nvPr/>
        </p:nvSpPr>
        <p:spPr>
          <a:xfrm>
            <a:off x="395536" y="83468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/>
              <a:t>Tečna kružnice </a:t>
            </a:r>
            <a:r>
              <a:rPr lang="cs-CZ" sz="2800" b="1" i="1" dirty="0" smtClean="0">
                <a:solidFill>
                  <a:srgbClr val="0000FF"/>
                </a:solidFill>
              </a:rPr>
              <a:t>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395536" y="179348"/>
            <a:ext cx="7920880" cy="954688"/>
            <a:chOff x="395536" y="179348"/>
            <a:chExt cx="7920880" cy="954688"/>
          </a:xfrm>
        </p:grpSpPr>
        <p:grpSp>
          <p:nvGrpSpPr>
            <p:cNvPr id="32" name="Skupina 31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5" name="Picture 9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6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3" name="TextovéPole 32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4" name="Přímá spojnice 33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694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2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2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2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8" grpId="0"/>
      <p:bldP spid="13" grpId="0" build="p"/>
      <p:bldP spid="14" grpId="0" animBg="1"/>
      <p:bldP spid="15" grpId="0" uiExpand="1" build="p"/>
      <p:bldP spid="17" grpId="0" uiExpand="1" build="p"/>
      <p:bldP spid="18" grpId="0" animBg="1"/>
      <p:bldP spid="30" grpId="0" uiExpand="1" animBg="1"/>
      <p:bldP spid="1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3189</TotalTime>
  <Words>761</Words>
  <Application>Microsoft Office PowerPoint</Application>
  <PresentationFormat>Předvádění na obrazovce (4:3)</PresentationFormat>
  <Paragraphs>80</Paragraphs>
  <Slides>7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82</cp:revision>
  <dcterms:created xsi:type="dcterms:W3CDTF">2013-07-25T06:29:14Z</dcterms:created>
  <dcterms:modified xsi:type="dcterms:W3CDTF">2013-10-20T20:24:16Z</dcterms:modified>
</cp:coreProperties>
</file>