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1" r:id="rId5"/>
    <p:sldId id="263" r:id="rId6"/>
    <p:sldId id="265" r:id="rId7"/>
    <p:sldId id="266" r:id="rId8"/>
    <p:sldId id="260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VY_32_INOVACE_1B_03_Druhy </a:t>
          </a:r>
          <a:r>
            <a:rPr lang="cs-CZ" dirty="0" smtClean="0"/>
            <a:t>vět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2. třída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6667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13333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Karolina </a:t>
          </a:r>
          <a:r>
            <a:rPr lang="cs-CZ" sz="1800" kern="1200" dirty="0" smtClean="0"/>
            <a:t>Pátková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2000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VY_32_INOVACE_1B_03_Druhy </a:t>
          </a:r>
          <a:r>
            <a:rPr lang="cs-CZ" sz="1800" kern="1200" dirty="0" smtClean="0"/>
            <a:t>vět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26667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český jazyk 2. 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33333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4000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460700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Vysvětlení pojmu druhy vět. Žáci poznají věty oznamovací, rozkazovací a tázací a seznámí se s psaním znamének za danými větami.</a:t>
            </a:r>
          </a:p>
          <a:p>
            <a:r>
              <a:rPr lang="cs-CZ" dirty="0" smtClean="0"/>
              <a:t>Po vysvětlení a uvedení příkladů si sami vyzkouší rozlišovat věty.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395835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rgbClr val="FFC0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  <a:latin typeface="Century Schoolbook" pitchFamily="18" charset="0"/>
              </a:rPr>
              <a:t>DRUHY  VĚT</a:t>
            </a:r>
            <a:endParaRPr lang="cs-CZ" sz="8800" b="1" dirty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rgbClr val="FFC0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  <a:latin typeface="Century Schoolbook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1763688" y="4293096"/>
            <a:ext cx="576064" cy="50405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3059832" y="5101952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899592" y="676475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904292" y="4813920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804248" y="5254352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919939" y="3730304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2088114" y="1412776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5206621" y="980728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493253" y="766562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73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Jsou věty, kterými něco říkáme,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sdělujeme,oznamujeme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Píšeme za nimi tečku.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Například: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C00000"/>
                </a:solidFill>
              </a:rPr>
              <a:t>Líbí se mi červená barva.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smtClean="0">
                <a:solidFill>
                  <a:srgbClr val="C00000"/>
                </a:solidFill>
              </a:rPr>
              <a:t>V sobotu pojedeme k babičce.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C00000"/>
                </a:solidFill>
              </a:rPr>
              <a:t>Můj pejsek se jmenuje </a:t>
            </a:r>
            <a:r>
              <a:rPr lang="cs-CZ" dirty="0" err="1" smtClean="0">
                <a:solidFill>
                  <a:srgbClr val="C00000"/>
                </a:solidFill>
              </a:rPr>
              <a:t>Hafík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Uveďte další příklady.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ln w="28575">
                  <a:solidFill>
                    <a:schemeClr val="accent6">
                      <a:lumMod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C000"/>
                </a:solidFill>
              </a:rPr>
              <a:t>Oznamovací věty</a:t>
            </a:r>
            <a:endParaRPr lang="cs-CZ" sz="4800" b="1" dirty="0">
              <a:ln w="28575">
                <a:solidFill>
                  <a:schemeClr val="accent6">
                    <a:lumMod val="75000"/>
                    <a:alpha val="25000"/>
                  </a:schemeClr>
                </a:solidFill>
                <a:prstDash val="solid"/>
                <a:round/>
              </a:ln>
              <a:solidFill>
                <a:srgbClr val="FFC000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683568" y="357301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256456" y="459173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135488" y="5373216"/>
            <a:ext cx="457200" cy="4680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976808" y="403336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1021196" y="980728"/>
            <a:ext cx="559296" cy="4999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380312" y="3144019"/>
            <a:ext cx="550912" cy="5509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359532" y="5661248"/>
            <a:ext cx="486054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5004048" y="2457705"/>
            <a:ext cx="720080" cy="72008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607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Jsou věty, kterými něco přikazujeme nebo žádáme.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Píšeme za nimi tečku nebo vykřičník.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Například: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C00000"/>
                </a:solidFill>
              </a:rPr>
              <a:t>Nekřičte tolik!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smtClean="0">
                <a:solidFill>
                  <a:srgbClr val="C00000"/>
                </a:solidFill>
              </a:rPr>
              <a:t>Ukliď si hračky.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C00000"/>
                </a:solidFill>
              </a:rPr>
              <a:t>Podej mi sešit.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Uveďte další příklady.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ln w="28575">
                  <a:solidFill>
                    <a:schemeClr val="accent6">
                      <a:lumMod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C000"/>
                </a:solidFill>
              </a:rPr>
              <a:t>Rozkazovací věty</a:t>
            </a:r>
            <a:endParaRPr lang="cs-CZ" sz="4800" b="1" dirty="0">
              <a:ln w="28575">
                <a:solidFill>
                  <a:schemeClr val="accent6">
                    <a:lumMod val="75000"/>
                    <a:alpha val="25000"/>
                  </a:schemeClr>
                </a:solidFill>
                <a:prstDash val="solid"/>
                <a:round/>
              </a:ln>
              <a:solidFill>
                <a:srgbClr val="FFC000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683568" y="357301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256456" y="459173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135488" y="5373216"/>
            <a:ext cx="457200" cy="4680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976808" y="403336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1021196" y="980728"/>
            <a:ext cx="559296" cy="4999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380312" y="3144019"/>
            <a:ext cx="550912" cy="5509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359532" y="5661248"/>
            <a:ext cx="486054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4067944" y="2692053"/>
            <a:ext cx="648072" cy="59293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26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Jsou věty, kterými se na něco ptáme, vlastně jsou to otázky.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Píšeme za nimi otazník.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Například: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C00000"/>
                </a:solidFill>
              </a:rPr>
              <a:t>Jaká je tvá oblíbená barva?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smtClean="0">
                <a:solidFill>
                  <a:srgbClr val="C00000"/>
                </a:solidFill>
              </a:rPr>
              <a:t>Kdy přijede děda?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C00000"/>
                </a:solidFill>
              </a:rPr>
              <a:t>Můžu jít odpoledne ven?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Uveďte další příklady.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ln w="28575">
                  <a:solidFill>
                    <a:schemeClr val="accent6">
                      <a:lumMod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C000"/>
                </a:solidFill>
              </a:rPr>
              <a:t>Tázací věty</a:t>
            </a:r>
            <a:endParaRPr lang="cs-CZ" sz="4800" b="1" dirty="0">
              <a:ln w="28575">
                <a:solidFill>
                  <a:schemeClr val="accent6">
                    <a:lumMod val="75000"/>
                    <a:alpha val="25000"/>
                  </a:schemeClr>
                </a:solidFill>
                <a:prstDash val="solid"/>
                <a:round/>
              </a:ln>
              <a:solidFill>
                <a:srgbClr val="FFC000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683568" y="357301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256456" y="459173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135488" y="5373216"/>
            <a:ext cx="457200" cy="4680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976808" y="403336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1021196" y="980728"/>
            <a:ext cx="559296" cy="4999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380312" y="3144019"/>
            <a:ext cx="550912" cy="5509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359532" y="5661248"/>
            <a:ext cx="486054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4067944" y="2692053"/>
            <a:ext cx="648072" cy="59293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619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Jsou věty, kterými vyjadřujeme svoje přání. Většinou bývají na začátku takových vět slova 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Ať, Kéž, Kdyby tak…, Nechť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.          Píšeme za nimi tečku.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Například: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C00000"/>
                </a:solidFill>
              </a:rPr>
              <a:t>Kéž by už nepršelo.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smtClean="0">
                <a:solidFill>
                  <a:srgbClr val="C00000"/>
                </a:solidFill>
              </a:rPr>
              <a:t>Ať se brzy uzdravíš.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C00000"/>
                </a:solidFill>
              </a:rPr>
              <a:t>Kdyby tak byly prázdniny.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Uveďte další příklady.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ln w="28575">
                  <a:solidFill>
                    <a:schemeClr val="accent6">
                      <a:lumMod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C000"/>
                </a:solidFill>
              </a:rPr>
              <a:t>Přací věty</a:t>
            </a:r>
            <a:endParaRPr lang="cs-CZ" sz="4800" b="1" dirty="0">
              <a:ln w="28575">
                <a:solidFill>
                  <a:schemeClr val="accent6">
                    <a:lumMod val="75000"/>
                    <a:alpha val="25000"/>
                  </a:schemeClr>
                </a:solidFill>
                <a:prstDash val="solid"/>
                <a:round/>
              </a:ln>
              <a:solidFill>
                <a:srgbClr val="FFC000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683568" y="357301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256456" y="459173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135488" y="5373216"/>
            <a:ext cx="457200" cy="4680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976808" y="4033366"/>
            <a:ext cx="32403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1021196" y="980728"/>
            <a:ext cx="559296" cy="4999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380312" y="3144019"/>
            <a:ext cx="550912" cy="55091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359532" y="5661248"/>
            <a:ext cx="486054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4067944" y="2692053"/>
            <a:ext cx="648072" cy="59293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619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sz="4000" b="1" dirty="0" smtClean="0">
                <a:ln>
                  <a:solidFill>
                    <a:schemeClr val="tx2"/>
                  </a:solidFill>
                </a:ln>
                <a:solidFill>
                  <a:schemeClr val="accent5">
                    <a:lumMod val="75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oznamovací </a:t>
            </a:r>
          </a:p>
          <a:p>
            <a:pPr>
              <a:buFont typeface="Courier New" pitchFamily="49" charset="0"/>
              <a:buChar char="o"/>
            </a:pPr>
            <a:r>
              <a:rPr lang="cs-CZ" sz="4000" b="1" dirty="0" smtClean="0">
                <a:ln>
                  <a:solidFill>
                    <a:schemeClr val="tx2"/>
                  </a:solidFill>
                </a:ln>
                <a:solidFill>
                  <a:schemeClr val="accent5">
                    <a:lumMod val="75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rozkazovací</a:t>
            </a:r>
          </a:p>
          <a:p>
            <a:pPr>
              <a:buFont typeface="Courier New" pitchFamily="49" charset="0"/>
              <a:buChar char="o"/>
            </a:pPr>
            <a:r>
              <a:rPr lang="cs-CZ" sz="4000" b="1" dirty="0" smtClean="0">
                <a:ln>
                  <a:solidFill>
                    <a:schemeClr val="tx2"/>
                  </a:solidFill>
                </a:ln>
                <a:solidFill>
                  <a:schemeClr val="accent5">
                    <a:lumMod val="75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tázací</a:t>
            </a:r>
          </a:p>
          <a:p>
            <a:pPr>
              <a:buFont typeface="Courier New" pitchFamily="49" charset="0"/>
              <a:buChar char="o"/>
            </a:pPr>
            <a:r>
              <a:rPr lang="cs-CZ" sz="4000" b="1" dirty="0" smtClean="0">
                <a:ln>
                  <a:solidFill>
                    <a:schemeClr val="tx2"/>
                  </a:solidFill>
                </a:ln>
                <a:solidFill>
                  <a:schemeClr val="accent5">
                    <a:lumMod val="75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přací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rgbClr val="0070C0">
                      <a:alpha val="25000"/>
                    </a:srgbClr>
                  </a:solidFill>
                  <a:prstDash val="solid"/>
                  <a:round/>
                </a:ln>
                <a:solidFill>
                  <a:srgbClr val="FFC000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Známe  tedy  věty:</a:t>
            </a:r>
            <a:endParaRPr lang="cs-CZ" sz="5400" b="1" dirty="0">
              <a:ln w="28575">
                <a:solidFill>
                  <a:srgbClr val="0070C0">
                    <a:alpha val="25000"/>
                  </a:srgbClr>
                </a:solidFill>
                <a:prstDash val="solid"/>
                <a:round/>
              </a:ln>
              <a:solidFill>
                <a:srgbClr val="FFC000"/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5681743" y="4318248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8" name="Pěticípá hvězda 7"/>
          <p:cNvSpPr/>
          <p:nvPr/>
        </p:nvSpPr>
        <p:spPr>
          <a:xfrm>
            <a:off x="7732093" y="3566484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9" name="Pěticípá hvězda 8"/>
          <p:cNvSpPr/>
          <p:nvPr/>
        </p:nvSpPr>
        <p:spPr>
          <a:xfrm>
            <a:off x="1115616" y="5733256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0" name="Pěticípá hvězda 9"/>
          <p:cNvSpPr/>
          <p:nvPr/>
        </p:nvSpPr>
        <p:spPr>
          <a:xfrm>
            <a:off x="4865814" y="2780928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1" name="Pěticípá hvězda 10"/>
          <p:cNvSpPr/>
          <p:nvPr/>
        </p:nvSpPr>
        <p:spPr>
          <a:xfrm>
            <a:off x="4121427" y="4102224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2" name="Pěticípá hvězda 11"/>
          <p:cNvSpPr/>
          <p:nvPr/>
        </p:nvSpPr>
        <p:spPr>
          <a:xfrm>
            <a:off x="4289750" y="5517232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3" name="Pěticípá hvězda 12"/>
          <p:cNvSpPr/>
          <p:nvPr/>
        </p:nvSpPr>
        <p:spPr>
          <a:xfrm>
            <a:off x="7411049" y="4941168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4" name="Pěticípá hvězda 13"/>
          <p:cNvSpPr/>
          <p:nvPr/>
        </p:nvSpPr>
        <p:spPr>
          <a:xfrm>
            <a:off x="6638528" y="2564904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5" name="Pěticípá hvězda 14"/>
          <p:cNvSpPr/>
          <p:nvPr/>
        </p:nvSpPr>
        <p:spPr>
          <a:xfrm>
            <a:off x="3779912" y="620688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6" name="Pěticípá hvězda 15"/>
          <p:cNvSpPr/>
          <p:nvPr/>
        </p:nvSpPr>
        <p:spPr>
          <a:xfrm>
            <a:off x="827584" y="1083312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7" name="Pěticípá hvězda 16"/>
          <p:cNvSpPr/>
          <p:nvPr/>
        </p:nvSpPr>
        <p:spPr>
          <a:xfrm>
            <a:off x="7380312" y="620688"/>
            <a:ext cx="576064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42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 w="28575">
                  <a:solidFill>
                    <a:schemeClr val="bg1">
                      <a:lumMod val="95000"/>
                      <a:lumOff val="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5">
                    <a:lumMod val="75000"/>
                  </a:schemeClr>
                </a:solidFill>
              </a:rPr>
              <a:t>Určete druhy vět a doplňte znaménka:</a:t>
            </a:r>
            <a:endParaRPr lang="cs-CZ" dirty="0">
              <a:ln w="28575">
                <a:solidFill>
                  <a:schemeClr val="bg1">
                    <a:lumMod val="95000"/>
                    <a:lumOff val="5000"/>
                    <a:alpha val="25000"/>
                  </a:schemeClr>
                </a:solidFill>
                <a:prstDash val="solid"/>
                <a:round/>
              </a:ln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bude dnes k obědu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Nehraj si na silnici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Půjč mi pastelky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Bolí mě břicho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Ať se to splní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Půjdu si napsat úkol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Hned si napiš úkol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Chutná ti špenát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Špenát je zdravá zelenina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Kdybych uměla létat            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4059936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?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Tázací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!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Rozkazovací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Rozkazovací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Oznamovací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 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Přací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Oznamovací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!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Rozkazovací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?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Tázací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Oznamovací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Přací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39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169</TotalTime>
  <Words>311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Anotace</vt:lpstr>
      <vt:lpstr>DRUHY  VĚT</vt:lpstr>
      <vt:lpstr>Oznamovací věty</vt:lpstr>
      <vt:lpstr>Rozkazovací věty</vt:lpstr>
      <vt:lpstr>Tázací věty</vt:lpstr>
      <vt:lpstr>Přací věty</vt:lpstr>
      <vt:lpstr>Známe  tedy  věty:</vt:lpstr>
      <vt:lpstr>Určete druhy vět a doplňte znaménka: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22</cp:revision>
  <dcterms:created xsi:type="dcterms:W3CDTF">2011-08-21T15:31:45Z</dcterms:created>
  <dcterms:modified xsi:type="dcterms:W3CDTF">2013-01-16T06:21:33Z</dcterms:modified>
</cp:coreProperties>
</file>