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</a:t>
          </a:r>
          <a:r>
            <a:rPr lang="cs-CZ" dirty="0" smtClean="0"/>
            <a:t>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VY_32_INOVACE_1B_05_Téma_Slova</a:t>
          </a:r>
          <a:r>
            <a:rPr lang="cs-CZ" dirty="0" smtClean="0"/>
            <a:t>_ protikladná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2.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Karolina </a:t>
          </a:r>
          <a:r>
            <a:rPr lang="cs-CZ" sz="1400" kern="1200" dirty="0" smtClean="0"/>
            <a:t>Pátková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VY_32_INOVACE_1B_05_Téma_Slova</a:t>
          </a:r>
          <a:r>
            <a:rPr lang="cs-CZ" sz="1400" kern="1200" dirty="0" smtClean="0"/>
            <a:t>_ protikladná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Český jazyk 2. 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8414610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764704"/>
            <a:ext cx="6512511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Žáci se seznamují s termínem protikladná slova,</a:t>
            </a:r>
          </a:p>
          <a:p>
            <a:pPr marL="45720" indent="0">
              <a:buNone/>
            </a:pPr>
            <a:r>
              <a:rPr lang="cs-CZ" dirty="0"/>
              <a:t>s</a:t>
            </a:r>
            <a:r>
              <a:rPr lang="cs-CZ" dirty="0" smtClean="0"/>
              <a:t>polečně doplňují slova opačného významu k </a:t>
            </a:r>
          </a:p>
          <a:p>
            <a:pPr marL="45720" indent="0">
              <a:buNone/>
            </a:pPr>
            <a:r>
              <a:rPr lang="cs-CZ" smtClean="0"/>
              <a:t>daným slovům.</a:t>
            </a:r>
          </a:p>
          <a:p>
            <a:pPr marL="4572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3717032"/>
            <a:ext cx="5637010" cy="882119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Slova opačného významu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412776"/>
            <a:ext cx="7175351" cy="1793167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Slova  protikladná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486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548680"/>
            <a:ext cx="4038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>
                <a:latin typeface="Comic Sans MS" pitchFamily="66" charset="0"/>
              </a:rPr>
              <a:t>přijet   </a:t>
            </a:r>
          </a:p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z</a:t>
            </a:r>
            <a:r>
              <a:rPr lang="cs-CZ" sz="4000" dirty="0" smtClean="0">
                <a:latin typeface="Comic Sans MS" pitchFamily="66" charset="0"/>
              </a:rPr>
              <a:t>apnout</a:t>
            </a:r>
          </a:p>
          <a:p>
            <a:pPr marL="0" indent="0">
              <a:buNone/>
            </a:pPr>
            <a:r>
              <a:rPr lang="cs-CZ" sz="4000" dirty="0" smtClean="0">
                <a:latin typeface="Comic Sans MS" pitchFamily="66" charset="0"/>
              </a:rPr>
              <a:t>usnout</a:t>
            </a:r>
          </a:p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b</a:t>
            </a:r>
            <a:r>
              <a:rPr lang="cs-CZ" sz="4000" dirty="0" smtClean="0">
                <a:latin typeface="Comic Sans MS" pitchFamily="66" charset="0"/>
              </a:rPr>
              <a:t>lízko</a:t>
            </a:r>
          </a:p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r</a:t>
            </a:r>
            <a:r>
              <a:rPr lang="cs-CZ" sz="4000" dirty="0" smtClean="0">
                <a:latin typeface="Comic Sans MS" pitchFamily="66" charset="0"/>
              </a:rPr>
              <a:t>áno</a:t>
            </a:r>
          </a:p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z</a:t>
            </a:r>
            <a:r>
              <a:rPr lang="cs-CZ" sz="4000" dirty="0" smtClean="0">
                <a:latin typeface="Comic Sans MS" pitchFamily="66" charset="0"/>
              </a:rPr>
              <a:t>tratit</a:t>
            </a:r>
          </a:p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z</a:t>
            </a:r>
            <a:r>
              <a:rPr lang="cs-CZ" sz="4000" dirty="0" smtClean="0">
                <a:latin typeface="Comic Sans MS" pitchFamily="66" charset="0"/>
              </a:rPr>
              <a:t>ačínat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8200" y="548680"/>
            <a:ext cx="4038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v</a:t>
            </a:r>
            <a:r>
              <a:rPr lang="cs-CZ" sz="4000" dirty="0" smtClean="0">
                <a:latin typeface="Comic Sans MS" pitchFamily="66" charset="0"/>
              </a:rPr>
              <a:t>ečer</a:t>
            </a:r>
          </a:p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n</a:t>
            </a:r>
            <a:r>
              <a:rPr lang="cs-CZ" sz="4000" dirty="0" smtClean="0">
                <a:latin typeface="Comic Sans MS" pitchFamily="66" charset="0"/>
              </a:rPr>
              <a:t>ajít</a:t>
            </a:r>
          </a:p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d</a:t>
            </a:r>
            <a:r>
              <a:rPr lang="cs-CZ" sz="4000" dirty="0" smtClean="0">
                <a:latin typeface="Comic Sans MS" pitchFamily="66" charset="0"/>
              </a:rPr>
              <a:t>aleko</a:t>
            </a:r>
          </a:p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o</a:t>
            </a:r>
            <a:r>
              <a:rPr lang="cs-CZ" sz="4000" dirty="0" smtClean="0">
                <a:latin typeface="Comic Sans MS" pitchFamily="66" charset="0"/>
              </a:rPr>
              <a:t>djet</a:t>
            </a:r>
          </a:p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v</a:t>
            </a:r>
            <a:r>
              <a:rPr lang="cs-CZ" sz="4000" dirty="0" smtClean="0">
                <a:latin typeface="Comic Sans MS" pitchFamily="66" charset="0"/>
              </a:rPr>
              <a:t>ypnout</a:t>
            </a:r>
          </a:p>
          <a:p>
            <a:pPr marL="0" indent="0">
              <a:buNone/>
            </a:pPr>
            <a:r>
              <a:rPr lang="cs-CZ" sz="4000" dirty="0" smtClean="0">
                <a:latin typeface="Comic Sans MS" pitchFamily="66" charset="0"/>
              </a:rPr>
              <a:t>probudit se</a:t>
            </a:r>
          </a:p>
          <a:p>
            <a:pPr marL="0" indent="0">
              <a:buNone/>
            </a:pPr>
            <a:r>
              <a:rPr lang="cs-CZ" sz="4000" dirty="0">
                <a:latin typeface="Comic Sans MS" pitchFamily="66" charset="0"/>
              </a:rPr>
              <a:t>k</a:t>
            </a:r>
            <a:r>
              <a:rPr lang="cs-CZ" sz="4000" dirty="0" smtClean="0">
                <a:latin typeface="Comic Sans MS" pitchFamily="66" charset="0"/>
              </a:rPr>
              <a:t>ončit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Šipka doprava 5"/>
          <p:cNvSpPr/>
          <p:nvPr/>
        </p:nvSpPr>
        <p:spPr>
          <a:xfrm rot="20766016">
            <a:off x="2051720" y="2738792"/>
            <a:ext cx="266429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2062250">
            <a:off x="1840863" y="1908051"/>
            <a:ext cx="307463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2062250">
            <a:off x="1893058" y="2829776"/>
            <a:ext cx="3200374" cy="144016"/>
          </a:xfrm>
          <a:custGeom>
            <a:avLst/>
            <a:gdLst>
              <a:gd name="connsiteX0" fmla="*/ 0 w 3074634"/>
              <a:gd name="connsiteY0" fmla="*/ 36004 h 144016"/>
              <a:gd name="connsiteX1" fmla="*/ 3002626 w 3074634"/>
              <a:gd name="connsiteY1" fmla="*/ 36004 h 144016"/>
              <a:gd name="connsiteX2" fmla="*/ 3002626 w 3074634"/>
              <a:gd name="connsiteY2" fmla="*/ 0 h 144016"/>
              <a:gd name="connsiteX3" fmla="*/ 3074634 w 3074634"/>
              <a:gd name="connsiteY3" fmla="*/ 72008 h 144016"/>
              <a:gd name="connsiteX4" fmla="*/ 3002626 w 3074634"/>
              <a:gd name="connsiteY4" fmla="*/ 144016 h 144016"/>
              <a:gd name="connsiteX5" fmla="*/ 3002626 w 3074634"/>
              <a:gd name="connsiteY5" fmla="*/ 108012 h 144016"/>
              <a:gd name="connsiteX6" fmla="*/ 0 w 3074634"/>
              <a:gd name="connsiteY6" fmla="*/ 108012 h 144016"/>
              <a:gd name="connsiteX7" fmla="*/ 0 w 3074634"/>
              <a:gd name="connsiteY7" fmla="*/ 36004 h 144016"/>
              <a:gd name="connsiteX0" fmla="*/ 250166 w 3074634"/>
              <a:gd name="connsiteY0" fmla="*/ 63315 h 144016"/>
              <a:gd name="connsiteX1" fmla="*/ 3002626 w 3074634"/>
              <a:gd name="connsiteY1" fmla="*/ 36004 h 144016"/>
              <a:gd name="connsiteX2" fmla="*/ 3002626 w 3074634"/>
              <a:gd name="connsiteY2" fmla="*/ 0 h 144016"/>
              <a:gd name="connsiteX3" fmla="*/ 3074634 w 3074634"/>
              <a:gd name="connsiteY3" fmla="*/ 72008 h 144016"/>
              <a:gd name="connsiteX4" fmla="*/ 3002626 w 3074634"/>
              <a:gd name="connsiteY4" fmla="*/ 144016 h 144016"/>
              <a:gd name="connsiteX5" fmla="*/ 3002626 w 3074634"/>
              <a:gd name="connsiteY5" fmla="*/ 108012 h 144016"/>
              <a:gd name="connsiteX6" fmla="*/ 0 w 3074634"/>
              <a:gd name="connsiteY6" fmla="*/ 108012 h 144016"/>
              <a:gd name="connsiteX7" fmla="*/ 250166 w 3074634"/>
              <a:gd name="connsiteY7" fmla="*/ 63315 h 144016"/>
              <a:gd name="connsiteX0" fmla="*/ 0 w 3178288"/>
              <a:gd name="connsiteY0" fmla="*/ 25908 h 144016"/>
              <a:gd name="connsiteX1" fmla="*/ 3106280 w 3178288"/>
              <a:gd name="connsiteY1" fmla="*/ 36004 h 144016"/>
              <a:gd name="connsiteX2" fmla="*/ 3106280 w 3178288"/>
              <a:gd name="connsiteY2" fmla="*/ 0 h 144016"/>
              <a:gd name="connsiteX3" fmla="*/ 3178288 w 3178288"/>
              <a:gd name="connsiteY3" fmla="*/ 72008 h 144016"/>
              <a:gd name="connsiteX4" fmla="*/ 3106280 w 3178288"/>
              <a:gd name="connsiteY4" fmla="*/ 144016 h 144016"/>
              <a:gd name="connsiteX5" fmla="*/ 3106280 w 3178288"/>
              <a:gd name="connsiteY5" fmla="*/ 108012 h 144016"/>
              <a:gd name="connsiteX6" fmla="*/ 103654 w 3178288"/>
              <a:gd name="connsiteY6" fmla="*/ 108012 h 144016"/>
              <a:gd name="connsiteX7" fmla="*/ 0 w 3178288"/>
              <a:gd name="connsiteY7" fmla="*/ 25908 h 144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8288" h="144016">
                <a:moveTo>
                  <a:pt x="0" y="25908"/>
                </a:moveTo>
                <a:lnTo>
                  <a:pt x="3106280" y="36004"/>
                </a:lnTo>
                <a:lnTo>
                  <a:pt x="3106280" y="0"/>
                </a:lnTo>
                <a:lnTo>
                  <a:pt x="3178288" y="72008"/>
                </a:lnTo>
                <a:lnTo>
                  <a:pt x="3106280" y="144016"/>
                </a:lnTo>
                <a:lnTo>
                  <a:pt x="3106280" y="108012"/>
                </a:lnTo>
                <a:lnTo>
                  <a:pt x="103654" y="108012"/>
                </a:lnTo>
                <a:lnTo>
                  <a:pt x="0" y="25908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2192964">
            <a:off x="1738354" y="3366535"/>
            <a:ext cx="3223455" cy="1440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9018565">
            <a:off x="1264260" y="2593386"/>
            <a:ext cx="3926550" cy="1109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9245321">
            <a:off x="1672075" y="3189078"/>
            <a:ext cx="3866722" cy="1249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2352703" y="5445224"/>
            <a:ext cx="2347983" cy="1080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85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6512511" cy="1143000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/>
            </a:r>
            <a:b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Říkejte </a:t>
            </a:r>
            <a:r>
              <a:rPr lang="cs-CZ" sz="2800" dirty="0">
                <a:solidFill>
                  <a:srgbClr val="FF0000"/>
                </a:solidFill>
                <a:latin typeface="Comic Sans MS" pitchFamily="66" charset="0"/>
              </a:rPr>
              <a:t>slova opačného významu:</a:t>
            </a:r>
            <a:br>
              <a:rPr lang="cs-CZ" sz="2800" dirty="0">
                <a:solidFill>
                  <a:srgbClr val="FF0000"/>
                </a:solidFill>
                <a:latin typeface="Comic Sans MS" pitchFamily="66" charset="0"/>
              </a:rPr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700808"/>
            <a:ext cx="3346704" cy="453650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a</a:t>
            </a:r>
            <a:r>
              <a:rPr lang="cs-CZ" sz="3600" dirty="0" smtClean="0">
                <a:latin typeface="Comic Sans MS" pitchFamily="66" charset="0"/>
              </a:rPr>
              <a:t>no</a:t>
            </a:r>
          </a:p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s</a:t>
            </a:r>
            <a:r>
              <a:rPr lang="cs-CZ" sz="3600" dirty="0" smtClean="0">
                <a:latin typeface="Comic Sans MS" pitchFamily="66" charset="0"/>
              </a:rPr>
              <a:t>mutno</a:t>
            </a:r>
          </a:p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r</a:t>
            </a:r>
            <a:r>
              <a:rPr lang="cs-CZ" sz="3600" dirty="0" smtClean="0">
                <a:latin typeface="Comic Sans MS" pitchFamily="66" charset="0"/>
              </a:rPr>
              <a:t>ychle</a:t>
            </a:r>
          </a:p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s</a:t>
            </a:r>
            <a:r>
              <a:rPr lang="cs-CZ" sz="3600" dirty="0" smtClean="0">
                <a:latin typeface="Comic Sans MS" pitchFamily="66" charset="0"/>
              </a:rPr>
              <a:t>ucho</a:t>
            </a:r>
          </a:p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m</a:t>
            </a:r>
            <a:r>
              <a:rPr lang="cs-CZ" sz="3600" dirty="0" smtClean="0">
                <a:latin typeface="Comic Sans MS" pitchFamily="66" charset="0"/>
              </a:rPr>
              <a:t>ěkký</a:t>
            </a:r>
          </a:p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h</a:t>
            </a:r>
            <a:r>
              <a:rPr lang="cs-CZ" sz="3600" dirty="0" smtClean="0">
                <a:latin typeface="Comic Sans MS" pitchFamily="66" charset="0"/>
              </a:rPr>
              <a:t>luboká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700808"/>
            <a:ext cx="3346704" cy="42484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ne</a:t>
            </a:r>
          </a:p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v</a:t>
            </a:r>
            <a:r>
              <a:rPr lang="cs-CZ" sz="3600" dirty="0" smtClean="0">
                <a:latin typeface="Comic Sans MS" pitchFamily="66" charset="0"/>
              </a:rPr>
              <a:t>eselo</a:t>
            </a:r>
          </a:p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p</a:t>
            </a:r>
            <a:r>
              <a:rPr lang="cs-CZ" sz="3600" dirty="0" smtClean="0">
                <a:latin typeface="Comic Sans MS" pitchFamily="66" charset="0"/>
              </a:rPr>
              <a:t>omalu</a:t>
            </a:r>
          </a:p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m</a:t>
            </a:r>
            <a:r>
              <a:rPr lang="cs-CZ" sz="3600" dirty="0" smtClean="0">
                <a:latin typeface="Comic Sans MS" pitchFamily="66" charset="0"/>
              </a:rPr>
              <a:t>okro</a:t>
            </a:r>
          </a:p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t</a:t>
            </a:r>
            <a:r>
              <a:rPr lang="cs-CZ" sz="3600" dirty="0" smtClean="0">
                <a:latin typeface="Comic Sans MS" pitchFamily="66" charset="0"/>
              </a:rPr>
              <a:t>vrdý</a:t>
            </a: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mělká</a:t>
            </a:r>
          </a:p>
          <a:p>
            <a:pPr marL="45720" indent="0">
              <a:buNone/>
            </a:pP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8364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</TotalTime>
  <Words>87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Anotace</vt:lpstr>
      <vt:lpstr>Slova  protikladná</vt:lpstr>
      <vt:lpstr>Prezentace aplikace PowerPoint</vt:lpstr>
      <vt:lpstr> Říkejte slova opačného významu: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Karolína Pátková</cp:lastModifiedBy>
  <cp:revision>4</cp:revision>
  <dcterms:created xsi:type="dcterms:W3CDTF">2011-08-21T15:31:45Z</dcterms:created>
  <dcterms:modified xsi:type="dcterms:W3CDTF">2013-01-16T06:23:32Z</dcterms:modified>
</cp:coreProperties>
</file>