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Karolína </a:t>
          </a:r>
          <a:r>
            <a:rPr lang="cs-CZ" dirty="0" smtClean="0"/>
            <a:t>Pátková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VY_32_INOVACE_1B_11_Téma_Párové_souhlásky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Český jazyk 2. 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6"/>
      <dgm:spPr/>
    </dgm:pt>
    <dgm:pt modelId="{5BDA8D49-C64C-4FDF-ACCF-171444A32B21}" type="pres">
      <dgm:prSet presAssocID="{0C6E1E16-08A6-4B86-AB9F-749A7749D4C9}" presName="circle2" presStyleLbl="node1" presStyleIdx="1" presStyleCnt="6"/>
      <dgm:spPr/>
    </dgm:pt>
    <dgm:pt modelId="{D8344A4C-A59C-418B-AE84-1CF03F62012F}" type="pres">
      <dgm:prSet presAssocID="{0C6E1E16-08A6-4B86-AB9F-749A7749D4C9}" presName="rect2" presStyleLbl="alignAcc1" presStyleIdx="1" presStyleCnt="6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6"/>
      <dgm:spPr/>
    </dgm:pt>
    <dgm:pt modelId="{4A11C032-4DF2-44E5-8C80-1286B3D4B133}" type="pres">
      <dgm:prSet presAssocID="{FBBFC3EA-9D9D-4F3A-BEA6-9C2C0E46BF20}" presName="circle3" presStyleLbl="node1" presStyleIdx="2" presStyleCnt="6"/>
      <dgm:spPr/>
    </dgm:pt>
    <dgm:pt modelId="{601CDFA2-8205-4060-95D5-B0A001D0D0E3}" type="pres">
      <dgm:prSet presAssocID="{FBBFC3EA-9D9D-4F3A-BEA6-9C2C0E46BF20}" presName="rect3" presStyleLbl="alignAcc1" presStyleIdx="2" presStyleCnt="6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6"/>
      <dgm:spPr/>
    </dgm:pt>
    <dgm:pt modelId="{BB3828A8-1683-43A3-8BCA-2995B7EAE8F3}" type="pres">
      <dgm:prSet presAssocID="{019433A1-1324-4DE1-9E6F-32B851095F74}" presName="circle4" presStyleLbl="node1" presStyleIdx="3" presStyleCnt="6"/>
      <dgm:spPr/>
    </dgm:pt>
    <dgm:pt modelId="{CC1D5B29-8413-4412-9F6D-55E531B84639}" type="pres">
      <dgm:prSet presAssocID="{019433A1-1324-4DE1-9E6F-32B851095F74}" presName="rect4" presStyleLbl="alignAcc1" presStyleIdx="3" presStyleCnt="6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6"/>
      <dgm:spPr/>
    </dgm:pt>
    <dgm:pt modelId="{7C8531F2-00DF-4DB1-A6C6-AF46193E1BBF}" type="pres">
      <dgm:prSet presAssocID="{C73C7642-F245-4585-8F88-243F9FAEF6CA}" presName="circle5" presStyleLbl="node1" presStyleIdx="4" presStyleCnt="6"/>
      <dgm:spPr/>
    </dgm:pt>
    <dgm:pt modelId="{304CA11A-E17E-4999-A128-C72BF543B20D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6"/>
      <dgm:spPr/>
    </dgm:pt>
    <dgm:pt modelId="{14E80F71-B028-4CCE-8C5A-7AE67F9A28C6}" type="pres">
      <dgm:prSet presAssocID="{EBC41103-E2E5-4D48-9B4B-425520D3D098}" presName="circle6" presStyleLbl="node1" presStyleIdx="5" presStyleCnt="6"/>
      <dgm:spPr/>
    </dgm:pt>
    <dgm:pt modelId="{F732C171-B6A8-40AC-BE86-9061B3C3D3B8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83C42F6B-AFFA-4788-8586-26047B1C1830}" type="presParOf" srcId="{71045F8C-00FA-488E-A7BD-E2E6753D979D}" destId="{B7652895-8F40-40B1-8BC2-AD2A1592E4B6}" srcOrd="19" destOrd="0" presId="urn:microsoft.com/office/officeart/2005/8/layout/target3"/>
    <dgm:cxn modelId="{79EC0E4D-C124-47B3-AEEE-3BF3A409DA1C}" type="presParOf" srcId="{71045F8C-00FA-488E-A7BD-E2E6753D979D}" destId="{3F478621-DC04-4E99-8ED0-6EF817E39D41}" srcOrd="20" destOrd="0" presId="urn:microsoft.com/office/officeart/2005/8/layout/target3"/>
    <dgm:cxn modelId="{F83EDD4D-2857-4208-B80E-A43D9D885DF0}" type="presParOf" srcId="{71045F8C-00FA-488E-A7BD-E2E6753D979D}" destId="{83FE2C4A-F11C-43B1-9923-1AFAA3244381}" srcOrd="21" destOrd="0" presId="urn:microsoft.com/office/officeart/2005/8/layout/target3"/>
    <dgm:cxn modelId="{6AEE2849-8C05-4E7B-A05C-4F8D0DC7D9C6}" type="presParOf" srcId="{71045F8C-00FA-488E-A7BD-E2E6753D979D}" destId="{0E0F4EFC-82FA-4EC4-801E-BC2F931EC339}" srcOrd="22" destOrd="0" presId="urn:microsoft.com/office/officeart/2005/8/layout/target3"/>
    <dgm:cxn modelId="{AE48CE57-3F43-4E93-A410-6C838F8F100F}" type="presParOf" srcId="{71045F8C-00FA-488E-A7BD-E2E6753D979D}" destId="{D3CEBA79-51F7-49AC-8104-9DE2B978BFF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97000"/>
                <a:satMod val="100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5000"/>
                <a:lumMod val="80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502257"/>
      </dsp:txXfrm>
    </dsp:sp>
    <dsp:sp modelId="{5BDA8D49-C64C-4FDF-ACCF-171444A32B21}">
      <dsp:nvSpPr>
        <dsp:cNvPr id="0" name=""/>
        <dsp:cNvSpPr/>
      </dsp:nvSpPr>
      <dsp:spPr>
        <a:xfrm>
          <a:off x="351579" y="509457"/>
          <a:ext cx="3314887" cy="33148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8000"/>
                <a:tint val="97000"/>
                <a:satMod val="100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8000"/>
                <a:shade val="85000"/>
                <a:lumMod val="80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509457"/>
          <a:ext cx="4687720" cy="33148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alpha val="90000"/>
              <a:hueOff val="0"/>
              <a:satOff val="0"/>
              <a:lumOff val="0"/>
              <a:alphaOff val="-800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009023" y="509457"/>
        <a:ext cx="4687720" cy="502257"/>
      </dsp:txXfrm>
    </dsp:sp>
    <dsp:sp modelId="{4A11C032-4DF2-44E5-8C80-1286B3D4B133}">
      <dsp:nvSpPr>
        <dsp:cNvPr id="0" name=""/>
        <dsp:cNvSpPr/>
      </dsp:nvSpPr>
      <dsp:spPr>
        <a:xfrm>
          <a:off x="703159" y="1011715"/>
          <a:ext cx="2611727" cy="26117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6000"/>
                <a:tint val="97000"/>
                <a:satMod val="100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6000"/>
                <a:shade val="85000"/>
                <a:lumMod val="80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1011715"/>
          <a:ext cx="4687720" cy="26117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alpha val="90000"/>
              <a:hueOff val="0"/>
              <a:satOff val="0"/>
              <a:lumOff val="0"/>
              <a:alphaOff val="-1600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Karolína </a:t>
          </a:r>
          <a:r>
            <a:rPr lang="cs-CZ" sz="1400" kern="1200" dirty="0" smtClean="0"/>
            <a:t>Pátková</a:t>
          </a:r>
          <a:endParaRPr lang="cs-CZ" sz="1400" kern="1200" dirty="0"/>
        </a:p>
      </dsp:txBody>
      <dsp:txXfrm>
        <a:off x="2009023" y="1011715"/>
        <a:ext cx="4687720" cy="502253"/>
      </dsp:txXfrm>
    </dsp:sp>
    <dsp:sp modelId="{BB3828A8-1683-43A3-8BCA-2995B7EAE8F3}">
      <dsp:nvSpPr>
        <dsp:cNvPr id="0" name=""/>
        <dsp:cNvSpPr/>
      </dsp:nvSpPr>
      <dsp:spPr>
        <a:xfrm>
          <a:off x="1054737" y="1513968"/>
          <a:ext cx="1908572" cy="190857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4000"/>
                <a:tint val="97000"/>
                <a:satMod val="100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4000"/>
                <a:shade val="85000"/>
                <a:lumMod val="80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513968"/>
          <a:ext cx="4687720" cy="19085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alpha val="90000"/>
              <a:hueOff val="0"/>
              <a:satOff val="0"/>
              <a:lumOff val="0"/>
              <a:alphaOff val="-2400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VY_32_INOVACE_1B_11_Téma_Párové_souhlásky</a:t>
          </a:r>
          <a:endParaRPr lang="cs-CZ" sz="1400" kern="1200" dirty="0"/>
        </a:p>
      </dsp:txBody>
      <dsp:txXfrm>
        <a:off x="2009023" y="1513968"/>
        <a:ext cx="4687720" cy="502257"/>
      </dsp:txXfrm>
    </dsp:sp>
    <dsp:sp modelId="{7C8531F2-00DF-4DB1-A6C6-AF46193E1BBF}">
      <dsp:nvSpPr>
        <dsp:cNvPr id="0" name=""/>
        <dsp:cNvSpPr/>
      </dsp:nvSpPr>
      <dsp:spPr>
        <a:xfrm>
          <a:off x="1406316" y="2016225"/>
          <a:ext cx="1205412" cy="12054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2000"/>
                <a:tint val="97000"/>
                <a:satMod val="100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2000"/>
                <a:shade val="85000"/>
                <a:lumMod val="80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2016225"/>
          <a:ext cx="4687720" cy="120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alpha val="90000"/>
              <a:hueOff val="0"/>
              <a:satOff val="0"/>
              <a:lumOff val="0"/>
              <a:alphaOff val="-3200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Český jazyk 2. třída</a:t>
          </a:r>
          <a:endParaRPr lang="cs-CZ" sz="1400" kern="1200" dirty="0"/>
        </a:p>
      </dsp:txBody>
      <dsp:txXfrm>
        <a:off x="2009023" y="2016225"/>
        <a:ext cx="4687720" cy="502257"/>
      </dsp:txXfrm>
    </dsp:sp>
    <dsp:sp modelId="{14E80F71-B028-4CCE-8C5A-7AE67F9A28C6}">
      <dsp:nvSpPr>
        <dsp:cNvPr id="0" name=""/>
        <dsp:cNvSpPr/>
      </dsp:nvSpPr>
      <dsp:spPr>
        <a:xfrm>
          <a:off x="1757896" y="2518482"/>
          <a:ext cx="502253" cy="5022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97000"/>
                <a:satMod val="100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85000"/>
                <a:lumMod val="80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518482"/>
          <a:ext cx="4687720" cy="5022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CZ.1.07/1.4.00/21.1431</a:t>
          </a:r>
          <a:endParaRPr lang="cs-CZ" sz="1400" kern="1200" dirty="0"/>
        </a:p>
      </dsp:txBody>
      <dsp:txXfrm>
        <a:off x="2009023" y="2518482"/>
        <a:ext cx="4687720" cy="5022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88000">
              <a:schemeClr val="bg2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31950222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7125113" cy="924475"/>
          </a:xfrm>
        </p:spPr>
        <p:txBody>
          <a:bodyPr/>
          <a:lstStyle/>
          <a:p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Anotace</a:t>
            </a:r>
            <a:endParaRPr lang="cs-CZ" sz="40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Seznámení žáků s problematikou psaní </a:t>
            </a:r>
          </a:p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párových souhlásek.</a:t>
            </a:r>
          </a:p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Ukázka dvojic znělých a neznělých </a:t>
            </a:r>
          </a:p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hlásek, vysvětlení postupu </a:t>
            </a:r>
          </a:p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při rozhodování pravopisu.</a:t>
            </a:r>
          </a:p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Závěrečné shrnutí.</a:t>
            </a:r>
            <a:endParaRPr lang="cs-CZ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4608512"/>
          </a:xfrm>
        </p:spPr>
        <p:txBody>
          <a:bodyPr>
            <a:normAutofit/>
          </a:bodyPr>
          <a:lstStyle/>
          <a:p>
            <a:pPr algn="ctr"/>
            <a:r>
              <a:rPr lang="cs-CZ" sz="8000" b="1" dirty="0" smtClean="0">
                <a:latin typeface="Comic Sans MS" pitchFamily="66" charset="0"/>
              </a:rPr>
              <a:t>Párové</a:t>
            </a:r>
            <a:br>
              <a:rPr lang="cs-CZ" sz="8000" b="1" dirty="0" smtClean="0">
                <a:latin typeface="Comic Sans MS" pitchFamily="66" charset="0"/>
              </a:rPr>
            </a:br>
            <a:r>
              <a:rPr lang="cs-CZ" sz="8000" b="1" dirty="0" smtClean="0">
                <a:latin typeface="Comic Sans MS" pitchFamily="66" charset="0"/>
              </a:rPr>
              <a:t>souhlásky</a:t>
            </a:r>
            <a:endParaRPr lang="cs-CZ" sz="80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2520280"/>
          </a:xfrm>
        </p:spPr>
        <p:txBody>
          <a:bodyPr/>
          <a:lstStyle/>
          <a:p>
            <a:pPr algn="ctr"/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Zkuste říct nahlas slovo</a:t>
            </a:r>
            <a:r>
              <a:rPr lang="cs-CZ" dirty="0">
                <a:latin typeface="Comic Sans MS" pitchFamily="66" charset="0"/>
              </a:rPr>
              <a:t/>
            </a:r>
            <a:br>
              <a:rPr lang="cs-CZ" dirty="0">
                <a:latin typeface="Comic Sans MS" pitchFamily="66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cs-CZ" sz="3600" b="1" dirty="0" smtClean="0">
                <a:solidFill>
                  <a:srgbClr val="C00000"/>
                </a:solidFill>
                <a:latin typeface="Comic Sans MS" pitchFamily="66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484784"/>
            <a:ext cx="7125112" cy="489654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rgbClr val="C00000"/>
                </a:solidFill>
                <a:latin typeface="Comic Sans MS" pitchFamily="66" charset="0"/>
              </a:rPr>
              <a:t>Sníh</a:t>
            </a:r>
            <a:r>
              <a:rPr lang="cs-CZ" sz="2400" b="1" dirty="0">
                <a:solidFill>
                  <a:srgbClr val="C00000"/>
                </a:solidFill>
                <a:latin typeface="Comic Sans MS" pitchFamily="66" charset="0"/>
              </a:rPr>
              <a:t/>
            </a:r>
            <a:br>
              <a:rPr lang="cs-CZ" sz="2400" b="1" dirty="0">
                <a:solidFill>
                  <a:srgbClr val="C00000"/>
                </a:solidFill>
                <a:latin typeface="Comic Sans MS" pitchFamily="66" charset="0"/>
              </a:rPr>
            </a:br>
            <a:endParaRPr lang="cs-CZ" sz="8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Co </a:t>
            </a:r>
            <a:r>
              <a:rPr lang="cs-CZ" sz="32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jste vyslovili na konci?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cs-CZ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</a:br>
            <a:endParaRPr lang="cs-CZ" sz="800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ch</a:t>
            </a:r>
          </a:p>
          <a:p>
            <a:pPr marL="0" indent="0" algn="ctr">
              <a:buNone/>
            </a:pPr>
            <a:endParaRPr lang="cs-CZ" sz="24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Nebo řekněte</a:t>
            </a:r>
          </a:p>
          <a:p>
            <a:pPr marL="0" indent="0" algn="ctr">
              <a:buNone/>
            </a:pPr>
            <a:r>
              <a:rPr lang="cs-CZ" sz="4000" b="1" dirty="0" smtClean="0">
                <a:solidFill>
                  <a:srgbClr val="C00000"/>
                </a:solidFill>
                <a:latin typeface="Comic Sans MS" pitchFamily="66" charset="0"/>
              </a:rPr>
              <a:t>Mráz</a:t>
            </a:r>
          </a:p>
          <a:p>
            <a:pPr marL="0" indent="0" algn="ctr">
              <a:buNone/>
            </a:pP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Co říkáte na konci? </a:t>
            </a:r>
          </a:p>
          <a:p>
            <a:pPr marL="0" indent="0" algn="ctr">
              <a:buNone/>
            </a:pPr>
            <a:r>
              <a:rPr lang="cs-CZ" sz="4300" b="1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s</a:t>
            </a:r>
            <a:endParaRPr lang="cs-CZ" sz="4300" b="1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218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 některých slovech píšeme jiné souhlásky, než vyslovíme nebo slyšíme.</a:t>
            </a:r>
            <a:endParaRPr lang="cs-CZ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Ve slově sníh slyším ch, ale: </a:t>
            </a:r>
          </a:p>
          <a:p>
            <a:pPr marL="0" indent="0" algn="ctr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vím, že je hodně sně</a:t>
            </a:r>
            <a:r>
              <a:rPr lang="cs-CZ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h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u. </a:t>
            </a:r>
          </a:p>
          <a:p>
            <a:pPr marL="0" indent="0" algn="ctr">
              <a:buNone/>
            </a:pP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Slyšíte tam   H ? </a:t>
            </a:r>
          </a:p>
          <a:p>
            <a:pPr marL="0" indent="0" algn="ctr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Ve slově mráz slyšíme s, ale:</a:t>
            </a:r>
          </a:p>
          <a:p>
            <a:pPr marL="0" indent="0" algn="ctr">
              <a:buNone/>
            </a:pP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v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íme, že jsou velké mra</a:t>
            </a:r>
            <a:r>
              <a:rPr lang="cs-CZ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z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y.</a:t>
            </a:r>
          </a:p>
          <a:p>
            <a:pPr marL="0" indent="0" algn="ctr">
              <a:buNone/>
            </a:pPr>
            <a:r>
              <a:rPr lang="cs-CZ" sz="3200" dirty="0" smtClean="0">
                <a:solidFill>
                  <a:srgbClr val="FF0000"/>
                </a:solidFill>
                <a:latin typeface="Comic Sans MS" pitchFamily="66" charset="0"/>
              </a:rPr>
              <a:t>Slyšíte tam   Z ? </a:t>
            </a:r>
            <a:endParaRPr lang="cs-CZ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7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Někde slyšíme  </a:t>
            </a:r>
            <a:r>
              <a:rPr lang="cs-CZ" sz="4000" b="1" dirty="0" smtClean="0">
                <a:solidFill>
                  <a:srgbClr val="C00000"/>
                </a:solidFill>
                <a:latin typeface="Comic Sans MS" pitchFamily="66" charset="0"/>
              </a:rPr>
              <a:t>P</a:t>
            </a:r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 , ale píšeme  </a:t>
            </a:r>
            <a:r>
              <a:rPr lang="cs-CZ" sz="4000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endParaRPr lang="cs-CZ" sz="40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h</a:t>
            </a: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řib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h</a:t>
            </a: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olub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š</a:t>
            </a: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roub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Jakub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Ale  pozor!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s</a:t>
            </a: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loup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n</a:t>
            </a: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ákup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příkop</a:t>
            </a:r>
            <a:endParaRPr lang="cs-CZ" sz="24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d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va  hřiby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íce holubů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ěkolik šroubů 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z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avolám: Jakube</a:t>
            </a:r>
          </a:p>
          <a:p>
            <a:pPr marL="0" indent="0">
              <a:buNone/>
            </a:pPr>
            <a:endParaRPr lang="cs-CZ" sz="24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a sloupu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akupuje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k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olem příkopu</a:t>
            </a:r>
            <a:endParaRPr lang="cs-CZ" sz="24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37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764705"/>
            <a:ext cx="7125112" cy="5094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Abychom poznali, co máme správně napsat, musíme si dané slovo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říci v jiném tvaru nebo si řekneme slovo příbuzné.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Ukážeme si další dvojice, u kterých si musíme dát při psaní pozor.</a:t>
            </a:r>
            <a:endParaRPr lang="cs-CZ" sz="28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72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123080" cy="924475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Někde slyšíme  </a:t>
            </a:r>
            <a:r>
              <a:rPr lang="cs-CZ" sz="4000" b="1" dirty="0" smtClean="0">
                <a:solidFill>
                  <a:srgbClr val="C00000"/>
                </a:solidFill>
                <a:latin typeface="Comic Sans MS" pitchFamily="66" charset="0"/>
              </a:rPr>
              <a:t>T</a:t>
            </a:r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 , ale píšeme  </a:t>
            </a:r>
            <a:r>
              <a:rPr lang="cs-CZ" sz="4000" dirty="0">
                <a:solidFill>
                  <a:srgbClr val="C00000"/>
                </a:solidFill>
                <a:latin typeface="Comic Sans MS" pitchFamily="66" charset="0"/>
              </a:rPr>
              <a:t>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71600" y="1628800"/>
            <a:ext cx="3471277" cy="4968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medvěd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sud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7030A0"/>
                </a:solidFill>
                <a:latin typeface="Comic Sans MS" pitchFamily="66" charset="0"/>
              </a:rPr>
              <a:t>n</a:t>
            </a: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ápad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C00000"/>
                </a:solidFill>
                <a:latin typeface="Comic Sans MS" pitchFamily="66" charset="0"/>
              </a:rPr>
              <a:t>Někde slyšíme </a:t>
            </a:r>
            <a:r>
              <a:rPr lang="cs-CZ" sz="3200" b="1" dirty="0" smtClean="0">
                <a:solidFill>
                  <a:srgbClr val="C00000"/>
                </a:solidFill>
                <a:latin typeface="Comic Sans MS" pitchFamily="66" charset="0"/>
              </a:rPr>
              <a:t>Ť,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echoď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oraď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řijeď</a:t>
            </a:r>
          </a:p>
          <a:p>
            <a:pPr marL="0" indent="0">
              <a:buNone/>
            </a:pPr>
            <a:endParaRPr lang="cs-CZ" sz="3200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1916832"/>
            <a:ext cx="3469242" cy="46642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vidím medvěda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d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va sudy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d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obré nápady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rgbClr val="C00000"/>
                </a:solidFill>
                <a:latin typeface="Comic Sans MS" pitchFamily="66" charset="0"/>
              </a:rPr>
              <a:t>ale píšeme  Ď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nechodí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oradí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řijede</a:t>
            </a:r>
          </a:p>
          <a:p>
            <a:pPr marL="0" indent="0">
              <a:buNone/>
            </a:pPr>
            <a:endParaRPr lang="cs-CZ" sz="24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cs-CZ" sz="24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818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123080" cy="924475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Někde slyšíme  </a:t>
            </a:r>
            <a:r>
              <a:rPr lang="cs-CZ" sz="4000" b="1" dirty="0" smtClean="0">
                <a:solidFill>
                  <a:srgbClr val="C00000"/>
                </a:solidFill>
                <a:latin typeface="Comic Sans MS" pitchFamily="66" charset="0"/>
              </a:rPr>
              <a:t>S</a:t>
            </a:r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 , ale píšeme  </a:t>
            </a:r>
            <a:r>
              <a:rPr lang="cs-CZ" sz="4000" dirty="0" smtClean="0">
                <a:solidFill>
                  <a:srgbClr val="C00000"/>
                </a:solidFill>
                <a:latin typeface="Comic Sans MS" pitchFamily="66" charset="0"/>
              </a:rPr>
              <a:t>Z</a:t>
            </a:r>
            <a:endParaRPr lang="cs-CZ" sz="40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71600" y="1628800"/>
            <a:ext cx="3471277" cy="4968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obraz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procházka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Terezka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C00000"/>
                </a:solidFill>
                <a:latin typeface="Comic Sans MS" pitchFamily="66" charset="0"/>
              </a:rPr>
              <a:t>Někde slyšíme </a:t>
            </a:r>
            <a:r>
              <a:rPr lang="cs-CZ" sz="3200" b="1" dirty="0">
                <a:solidFill>
                  <a:srgbClr val="C00000"/>
                </a:solidFill>
                <a:latin typeface="Comic Sans MS" pitchFamily="66" charset="0"/>
              </a:rPr>
              <a:t>Š</a:t>
            </a:r>
            <a:r>
              <a:rPr lang="cs-CZ" sz="3200" b="1" dirty="0" smtClean="0">
                <a:solidFill>
                  <a:srgbClr val="C00000"/>
                </a:solidFill>
                <a:latin typeface="Comic Sans MS" pitchFamily="66" charset="0"/>
              </a:rPr>
              <a:t>,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nůž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tužka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záložka</a:t>
            </a:r>
          </a:p>
          <a:p>
            <a:pPr marL="0" indent="0">
              <a:buNone/>
            </a:pPr>
            <a:endParaRPr lang="cs-CZ" sz="3200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1916832"/>
            <a:ext cx="3469242" cy="46642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d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va obrazy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b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udu se procházet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Tereza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rgbClr val="C00000"/>
                </a:solidFill>
                <a:latin typeface="Comic Sans MS" pitchFamily="66" charset="0"/>
              </a:rPr>
              <a:t>ale píšeme  Ž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s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nožem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íc tužek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z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aložím </a:t>
            </a:r>
          </a:p>
          <a:p>
            <a:pPr marL="0" indent="0">
              <a:buNone/>
            </a:pPr>
            <a:endParaRPr lang="cs-CZ" sz="24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cs-CZ" sz="24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65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123080" cy="924475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Někde slyšíme  </a:t>
            </a:r>
            <a:r>
              <a:rPr lang="cs-CZ" sz="4000" b="1" dirty="0" smtClean="0">
                <a:solidFill>
                  <a:srgbClr val="C00000"/>
                </a:solidFill>
                <a:latin typeface="Comic Sans MS" pitchFamily="66" charset="0"/>
              </a:rPr>
              <a:t>CH</a:t>
            </a:r>
            <a:r>
              <a:rPr lang="cs-CZ" dirty="0" smtClean="0">
                <a:solidFill>
                  <a:srgbClr val="C00000"/>
                </a:solidFill>
                <a:latin typeface="Comic Sans MS" pitchFamily="66" charset="0"/>
              </a:rPr>
              <a:t> , ale píšeme  </a:t>
            </a:r>
            <a:r>
              <a:rPr lang="cs-CZ" sz="4000" dirty="0">
                <a:solidFill>
                  <a:srgbClr val="C00000"/>
                </a:solidFill>
                <a:latin typeface="Comic Sans MS" pitchFamily="66" charset="0"/>
              </a:rPr>
              <a:t>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71600" y="1628800"/>
            <a:ext cx="3471277" cy="4968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břeh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lehký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7030A0"/>
                </a:solidFill>
                <a:latin typeface="Comic Sans MS" pitchFamily="66" charset="0"/>
              </a:rPr>
              <a:t>batoh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C00000"/>
                </a:solidFill>
                <a:latin typeface="Comic Sans MS" pitchFamily="66" charset="0"/>
              </a:rPr>
              <a:t>Někde slyšíme </a:t>
            </a:r>
            <a:r>
              <a:rPr lang="cs-CZ" sz="3200" b="1" dirty="0" smtClean="0">
                <a:solidFill>
                  <a:srgbClr val="C00000"/>
                </a:solidFill>
                <a:latin typeface="Comic Sans MS" pitchFamily="66" charset="0"/>
              </a:rPr>
              <a:t>F,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připrav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užovka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lovci</a:t>
            </a:r>
          </a:p>
          <a:p>
            <a:pPr marL="0" indent="0">
              <a:buNone/>
            </a:pPr>
            <a:endParaRPr lang="cs-CZ" sz="3200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1916832"/>
            <a:ext cx="3469242" cy="46642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a břehu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lehoučký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d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o batohu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rgbClr val="C00000"/>
                </a:solidFill>
                <a:latin typeface="Comic Sans MS" pitchFamily="66" charset="0"/>
              </a:rPr>
              <a:t>ale píšeme  V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připravím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ěkolik užovek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j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eden lovec </a:t>
            </a:r>
          </a:p>
          <a:p>
            <a:pPr marL="0" indent="0">
              <a:buNone/>
            </a:pPr>
            <a:endParaRPr lang="cs-CZ" sz="24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cs-CZ" sz="24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370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Procvičujte</a:t>
            </a:r>
            <a:endParaRPr lang="cs-CZ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7848871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s - z</a:t>
            </a:r>
            <a:r>
              <a:rPr lang="cs-CZ" sz="2400" dirty="0" smtClean="0">
                <a:latin typeface="Comic Sans MS" pitchFamily="66" charset="0"/>
              </a:rPr>
              <a:t>:  </a:t>
            </a:r>
            <a:r>
              <a:rPr lang="cs-CZ" sz="2400" dirty="0" err="1" smtClean="0">
                <a:latin typeface="Comic Sans MS" pitchFamily="66" charset="0"/>
              </a:rPr>
              <a:t>vů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otá_ka</a:t>
            </a:r>
            <a:r>
              <a:rPr lang="cs-CZ" sz="2400" dirty="0" smtClean="0">
                <a:latin typeface="Comic Sans MS" pitchFamily="66" charset="0"/>
              </a:rPr>
              <a:t>,  </a:t>
            </a:r>
            <a:r>
              <a:rPr lang="cs-CZ" sz="2400" dirty="0" err="1" smtClean="0">
                <a:latin typeface="Comic Sans MS" pitchFamily="66" charset="0"/>
              </a:rPr>
              <a:t>hla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note</a:t>
            </a:r>
            <a:r>
              <a:rPr lang="cs-CZ" sz="2400" dirty="0" smtClean="0">
                <a:latin typeface="Comic Sans MS" pitchFamily="66" charset="0"/>
              </a:rPr>
              <a:t>_,  paře_, </a:t>
            </a:r>
            <a:r>
              <a:rPr lang="cs-CZ" sz="2400" dirty="0" err="1" smtClean="0">
                <a:latin typeface="Comic Sans MS" pitchFamily="66" charset="0"/>
              </a:rPr>
              <a:t>dopi</a:t>
            </a:r>
            <a:r>
              <a:rPr lang="cs-CZ" sz="2400" dirty="0" smtClean="0">
                <a:latin typeface="Comic Sans MS" pitchFamily="66" charset="0"/>
              </a:rPr>
              <a:t>_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f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v</a:t>
            </a:r>
            <a:r>
              <a:rPr lang="cs-CZ" sz="2400" dirty="0" smtClean="0">
                <a:latin typeface="Comic Sans MS" pitchFamily="66" charset="0"/>
              </a:rPr>
              <a:t>:  </a:t>
            </a:r>
            <a:r>
              <a:rPr lang="cs-CZ" sz="2400" dirty="0" err="1" smtClean="0">
                <a:latin typeface="Comic Sans MS" pitchFamily="66" charset="0"/>
              </a:rPr>
              <a:t>o_ce</a:t>
            </a:r>
            <a:r>
              <a:rPr lang="cs-CZ" sz="2400" dirty="0" smtClean="0">
                <a:latin typeface="Comic Sans MS" pitchFamily="66" charset="0"/>
              </a:rPr>
              <a:t>,  </a:t>
            </a:r>
            <a:r>
              <a:rPr lang="cs-CZ" sz="2400" dirty="0" err="1" smtClean="0">
                <a:latin typeface="Comic Sans MS" pitchFamily="66" charset="0"/>
              </a:rPr>
              <a:t>borů_ky</a:t>
            </a:r>
            <a:r>
              <a:rPr lang="cs-CZ" sz="2400" dirty="0" smtClean="0">
                <a:latin typeface="Comic Sans MS" pitchFamily="66" charset="0"/>
              </a:rPr>
              <a:t>,  </a:t>
            </a:r>
            <a:r>
              <a:rPr lang="cs-CZ" sz="2400" dirty="0" err="1" smtClean="0">
                <a:latin typeface="Comic Sans MS" pitchFamily="66" charset="0"/>
              </a:rPr>
              <a:t>Rudol</a:t>
            </a:r>
            <a:r>
              <a:rPr lang="cs-CZ" sz="2400" dirty="0" smtClean="0">
                <a:latin typeface="Comic Sans MS" pitchFamily="66" charset="0"/>
              </a:rPr>
              <a:t>_,  Jose_,  </a:t>
            </a:r>
            <a:r>
              <a:rPr lang="cs-CZ" sz="2400" dirty="0" err="1" smtClean="0">
                <a:latin typeface="Comic Sans MS" pitchFamily="66" charset="0"/>
              </a:rPr>
              <a:t>Mirosla</a:t>
            </a:r>
            <a:r>
              <a:rPr lang="cs-CZ" sz="2400" dirty="0" smtClean="0">
                <a:latin typeface="Comic Sans MS" pitchFamily="66" charset="0"/>
              </a:rPr>
              <a:t>_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ť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ď</a:t>
            </a:r>
            <a:r>
              <a:rPr lang="cs-CZ" sz="2400" dirty="0" smtClean="0">
                <a:latin typeface="Comic Sans MS" pitchFamily="66" charset="0"/>
              </a:rPr>
              <a:t>:  </a:t>
            </a:r>
            <a:r>
              <a:rPr lang="cs-CZ" sz="2400" dirty="0" err="1" smtClean="0">
                <a:latin typeface="Comic Sans MS" pitchFamily="66" charset="0"/>
              </a:rPr>
              <a:t>lo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labu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pohla</a:t>
            </a:r>
            <a:r>
              <a:rPr lang="cs-CZ" sz="2400" dirty="0" smtClean="0">
                <a:latin typeface="Comic Sans MS" pitchFamily="66" charset="0"/>
              </a:rPr>
              <a:t>_,  obra_,  </a:t>
            </a:r>
            <a:r>
              <a:rPr lang="cs-CZ" sz="2400" dirty="0" err="1" smtClean="0">
                <a:latin typeface="Comic Sans MS" pitchFamily="66" charset="0"/>
              </a:rPr>
              <a:t>probu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Vla_ka</a:t>
            </a:r>
            <a:endParaRPr lang="cs-CZ" sz="24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c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h – h</a:t>
            </a:r>
            <a:r>
              <a:rPr lang="cs-CZ" sz="2400" dirty="0" smtClean="0">
                <a:latin typeface="Comic Sans MS" pitchFamily="66" charset="0"/>
              </a:rPr>
              <a:t>:  </a:t>
            </a:r>
            <a:r>
              <a:rPr lang="cs-CZ" sz="2400" dirty="0" err="1" smtClean="0">
                <a:latin typeface="Comic Sans MS" pitchFamily="66" charset="0"/>
              </a:rPr>
              <a:t>průbě</a:t>
            </a:r>
            <a:r>
              <a:rPr lang="cs-CZ" sz="2400" dirty="0" smtClean="0">
                <a:latin typeface="Comic Sans MS" pitchFamily="66" charset="0"/>
              </a:rPr>
              <a:t>_,  hro_,  </a:t>
            </a:r>
            <a:r>
              <a:rPr lang="cs-CZ" sz="2400" dirty="0" err="1" smtClean="0">
                <a:latin typeface="Comic Sans MS" pitchFamily="66" charset="0"/>
              </a:rPr>
              <a:t>zle_ka</a:t>
            </a:r>
            <a:r>
              <a:rPr lang="cs-CZ" sz="2400" dirty="0" smtClean="0">
                <a:latin typeface="Comic Sans MS" pitchFamily="66" charset="0"/>
              </a:rPr>
              <a:t>,  </a:t>
            </a:r>
            <a:r>
              <a:rPr lang="cs-CZ" sz="2400" dirty="0" err="1" smtClean="0">
                <a:latin typeface="Comic Sans MS" pitchFamily="66" charset="0"/>
              </a:rPr>
              <a:t>čeni</a:t>
            </a:r>
            <a:r>
              <a:rPr lang="cs-CZ" sz="2400" dirty="0" smtClean="0">
                <a:latin typeface="Comic Sans MS" pitchFamily="66" charset="0"/>
              </a:rPr>
              <a:t>_,  sto_,  </a:t>
            </a:r>
            <a:r>
              <a:rPr lang="cs-CZ" sz="2400" dirty="0" err="1" smtClean="0">
                <a:latin typeface="Comic Sans MS" pitchFamily="66" charset="0"/>
              </a:rPr>
              <a:t>hrá</a:t>
            </a:r>
            <a:r>
              <a:rPr lang="cs-CZ" sz="2400" dirty="0" smtClean="0">
                <a:latin typeface="Comic Sans MS" pitchFamily="66" charset="0"/>
              </a:rPr>
              <a:t>_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š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ž</a:t>
            </a:r>
            <a:r>
              <a:rPr lang="cs-CZ" sz="2400" dirty="0" smtClean="0">
                <a:latin typeface="Comic Sans MS" pitchFamily="66" charset="0"/>
              </a:rPr>
              <a:t>:  </a:t>
            </a:r>
            <a:r>
              <a:rPr lang="cs-CZ" sz="2400" dirty="0" err="1" smtClean="0">
                <a:latin typeface="Comic Sans MS" pitchFamily="66" charset="0"/>
              </a:rPr>
              <a:t>drůbe</a:t>
            </a:r>
            <a:r>
              <a:rPr lang="cs-CZ" sz="2400" dirty="0" smtClean="0">
                <a:latin typeface="Comic Sans MS" pitchFamily="66" charset="0"/>
              </a:rPr>
              <a:t>_,  my_,  Ale_,  </a:t>
            </a:r>
            <a:r>
              <a:rPr lang="cs-CZ" sz="2400" dirty="0" err="1" smtClean="0">
                <a:latin typeface="Comic Sans MS" pitchFamily="66" charset="0"/>
              </a:rPr>
              <a:t>nama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vě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napi</a:t>
            </a:r>
            <a:r>
              <a:rPr lang="cs-CZ" sz="2400" dirty="0" smtClean="0">
                <a:latin typeface="Comic Sans MS" pitchFamily="66" charset="0"/>
              </a:rPr>
              <a:t>_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d</a:t>
            </a:r>
            <a:r>
              <a:rPr lang="cs-CZ" sz="2400" dirty="0" smtClean="0">
                <a:latin typeface="Comic Sans MS" pitchFamily="66" charset="0"/>
              </a:rPr>
              <a:t>:  </a:t>
            </a:r>
            <a:r>
              <a:rPr lang="cs-CZ" sz="2400" dirty="0" err="1" smtClean="0">
                <a:latin typeface="Comic Sans MS" pitchFamily="66" charset="0"/>
              </a:rPr>
              <a:t>zápa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kamará</a:t>
            </a:r>
            <a:r>
              <a:rPr lang="cs-CZ" sz="2400" dirty="0" smtClean="0">
                <a:latin typeface="Comic Sans MS" pitchFamily="66" charset="0"/>
              </a:rPr>
              <a:t>_,  kvě_,  </a:t>
            </a:r>
            <a:r>
              <a:rPr lang="cs-CZ" sz="2400" dirty="0" err="1" smtClean="0">
                <a:latin typeface="Comic Sans MS" pitchFamily="66" charset="0"/>
              </a:rPr>
              <a:t>přípa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mos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hla</a:t>
            </a:r>
            <a:r>
              <a:rPr lang="cs-CZ" sz="2400" dirty="0" smtClean="0">
                <a:latin typeface="Comic Sans MS" pitchFamily="66" charset="0"/>
              </a:rPr>
              <a:t>_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p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b</a:t>
            </a:r>
            <a:r>
              <a:rPr lang="cs-CZ" sz="2400" dirty="0" smtClean="0">
                <a:latin typeface="Comic Sans MS" pitchFamily="66" charset="0"/>
              </a:rPr>
              <a:t>:  </a:t>
            </a:r>
            <a:r>
              <a:rPr lang="cs-CZ" sz="2400" dirty="0" err="1" smtClean="0">
                <a:latin typeface="Comic Sans MS" pitchFamily="66" charset="0"/>
              </a:rPr>
              <a:t>chlé</a:t>
            </a:r>
            <a:r>
              <a:rPr lang="cs-CZ" sz="2400" dirty="0" smtClean="0">
                <a:latin typeface="Comic Sans MS" pitchFamily="66" charset="0"/>
              </a:rPr>
              <a:t>_,  </a:t>
            </a:r>
            <a:r>
              <a:rPr lang="cs-CZ" sz="2400" dirty="0" err="1" smtClean="0">
                <a:latin typeface="Comic Sans MS" pitchFamily="66" charset="0"/>
              </a:rPr>
              <a:t>sto_ky</a:t>
            </a:r>
            <a:r>
              <a:rPr lang="cs-CZ" sz="2400" dirty="0" smtClean="0">
                <a:latin typeface="Comic Sans MS" pitchFamily="66" charset="0"/>
              </a:rPr>
              <a:t>,  </a:t>
            </a:r>
            <a:r>
              <a:rPr lang="cs-CZ" sz="2400" dirty="0" err="1" smtClean="0">
                <a:latin typeface="Comic Sans MS" pitchFamily="66" charset="0"/>
              </a:rPr>
              <a:t>tru_ka</a:t>
            </a:r>
            <a:r>
              <a:rPr lang="cs-CZ" sz="2400" dirty="0" smtClean="0">
                <a:latin typeface="Comic Sans MS" pitchFamily="66" charset="0"/>
              </a:rPr>
              <a:t>,  </a:t>
            </a:r>
            <a:r>
              <a:rPr lang="cs-CZ" sz="2400" dirty="0" err="1" smtClean="0">
                <a:latin typeface="Comic Sans MS" pitchFamily="66" charset="0"/>
              </a:rPr>
              <a:t>ší_ky</a:t>
            </a:r>
            <a:r>
              <a:rPr lang="cs-CZ" sz="2400" dirty="0" smtClean="0">
                <a:latin typeface="Comic Sans MS" pitchFamily="66" charset="0"/>
              </a:rPr>
              <a:t>,  </a:t>
            </a:r>
            <a:r>
              <a:rPr lang="cs-CZ" sz="2400" dirty="0" err="1" smtClean="0">
                <a:latin typeface="Comic Sans MS" pitchFamily="66" charset="0"/>
              </a:rPr>
              <a:t>ža_ka</a:t>
            </a:r>
            <a:r>
              <a:rPr lang="cs-CZ" sz="2400" dirty="0" smtClean="0">
                <a:latin typeface="Comic Sans MS" pitchFamily="66" charset="0"/>
              </a:rPr>
              <a:t>,  </a:t>
            </a:r>
            <a:r>
              <a:rPr lang="cs-CZ" sz="2400" dirty="0" err="1" smtClean="0">
                <a:latin typeface="Comic Sans MS" pitchFamily="66" charset="0"/>
              </a:rPr>
              <a:t>zu</a:t>
            </a:r>
            <a:r>
              <a:rPr lang="cs-CZ" sz="2400" dirty="0" smtClean="0">
                <a:latin typeface="Comic Sans MS" pitchFamily="66" charset="0"/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27602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/>
            </a:r>
            <a:br>
              <a:rPr lang="cs-CZ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</a:br>
            <a:r>
              <a:rPr lang="cs-CZ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Řešení</a:t>
            </a:r>
            <a:br>
              <a:rPr lang="cs-CZ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</a:br>
            <a:endParaRPr lang="cs-CZ" sz="4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7848871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s - z</a:t>
            </a:r>
            <a:r>
              <a:rPr lang="cs-CZ" sz="2400" dirty="0" smtClean="0">
                <a:latin typeface="Comic Sans MS" pitchFamily="66" charset="0"/>
              </a:rPr>
              <a:t>:  vů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z</a:t>
            </a:r>
            <a:r>
              <a:rPr lang="cs-CZ" sz="2400" dirty="0" smtClean="0">
                <a:latin typeface="Comic Sans MS" pitchFamily="66" charset="0"/>
              </a:rPr>
              <a:t>,  otá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z</a:t>
            </a:r>
            <a:r>
              <a:rPr lang="cs-CZ" sz="2400" dirty="0" smtClean="0">
                <a:latin typeface="Comic Sans MS" pitchFamily="66" charset="0"/>
              </a:rPr>
              <a:t>ka,  hla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s</a:t>
            </a:r>
            <a:r>
              <a:rPr lang="cs-CZ" sz="2400" dirty="0" smtClean="0">
                <a:latin typeface="Comic Sans MS" pitchFamily="66" charset="0"/>
              </a:rPr>
              <a:t>,  note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s</a:t>
            </a:r>
            <a:r>
              <a:rPr lang="cs-CZ" sz="2400" dirty="0" smtClean="0">
                <a:latin typeface="Comic Sans MS" pitchFamily="66" charset="0"/>
              </a:rPr>
              <a:t>,  paře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z</a:t>
            </a:r>
            <a:r>
              <a:rPr lang="cs-CZ" sz="2400" dirty="0" smtClean="0">
                <a:latin typeface="Comic Sans MS" pitchFamily="66" charset="0"/>
              </a:rPr>
              <a:t>, dopi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s</a:t>
            </a:r>
            <a:endParaRPr lang="cs-CZ" sz="24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f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v</a:t>
            </a:r>
            <a:r>
              <a:rPr lang="cs-CZ" sz="2400" dirty="0" smtClean="0">
                <a:latin typeface="Comic Sans MS" pitchFamily="66" charset="0"/>
              </a:rPr>
              <a:t>:  o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v</a:t>
            </a:r>
            <a:r>
              <a:rPr lang="cs-CZ" sz="2400" dirty="0" smtClean="0">
                <a:latin typeface="Comic Sans MS" pitchFamily="66" charset="0"/>
              </a:rPr>
              <a:t>ce,  borů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v</a:t>
            </a:r>
            <a:r>
              <a:rPr lang="cs-CZ" sz="2400" dirty="0" smtClean="0">
                <a:latin typeface="Comic Sans MS" pitchFamily="66" charset="0"/>
              </a:rPr>
              <a:t>ky,  Rudol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f</a:t>
            </a:r>
            <a:r>
              <a:rPr lang="cs-CZ" sz="2400" dirty="0" smtClean="0">
                <a:latin typeface="Comic Sans MS" pitchFamily="66" charset="0"/>
              </a:rPr>
              <a:t>,  Jose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f</a:t>
            </a:r>
            <a:r>
              <a:rPr lang="cs-CZ" sz="2400" dirty="0" smtClean="0">
                <a:latin typeface="Comic Sans MS" pitchFamily="66" charset="0"/>
              </a:rPr>
              <a:t>,  Mirosla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v</a:t>
            </a:r>
            <a:endParaRPr lang="cs-CZ" sz="24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ť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ď</a:t>
            </a:r>
            <a:r>
              <a:rPr lang="cs-CZ" sz="2400" dirty="0" smtClean="0">
                <a:latin typeface="Comic Sans MS" pitchFamily="66" charset="0"/>
              </a:rPr>
              <a:t>:  lo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ď</a:t>
            </a:r>
            <a:r>
              <a:rPr lang="cs-CZ" sz="2400" dirty="0" smtClean="0">
                <a:latin typeface="Comic Sans MS" pitchFamily="66" charset="0"/>
              </a:rPr>
              <a:t>,  labu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ť</a:t>
            </a:r>
            <a:r>
              <a:rPr lang="cs-CZ" sz="2400" dirty="0" smtClean="0">
                <a:latin typeface="Comic Sans MS" pitchFamily="66" charset="0"/>
              </a:rPr>
              <a:t>,  pohla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ď</a:t>
            </a:r>
            <a:r>
              <a:rPr lang="cs-CZ" sz="2400" dirty="0" smtClean="0">
                <a:latin typeface="Comic Sans MS" pitchFamily="66" charset="0"/>
              </a:rPr>
              <a:t>,  obra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ť</a:t>
            </a:r>
            <a:r>
              <a:rPr lang="cs-CZ" sz="2400" dirty="0" smtClean="0">
                <a:latin typeface="Comic Sans MS" pitchFamily="66" charset="0"/>
              </a:rPr>
              <a:t>,  probu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ď</a:t>
            </a:r>
            <a:r>
              <a:rPr lang="cs-CZ" sz="2400" dirty="0" smtClean="0">
                <a:latin typeface="Comic Sans MS" pitchFamily="66" charset="0"/>
              </a:rPr>
              <a:t>,  Vla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ď</a:t>
            </a:r>
            <a:r>
              <a:rPr lang="cs-CZ" sz="2400" dirty="0" smtClean="0">
                <a:latin typeface="Comic Sans MS" pitchFamily="66" charset="0"/>
              </a:rPr>
              <a:t>ka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c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h – h</a:t>
            </a:r>
            <a:r>
              <a:rPr lang="cs-CZ" sz="2400" dirty="0" smtClean="0">
                <a:latin typeface="Comic Sans MS" pitchFamily="66" charset="0"/>
              </a:rPr>
              <a:t>:  průbě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h</a:t>
            </a:r>
            <a:r>
              <a:rPr lang="cs-CZ" sz="2400" dirty="0" smtClean="0">
                <a:latin typeface="Comic Sans MS" pitchFamily="66" charset="0"/>
              </a:rPr>
              <a:t>,  hro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ch</a:t>
            </a:r>
            <a:r>
              <a:rPr lang="cs-CZ" sz="2400" dirty="0" smtClean="0">
                <a:latin typeface="Comic Sans MS" pitchFamily="66" charset="0"/>
              </a:rPr>
              <a:t>,  zle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h</a:t>
            </a:r>
            <a:r>
              <a:rPr lang="cs-CZ" sz="2400" dirty="0" smtClean="0">
                <a:latin typeface="Comic Sans MS" pitchFamily="66" charset="0"/>
              </a:rPr>
              <a:t>ka,  čeni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ch</a:t>
            </a:r>
            <a:r>
              <a:rPr lang="cs-CZ" sz="2400" dirty="0" smtClean="0">
                <a:latin typeface="Comic Sans MS" pitchFamily="66" charset="0"/>
              </a:rPr>
              <a:t>,  sto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h</a:t>
            </a:r>
            <a:r>
              <a:rPr lang="cs-CZ" sz="2400" dirty="0" smtClean="0">
                <a:latin typeface="Comic Sans MS" pitchFamily="66" charset="0"/>
              </a:rPr>
              <a:t>,  hrá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ch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š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ž</a:t>
            </a:r>
            <a:r>
              <a:rPr lang="cs-CZ" sz="2400" dirty="0" smtClean="0">
                <a:latin typeface="Comic Sans MS" pitchFamily="66" charset="0"/>
              </a:rPr>
              <a:t>:  drůbe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ž</a:t>
            </a:r>
            <a:r>
              <a:rPr lang="cs-CZ" sz="2400" dirty="0" smtClean="0">
                <a:latin typeface="Comic Sans MS" pitchFamily="66" charset="0"/>
              </a:rPr>
              <a:t>,  my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š</a:t>
            </a:r>
            <a:r>
              <a:rPr lang="cs-CZ" sz="2400" dirty="0" smtClean="0">
                <a:latin typeface="Comic Sans MS" pitchFamily="66" charset="0"/>
              </a:rPr>
              <a:t>,  Ale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š</a:t>
            </a:r>
            <a:r>
              <a:rPr lang="cs-CZ" sz="2400" dirty="0" smtClean="0">
                <a:latin typeface="Comic Sans MS" pitchFamily="66" charset="0"/>
              </a:rPr>
              <a:t>,  nama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ž</a:t>
            </a:r>
            <a:r>
              <a:rPr lang="cs-CZ" sz="2400" dirty="0" smtClean="0">
                <a:latin typeface="Comic Sans MS" pitchFamily="66" charset="0"/>
              </a:rPr>
              <a:t>,  vě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ž</a:t>
            </a:r>
            <a:r>
              <a:rPr lang="cs-CZ" sz="2400" dirty="0" smtClean="0">
                <a:latin typeface="Comic Sans MS" pitchFamily="66" charset="0"/>
              </a:rPr>
              <a:t>,  napi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š</a:t>
            </a:r>
            <a:endParaRPr lang="cs-CZ" sz="24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t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d</a:t>
            </a:r>
            <a:r>
              <a:rPr lang="cs-CZ" sz="2400" dirty="0" smtClean="0">
                <a:latin typeface="Comic Sans MS" pitchFamily="66" charset="0"/>
              </a:rPr>
              <a:t>:  zápa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d</a:t>
            </a:r>
            <a:r>
              <a:rPr lang="cs-CZ" sz="2400" dirty="0" smtClean="0">
                <a:latin typeface="Comic Sans MS" pitchFamily="66" charset="0"/>
              </a:rPr>
              <a:t>,  kamará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d</a:t>
            </a:r>
            <a:r>
              <a:rPr lang="cs-CZ" sz="2400" dirty="0" smtClean="0">
                <a:latin typeface="Comic Sans MS" pitchFamily="66" charset="0"/>
              </a:rPr>
              <a:t>,  kvě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t</a:t>
            </a:r>
            <a:r>
              <a:rPr lang="cs-CZ" sz="2400" dirty="0" smtClean="0">
                <a:latin typeface="Comic Sans MS" pitchFamily="66" charset="0"/>
              </a:rPr>
              <a:t>,  přípa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d</a:t>
            </a:r>
            <a:r>
              <a:rPr lang="cs-CZ" sz="2400" dirty="0" smtClean="0">
                <a:latin typeface="Comic Sans MS" pitchFamily="66" charset="0"/>
              </a:rPr>
              <a:t>,  mos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t</a:t>
            </a:r>
            <a:r>
              <a:rPr lang="cs-CZ" sz="2400" dirty="0" smtClean="0">
                <a:latin typeface="Comic Sans MS" pitchFamily="66" charset="0"/>
              </a:rPr>
              <a:t>,  hla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d</a:t>
            </a:r>
            <a:endParaRPr lang="cs-CZ" sz="24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p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– b</a:t>
            </a:r>
            <a:r>
              <a:rPr lang="cs-CZ" sz="2400" dirty="0" smtClean="0">
                <a:latin typeface="Comic Sans MS" pitchFamily="66" charset="0"/>
              </a:rPr>
              <a:t>:  chlé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cs-CZ" sz="2400" dirty="0" smtClean="0">
                <a:latin typeface="Comic Sans MS" pitchFamily="66" charset="0"/>
              </a:rPr>
              <a:t>,  sto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p</a:t>
            </a:r>
            <a:r>
              <a:rPr lang="cs-CZ" sz="2400" dirty="0" smtClean="0">
                <a:latin typeface="Comic Sans MS" pitchFamily="66" charset="0"/>
              </a:rPr>
              <a:t>ky,  tru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cs-CZ" sz="2400" dirty="0" smtClean="0">
                <a:latin typeface="Comic Sans MS" pitchFamily="66" charset="0"/>
              </a:rPr>
              <a:t>ka,  ší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p</a:t>
            </a:r>
            <a:r>
              <a:rPr lang="cs-CZ" sz="2400" dirty="0" smtClean="0">
                <a:latin typeface="Comic Sans MS" pitchFamily="66" charset="0"/>
              </a:rPr>
              <a:t>ky,  ža</a:t>
            </a:r>
            <a:r>
              <a:rPr lang="cs-CZ" sz="2400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cs-CZ" sz="2400" dirty="0" smtClean="0">
                <a:latin typeface="Comic Sans MS" pitchFamily="66" charset="0"/>
              </a:rPr>
              <a:t>ka,  zu</a:t>
            </a:r>
            <a:r>
              <a:rPr lang="cs-CZ" sz="2400" dirty="0">
                <a:solidFill>
                  <a:srgbClr val="C00000"/>
                </a:solidFill>
                <a:latin typeface="Comic Sans MS" pitchFamily="66" charset="0"/>
              </a:rPr>
              <a:t>b</a:t>
            </a:r>
            <a:endParaRPr lang="cs-CZ" sz="2400" dirty="0" smtClean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19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147</TotalTime>
  <Words>486</Words>
  <Application>Microsoft Office PowerPoint</Application>
  <PresentationFormat>Předvádění na obrazovce (4:3)</PresentationFormat>
  <Paragraphs>117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Spring</vt:lpstr>
      <vt:lpstr>Prezentace aplikace PowerPoint</vt:lpstr>
      <vt:lpstr>Anotace</vt:lpstr>
      <vt:lpstr>Párové souhlásky</vt:lpstr>
      <vt:lpstr>Zkuste říct nahlas slovo  </vt:lpstr>
      <vt:lpstr>V některých slovech píšeme jiné souhlásky, než vyslovíme nebo slyšíme.</vt:lpstr>
      <vt:lpstr>Někde slyšíme  P , ale píšeme  B</vt:lpstr>
      <vt:lpstr>Prezentace aplikace PowerPoint</vt:lpstr>
      <vt:lpstr>Někde slyšíme  T , ale píšeme  D</vt:lpstr>
      <vt:lpstr>Někde slyšíme  S , ale píšeme  Z</vt:lpstr>
      <vt:lpstr>Někde slyšíme  CH , ale píšeme  H</vt:lpstr>
      <vt:lpstr>Procvičujte</vt:lpstr>
      <vt:lpstr> Řešení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Karolína Pátková</cp:lastModifiedBy>
  <cp:revision>17</cp:revision>
  <dcterms:created xsi:type="dcterms:W3CDTF">2011-08-21T15:31:45Z</dcterms:created>
  <dcterms:modified xsi:type="dcterms:W3CDTF">2013-01-16T07:11:01Z</dcterms:modified>
</cp:coreProperties>
</file>