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VY_32_INOVACE_1B_18_Téma_Podstatná_jména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17E2EE-8A6D-4221-8427-A3EE409FA542}" type="presOf" srcId="{EBC41103-E2E5-4D48-9B4B-425520D3D098}" destId="{F732C171-B6A8-40AC-BE86-9061B3C3D3B8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7886374E-F9E1-4067-831B-5CAEBB112A08}" type="presOf" srcId="{9F18DD90-522E-4A06-9EDB-3FF7C7EB6637}" destId="{D102FEF8-6917-41D2-AE5D-914C1EA8F84A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F5032C3-9937-47BA-BB2B-9A4B4AA14181}" type="presOf" srcId="{9F18DD90-522E-4A06-9EDB-3FF7C7EB6637}" destId="{932F2F5B-E5E6-4E00-9503-10413FFBA7E0}" srcOrd="1" destOrd="0" presId="urn:microsoft.com/office/officeart/2005/8/layout/target3"/>
    <dgm:cxn modelId="{C9E99A42-01F4-40C7-8A69-8D3E7088B534}" type="presOf" srcId="{C73C7642-F245-4585-8F88-243F9FAEF6CA}" destId="{304CA11A-E17E-4999-A128-C72BF543B20D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AFAF5DB-E4F5-4BCB-8C10-1CA100C29715}" type="presOf" srcId="{0C6E1E16-08A6-4B86-AB9F-749A7749D4C9}" destId="{B7652895-8F40-40B1-8BC2-AD2A1592E4B6}" srcOrd="1" destOrd="0" presId="urn:microsoft.com/office/officeart/2005/8/layout/target3"/>
    <dgm:cxn modelId="{FA3136EA-5ECE-4BE4-87F9-CBECB0EB5011}" type="presOf" srcId="{0C6E1E16-08A6-4B86-AB9F-749A7749D4C9}" destId="{D8344A4C-A59C-418B-AE84-1CF03F62012F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BA5D74E-B26F-4326-9184-8B0C1F3B7CCE}" type="presOf" srcId="{C73C7642-F245-4585-8F88-243F9FAEF6CA}" destId="{0E0F4EFC-82FA-4EC4-801E-BC2F931EC339}" srcOrd="1" destOrd="0" presId="urn:microsoft.com/office/officeart/2005/8/layout/target3"/>
    <dgm:cxn modelId="{1A9A59C5-A45D-4159-A146-4D84497E8D43}" type="presOf" srcId="{FBBFC3EA-9D9D-4F3A-BEA6-9C2C0E46BF20}" destId="{3F478621-DC04-4E99-8ED0-6EF817E39D41}" srcOrd="1" destOrd="0" presId="urn:microsoft.com/office/officeart/2005/8/layout/target3"/>
    <dgm:cxn modelId="{AD0E16E6-8087-4765-A850-9588BF2563AB}" type="presOf" srcId="{445C7998-7549-48B0-BD68-D4F0167F02E5}" destId="{BC35EE03-4121-4EF9-923D-7CB6D30D358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2F936FC2-7969-4223-9975-0023AFBE357E}" type="presOf" srcId="{019433A1-1324-4DE1-9E6F-32B851095F74}" destId="{CC1D5B29-8413-4412-9F6D-55E531B84639}" srcOrd="0" destOrd="0" presId="urn:microsoft.com/office/officeart/2005/8/layout/target3"/>
    <dgm:cxn modelId="{64F1AEA5-B358-4C84-92B6-BC8BDCF6C0EF}" type="presOf" srcId="{39F8B381-5807-488E-AC22-73DD4140ED4A}" destId="{71045F8C-00FA-488E-A7BD-E2E6753D979D}" srcOrd="0" destOrd="0" presId="urn:microsoft.com/office/officeart/2005/8/layout/target3"/>
    <dgm:cxn modelId="{CF69BE4D-ADCF-472C-8D0F-7E1888BD9613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3F7C9F5-EE8B-42BF-B445-3E350374AC1C}" type="presOf" srcId="{445C7998-7549-48B0-BD68-D4F0167F02E5}" destId="{4D19AB04-24FA-40C2-B203-52AE3D15E171}" srcOrd="1" destOrd="0" presId="urn:microsoft.com/office/officeart/2005/8/layout/target3"/>
    <dgm:cxn modelId="{4CE5E8FF-2F91-4185-BBBF-7989FB6778F2}" type="presOf" srcId="{FBBFC3EA-9D9D-4F3A-BEA6-9C2C0E46BF20}" destId="{601CDFA2-8205-4060-95D5-B0A001D0D0E3}" srcOrd="0" destOrd="0" presId="urn:microsoft.com/office/officeart/2005/8/layout/target3"/>
    <dgm:cxn modelId="{EB7B2C94-92FF-40F4-BCE8-3C2C4B68F06F}" type="presOf" srcId="{019433A1-1324-4DE1-9E6F-32B851095F74}" destId="{83FE2C4A-F11C-43B1-9923-1AFAA3244381}" srcOrd="1" destOrd="0" presId="urn:microsoft.com/office/officeart/2005/8/layout/target3"/>
    <dgm:cxn modelId="{B0B8E832-857C-4EE5-A1AE-A180F3C0B6D7}" type="presParOf" srcId="{71045F8C-00FA-488E-A7BD-E2E6753D979D}" destId="{3577EC6B-C980-4F34-8C69-4365E7B8FC8C}" srcOrd="0" destOrd="0" presId="urn:microsoft.com/office/officeart/2005/8/layout/target3"/>
    <dgm:cxn modelId="{E745493F-E4D2-43F1-8FA6-AC3324026715}" type="presParOf" srcId="{71045F8C-00FA-488E-A7BD-E2E6753D979D}" destId="{6940EB87-DC1D-4BC3-9408-9AC2E1FFC039}" srcOrd="1" destOrd="0" presId="urn:microsoft.com/office/officeart/2005/8/layout/target3"/>
    <dgm:cxn modelId="{C3152A90-FBE0-4F92-80C3-D1007CEC1E32}" type="presParOf" srcId="{71045F8C-00FA-488E-A7BD-E2E6753D979D}" destId="{BC35EE03-4121-4EF9-923D-7CB6D30D358D}" srcOrd="2" destOrd="0" presId="urn:microsoft.com/office/officeart/2005/8/layout/target3"/>
    <dgm:cxn modelId="{B97C17AA-72BC-4FBA-8FA3-824B6172A00E}" type="presParOf" srcId="{71045F8C-00FA-488E-A7BD-E2E6753D979D}" destId="{D3840DFA-901C-4049-8AB2-27AC2BA34540}" srcOrd="3" destOrd="0" presId="urn:microsoft.com/office/officeart/2005/8/layout/target3"/>
    <dgm:cxn modelId="{8F4C0309-5E0C-4DE4-B218-6C8D8A4B4444}" type="presParOf" srcId="{71045F8C-00FA-488E-A7BD-E2E6753D979D}" destId="{5BDA8D49-C64C-4FDF-ACCF-171444A32B21}" srcOrd="4" destOrd="0" presId="urn:microsoft.com/office/officeart/2005/8/layout/target3"/>
    <dgm:cxn modelId="{17ACBB0C-910D-43FD-AFF1-57736177DFCB}" type="presParOf" srcId="{71045F8C-00FA-488E-A7BD-E2E6753D979D}" destId="{D8344A4C-A59C-418B-AE84-1CF03F62012F}" srcOrd="5" destOrd="0" presId="urn:microsoft.com/office/officeart/2005/8/layout/target3"/>
    <dgm:cxn modelId="{2089B2B1-93E3-4CF7-A18D-BFFC8F8585A4}" type="presParOf" srcId="{71045F8C-00FA-488E-A7BD-E2E6753D979D}" destId="{57DDA582-354B-4295-AE97-083B34E96D1A}" srcOrd="6" destOrd="0" presId="urn:microsoft.com/office/officeart/2005/8/layout/target3"/>
    <dgm:cxn modelId="{C2B02772-2825-4C2A-AFF2-9FA6C4C42DFB}" type="presParOf" srcId="{71045F8C-00FA-488E-A7BD-E2E6753D979D}" destId="{4A11C032-4DF2-44E5-8C80-1286B3D4B133}" srcOrd="7" destOrd="0" presId="urn:microsoft.com/office/officeart/2005/8/layout/target3"/>
    <dgm:cxn modelId="{6A83EBA5-55B2-4271-9780-7CBE57F5FAC1}" type="presParOf" srcId="{71045F8C-00FA-488E-A7BD-E2E6753D979D}" destId="{601CDFA2-8205-4060-95D5-B0A001D0D0E3}" srcOrd="8" destOrd="0" presId="urn:microsoft.com/office/officeart/2005/8/layout/target3"/>
    <dgm:cxn modelId="{71BAE130-D112-4DEC-8E8F-027DBA223C39}" type="presParOf" srcId="{71045F8C-00FA-488E-A7BD-E2E6753D979D}" destId="{EA95FEE9-5F68-48C7-93BB-0F8C419DA96D}" srcOrd="9" destOrd="0" presId="urn:microsoft.com/office/officeart/2005/8/layout/target3"/>
    <dgm:cxn modelId="{E17DDB3E-7E8E-44E5-9EDE-C362B69343A8}" type="presParOf" srcId="{71045F8C-00FA-488E-A7BD-E2E6753D979D}" destId="{BB3828A8-1683-43A3-8BCA-2995B7EAE8F3}" srcOrd="10" destOrd="0" presId="urn:microsoft.com/office/officeart/2005/8/layout/target3"/>
    <dgm:cxn modelId="{B5F6C2C2-FDB8-4E95-A404-6F40F2606F48}" type="presParOf" srcId="{71045F8C-00FA-488E-A7BD-E2E6753D979D}" destId="{CC1D5B29-8413-4412-9F6D-55E531B84639}" srcOrd="11" destOrd="0" presId="urn:microsoft.com/office/officeart/2005/8/layout/target3"/>
    <dgm:cxn modelId="{5192ACF4-41DD-483C-8EC5-0C61BD9E361B}" type="presParOf" srcId="{71045F8C-00FA-488E-A7BD-E2E6753D979D}" destId="{AEEDACE7-4427-455B-A155-2C3381828BD7}" srcOrd="12" destOrd="0" presId="urn:microsoft.com/office/officeart/2005/8/layout/target3"/>
    <dgm:cxn modelId="{F26060A8-A91B-44AB-B235-FF92F05C034A}" type="presParOf" srcId="{71045F8C-00FA-488E-A7BD-E2E6753D979D}" destId="{7C8531F2-00DF-4DB1-A6C6-AF46193E1BBF}" srcOrd="13" destOrd="0" presId="urn:microsoft.com/office/officeart/2005/8/layout/target3"/>
    <dgm:cxn modelId="{BE2057F6-A330-4B1E-9682-840BE33F5A33}" type="presParOf" srcId="{71045F8C-00FA-488E-A7BD-E2E6753D979D}" destId="{304CA11A-E17E-4999-A128-C72BF543B20D}" srcOrd="14" destOrd="0" presId="urn:microsoft.com/office/officeart/2005/8/layout/target3"/>
    <dgm:cxn modelId="{CCE51128-03F6-46D8-818A-E66A1CFB2A69}" type="presParOf" srcId="{71045F8C-00FA-488E-A7BD-E2E6753D979D}" destId="{C67EF5F7-B425-49AF-82F9-2446588ED851}" srcOrd="15" destOrd="0" presId="urn:microsoft.com/office/officeart/2005/8/layout/target3"/>
    <dgm:cxn modelId="{97329153-A77E-469C-B275-0BF58610E5F8}" type="presParOf" srcId="{71045F8C-00FA-488E-A7BD-E2E6753D979D}" destId="{14E80F71-B028-4CCE-8C5A-7AE67F9A28C6}" srcOrd="16" destOrd="0" presId="urn:microsoft.com/office/officeart/2005/8/layout/target3"/>
    <dgm:cxn modelId="{813DFC57-9D23-474B-A88E-4ECFD494DE6A}" type="presParOf" srcId="{71045F8C-00FA-488E-A7BD-E2E6753D979D}" destId="{F732C171-B6A8-40AC-BE86-9061B3C3D3B8}" srcOrd="17" destOrd="0" presId="urn:microsoft.com/office/officeart/2005/8/layout/target3"/>
    <dgm:cxn modelId="{324CAE19-CBDF-4ED7-A200-B4BDB7BA3274}" type="presParOf" srcId="{71045F8C-00FA-488E-A7BD-E2E6753D979D}" destId="{D8C5187E-68B6-4E2E-86D0-57087190219B}" srcOrd="18" destOrd="0" presId="urn:microsoft.com/office/officeart/2005/8/layout/target3"/>
    <dgm:cxn modelId="{2683991E-3B5C-4BE2-A896-12DF0DFF367D}" type="presParOf" srcId="{71045F8C-00FA-488E-A7BD-E2E6753D979D}" destId="{1A909E4D-639C-4CB7-A7CE-FC1133FAA37E}" srcOrd="19" destOrd="0" presId="urn:microsoft.com/office/officeart/2005/8/layout/target3"/>
    <dgm:cxn modelId="{EA8ACD1C-333B-455B-893C-36EC5011CF29}" type="presParOf" srcId="{71045F8C-00FA-488E-A7BD-E2E6753D979D}" destId="{D102FEF8-6917-41D2-AE5D-914C1EA8F84A}" srcOrd="20" destOrd="0" presId="urn:microsoft.com/office/officeart/2005/8/layout/target3"/>
    <dgm:cxn modelId="{DC9AEAC8-E23A-4FBE-AD8B-668E0895BD37}" type="presParOf" srcId="{71045F8C-00FA-488E-A7BD-E2E6753D979D}" destId="{4D19AB04-24FA-40C2-B203-52AE3D15E171}" srcOrd="21" destOrd="0" presId="urn:microsoft.com/office/officeart/2005/8/layout/target3"/>
    <dgm:cxn modelId="{D17E1873-DFA8-4123-86F8-60A8F44F4291}" type="presParOf" srcId="{71045F8C-00FA-488E-A7BD-E2E6753D979D}" destId="{B7652895-8F40-40B1-8BC2-AD2A1592E4B6}" srcOrd="22" destOrd="0" presId="urn:microsoft.com/office/officeart/2005/8/layout/target3"/>
    <dgm:cxn modelId="{66745ADC-C9C9-4862-9352-4ED5FD5108B8}" type="presParOf" srcId="{71045F8C-00FA-488E-A7BD-E2E6753D979D}" destId="{3F478621-DC04-4E99-8ED0-6EF817E39D41}" srcOrd="23" destOrd="0" presId="urn:microsoft.com/office/officeart/2005/8/layout/target3"/>
    <dgm:cxn modelId="{D3A680FF-2DA0-4B21-AAAA-787E0D8F1F27}" type="presParOf" srcId="{71045F8C-00FA-488E-A7BD-E2E6753D979D}" destId="{83FE2C4A-F11C-43B1-9923-1AFAA3244381}" srcOrd="24" destOrd="0" presId="urn:microsoft.com/office/officeart/2005/8/layout/target3"/>
    <dgm:cxn modelId="{59957B90-1332-486F-BA32-1F23206252FF}" type="presParOf" srcId="{71045F8C-00FA-488E-A7BD-E2E6753D979D}" destId="{0E0F4EFC-82FA-4EC4-801E-BC2F931EC339}" srcOrd="25" destOrd="0" presId="urn:microsoft.com/office/officeart/2005/8/layout/target3"/>
    <dgm:cxn modelId="{6AE17804-1F3D-4601-954E-21F6F3D47F36}" type="presParOf" srcId="{71045F8C-00FA-488E-A7BD-E2E6753D979D}" destId="{D3CEBA79-51F7-49AC-8104-9DE2B978BFF4}" srcOrd="26" destOrd="0" presId="urn:microsoft.com/office/officeart/2005/8/layout/target3"/>
    <dgm:cxn modelId="{0836B1D1-BDF7-4156-80AC-CEA01DF3893B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VY_32_INOVACE_1B_18_Téma_Podstatná_jména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dirty="0" smtClean="0"/>
            <a:t>: Český jazyk 2.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950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990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286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74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801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200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192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85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48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228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03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F048148-4CB7-4F88-B497-462BA763CBC9}" type="datetimeFigureOut">
              <a:rPr lang="cs-CZ" smtClean="0">
                <a:solidFill>
                  <a:srgbClr val="CAF278"/>
                </a:solidFill>
              </a:rPr>
              <a:pPr/>
              <a:t>21.10.2013</a:t>
            </a:fld>
            <a:endParaRPr lang="cs-CZ">
              <a:solidFill>
                <a:srgbClr val="CAF278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CAF278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C4C822B6-5651-4B23-A7D1-BE1785AD4A8D}" type="slidenum">
              <a:rPr lang="cs-CZ" smtClean="0">
                <a:solidFill>
                  <a:srgbClr val="CAF278"/>
                </a:solidFill>
              </a:rPr>
              <a:pPr/>
              <a:t>‹#›</a:t>
            </a:fld>
            <a:endParaRPr lang="cs-CZ">
              <a:solidFill>
                <a:srgbClr val="CAF278"/>
              </a:solidFill>
            </a:endParaRPr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792675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835102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3287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První seznámení s podstatnými jmény.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Vysvětlení pojmu, práce s obrázky,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o</a:t>
            </a:r>
            <a:r>
              <a:rPr lang="cs-CZ" sz="2800" dirty="0" smtClean="0">
                <a:latin typeface="Comic Sans MS" pitchFamily="66" charset="0"/>
              </a:rPr>
              <a:t>bjasnění ukazovacích zájmen ten, ta, to.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Poznávání podstatných jmen,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závěrečné shrnutí.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94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2204864"/>
            <a:ext cx="7117180" cy="278854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900" b="1" dirty="0" smtClean="0">
                <a:solidFill>
                  <a:srgbClr val="FFFF00"/>
                </a:solidFill>
                <a:latin typeface="Comic Sans MS" pitchFamily="66" charset="0"/>
              </a:rPr>
              <a:t>Podstatná     </a:t>
            </a:r>
            <a:br>
              <a:rPr lang="cs-CZ" sz="8900" b="1" dirty="0" smtClean="0">
                <a:solidFill>
                  <a:srgbClr val="FFFF00"/>
                </a:solidFill>
                <a:latin typeface="Comic Sans MS" pitchFamily="66" charset="0"/>
              </a:rPr>
            </a:br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/>
            </a:r>
            <a:b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</a:br>
            <a:r>
              <a:rPr lang="cs-CZ" sz="8900" b="1" dirty="0" smtClean="0">
                <a:solidFill>
                  <a:srgbClr val="FFFF00"/>
                </a:solidFill>
                <a:latin typeface="Comic Sans MS" pitchFamily="66" charset="0"/>
              </a:rPr>
              <a:t>jména</a:t>
            </a:r>
            <a:r>
              <a:rPr lang="cs-CZ" sz="6700" b="1" dirty="0">
                <a:solidFill>
                  <a:srgbClr val="FFFF00"/>
                </a:solidFill>
                <a:latin typeface="Comic Sans MS" pitchFamily="66" charset="0"/>
              </a:rPr>
              <a:t/>
            </a:r>
            <a:br>
              <a:rPr lang="cs-CZ" sz="6700" b="1" dirty="0">
                <a:solidFill>
                  <a:srgbClr val="FFFF00"/>
                </a:solidFill>
                <a:latin typeface="Comic Sans MS" pitchFamily="66" charset="0"/>
              </a:rPr>
            </a:b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Slunce 2"/>
          <p:cNvSpPr/>
          <p:nvPr/>
        </p:nvSpPr>
        <p:spPr>
          <a:xfrm>
            <a:off x="1763688" y="4509120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6588224" y="3429000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Slunce 4"/>
          <p:cNvSpPr/>
          <p:nvPr/>
        </p:nvSpPr>
        <p:spPr>
          <a:xfrm>
            <a:off x="943980" y="2420888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Slunce 5"/>
          <p:cNvSpPr/>
          <p:nvPr/>
        </p:nvSpPr>
        <p:spPr>
          <a:xfrm>
            <a:off x="5148064" y="5614392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2843808" y="116632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2601210" y="6044933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791580" y="5778385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Slunce 9"/>
          <p:cNvSpPr/>
          <p:nvPr/>
        </p:nvSpPr>
        <p:spPr>
          <a:xfrm>
            <a:off x="467544" y="766356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5148064" y="44870"/>
            <a:ext cx="648072" cy="64807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74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125113" cy="924475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Podstatná jména jsou názvy </a:t>
            </a:r>
            <a:endParaRPr lang="cs-CZ" sz="4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204864"/>
            <a:ext cx="7125112" cy="36539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>
                <a:latin typeface="Comic Sans MS" pitchFamily="66" charset="0"/>
              </a:rPr>
              <a:t> </a:t>
            </a:r>
            <a:r>
              <a:rPr lang="cs-CZ" sz="4000" dirty="0" smtClean="0">
                <a:latin typeface="Comic Sans MS" pitchFamily="66" charset="0"/>
              </a:rPr>
              <a:t>   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osob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  zvířat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  věcí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4298393" y="2982688"/>
            <a:ext cx="360040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4572000" y="4104269"/>
            <a:ext cx="360040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5940152" y="5049600"/>
            <a:ext cx="360040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3203848" y="620688"/>
            <a:ext cx="360040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Pěticípá hvězda 7"/>
          <p:cNvSpPr/>
          <p:nvPr/>
        </p:nvSpPr>
        <p:spPr>
          <a:xfrm>
            <a:off x="6300192" y="3156536"/>
            <a:ext cx="360040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Pěticípá hvězda 9"/>
          <p:cNvSpPr/>
          <p:nvPr/>
        </p:nvSpPr>
        <p:spPr>
          <a:xfrm>
            <a:off x="3383868" y="5661248"/>
            <a:ext cx="360040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383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Pojmenuj osoby 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712968" cy="45019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latin typeface="Comic Sans MS" pitchFamily="66" charset="0"/>
              </a:rPr>
              <a:t>              </a:t>
            </a:r>
          </a:p>
          <a:p>
            <a:pPr marL="0" indent="0">
              <a:buNone/>
            </a:pPr>
            <a:r>
              <a:rPr lang="cs-CZ" sz="3600" dirty="0">
                <a:latin typeface="Comic Sans MS" pitchFamily="66" charset="0"/>
              </a:rPr>
              <a:t> </a:t>
            </a:r>
            <a:r>
              <a:rPr lang="cs-CZ" sz="3600" dirty="0" smtClean="0">
                <a:latin typeface="Comic Sans MS" pitchFamily="66" charset="0"/>
              </a:rPr>
              <a:t>              </a:t>
            </a:r>
          </a:p>
          <a:p>
            <a:pPr marL="0" indent="0">
              <a:buNone/>
            </a:pPr>
            <a:r>
              <a:rPr lang="cs-CZ" sz="3600" dirty="0">
                <a:latin typeface="Comic Sans MS" pitchFamily="66" charset="0"/>
              </a:rPr>
              <a:t> </a:t>
            </a:r>
            <a:r>
              <a:rPr lang="cs-CZ" sz="3600" dirty="0" smtClean="0">
                <a:latin typeface="Comic Sans MS" pitchFamily="66" charset="0"/>
              </a:rPr>
              <a:t>              maminka</a:t>
            </a:r>
          </a:p>
          <a:p>
            <a:pPr marL="0" indent="0">
              <a:buNone/>
            </a:pPr>
            <a:r>
              <a:rPr lang="cs-CZ" sz="3600" dirty="0">
                <a:latin typeface="Comic Sans MS" pitchFamily="66" charset="0"/>
              </a:rPr>
              <a:t>d</a:t>
            </a:r>
            <a:r>
              <a:rPr lang="cs-CZ" sz="3600" dirty="0" smtClean="0">
                <a:latin typeface="Comic Sans MS" pitchFamily="66" charset="0"/>
              </a:rPr>
              <a:t>oktor    tatínek      listonoš   princezna</a:t>
            </a:r>
          </a:p>
          <a:p>
            <a:pPr marL="0" indent="0">
              <a:buNone/>
            </a:pPr>
            <a:r>
              <a:rPr lang="cs-CZ" sz="3600" dirty="0" smtClean="0">
                <a:latin typeface="Comic Sans MS" pitchFamily="66" charset="0"/>
              </a:rPr>
              <a:t>               miminko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781757"/>
            <a:ext cx="1835843" cy="1835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26641"/>
            <a:ext cx="1799479" cy="1799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53763"/>
            <a:ext cx="1763837" cy="176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08459"/>
            <a:ext cx="1835844" cy="1835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ěticípá hvězda 3"/>
          <p:cNvSpPr/>
          <p:nvPr/>
        </p:nvSpPr>
        <p:spPr>
          <a:xfrm>
            <a:off x="2258291" y="535072"/>
            <a:ext cx="378222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Pěticípá hvězda 8"/>
          <p:cNvSpPr/>
          <p:nvPr/>
        </p:nvSpPr>
        <p:spPr>
          <a:xfrm>
            <a:off x="5004048" y="3933056"/>
            <a:ext cx="378222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Pěticípá hvězda 9"/>
          <p:cNvSpPr/>
          <p:nvPr/>
        </p:nvSpPr>
        <p:spPr>
          <a:xfrm>
            <a:off x="899592" y="3933056"/>
            <a:ext cx="378222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Pěticípá hvězda 10"/>
          <p:cNvSpPr/>
          <p:nvPr/>
        </p:nvSpPr>
        <p:spPr>
          <a:xfrm>
            <a:off x="1340369" y="5373514"/>
            <a:ext cx="378222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Pěticípá hvězda 11"/>
          <p:cNvSpPr/>
          <p:nvPr/>
        </p:nvSpPr>
        <p:spPr>
          <a:xfrm>
            <a:off x="6356347" y="5805264"/>
            <a:ext cx="378222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Pěticípá hvězda 12"/>
          <p:cNvSpPr/>
          <p:nvPr/>
        </p:nvSpPr>
        <p:spPr>
          <a:xfrm>
            <a:off x="6876256" y="557064"/>
            <a:ext cx="378222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33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69" y="2204864"/>
            <a:ext cx="1872000" cy="18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027" y="2205016"/>
            <a:ext cx="1871848" cy="1871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Pojmenuj 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zvířata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84033"/>
            <a:ext cx="8280920" cy="4457335"/>
          </a:xfrm>
        </p:spPr>
        <p:txBody>
          <a:bodyPr>
            <a:normAutofit/>
          </a:bodyPr>
          <a:lstStyle/>
          <a:p>
            <a:endParaRPr lang="cs-CZ" sz="36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600" dirty="0">
                <a:latin typeface="Comic Sans MS" pitchFamily="66" charset="0"/>
              </a:rPr>
              <a:t>ž</a:t>
            </a:r>
            <a:r>
              <a:rPr lang="cs-CZ" sz="3600" dirty="0" smtClean="0">
                <a:latin typeface="Comic Sans MS" pitchFamily="66" charset="0"/>
              </a:rPr>
              <a:t>irafa     sýkora     velryba    motýl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05016"/>
            <a:ext cx="1871848" cy="1871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358" y="2157735"/>
            <a:ext cx="1919129" cy="1919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ěticípá hvězda 3"/>
          <p:cNvSpPr/>
          <p:nvPr/>
        </p:nvSpPr>
        <p:spPr>
          <a:xfrm>
            <a:off x="2250410" y="357496"/>
            <a:ext cx="35968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Pěticípá hvězda 8"/>
          <p:cNvSpPr/>
          <p:nvPr/>
        </p:nvSpPr>
        <p:spPr>
          <a:xfrm>
            <a:off x="6514335" y="1412776"/>
            <a:ext cx="35968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Pěticípá hvězda 9"/>
          <p:cNvSpPr/>
          <p:nvPr/>
        </p:nvSpPr>
        <p:spPr>
          <a:xfrm>
            <a:off x="5804334" y="5986083"/>
            <a:ext cx="35968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Pěticípá hvězda 10"/>
          <p:cNvSpPr/>
          <p:nvPr/>
        </p:nvSpPr>
        <p:spPr>
          <a:xfrm>
            <a:off x="3949195" y="5157192"/>
            <a:ext cx="35968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Pěticípá hvězda 11"/>
          <p:cNvSpPr/>
          <p:nvPr/>
        </p:nvSpPr>
        <p:spPr>
          <a:xfrm>
            <a:off x="2627784" y="5877272"/>
            <a:ext cx="35968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Pěticípá hvězda 12"/>
          <p:cNvSpPr/>
          <p:nvPr/>
        </p:nvSpPr>
        <p:spPr>
          <a:xfrm>
            <a:off x="980448" y="5517232"/>
            <a:ext cx="35968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855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Pojmenuj věci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280920" cy="45739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200" dirty="0">
                <a:latin typeface="Comic Sans MS" pitchFamily="66" charset="0"/>
              </a:rPr>
              <a:t>s</a:t>
            </a:r>
            <a:r>
              <a:rPr lang="cs-CZ" sz="3200" dirty="0" smtClean="0">
                <a:latin typeface="Comic Sans MS" pitchFamily="66" charset="0"/>
              </a:rPr>
              <a:t>ekačka      hrnec         les          prádlo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18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79688"/>
            <a:ext cx="18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91162"/>
            <a:ext cx="18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91162"/>
            <a:ext cx="18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ěticípá hvězda 3"/>
          <p:cNvSpPr/>
          <p:nvPr/>
        </p:nvSpPr>
        <p:spPr>
          <a:xfrm>
            <a:off x="3059732" y="5918645"/>
            <a:ext cx="36004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Pěticípá hvězda 10"/>
          <p:cNvSpPr/>
          <p:nvPr/>
        </p:nvSpPr>
        <p:spPr>
          <a:xfrm>
            <a:off x="2149988" y="875420"/>
            <a:ext cx="36004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Pěticípá hvězda 11"/>
          <p:cNvSpPr/>
          <p:nvPr/>
        </p:nvSpPr>
        <p:spPr>
          <a:xfrm>
            <a:off x="6264188" y="188640"/>
            <a:ext cx="36004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Pěticípá hvězda 12"/>
          <p:cNvSpPr/>
          <p:nvPr/>
        </p:nvSpPr>
        <p:spPr>
          <a:xfrm>
            <a:off x="5436096" y="5733256"/>
            <a:ext cx="36004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Pěticípá hvězda 13"/>
          <p:cNvSpPr/>
          <p:nvPr/>
        </p:nvSpPr>
        <p:spPr>
          <a:xfrm>
            <a:off x="3995936" y="4973377"/>
            <a:ext cx="36004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Pěticípá hvězda 14"/>
          <p:cNvSpPr/>
          <p:nvPr/>
        </p:nvSpPr>
        <p:spPr>
          <a:xfrm>
            <a:off x="1794753" y="5373216"/>
            <a:ext cx="360040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87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Vyber pouze </a:t>
            </a: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Comic Sans MS" pitchFamily="66" charset="0"/>
              </a:rPr>
              <a:t>názvy </a:t>
            </a:r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Comic Sans MS" pitchFamily="66" charset="0"/>
              </a:rPr>
              <a:t>osob</a:t>
            </a:r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461" y="1807361"/>
            <a:ext cx="8064896" cy="4645975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073074" y="2348880"/>
            <a:ext cx="1584176" cy="504056"/>
            <a:chOff x="1126157" y="2679303"/>
            <a:chExt cx="1584176" cy="504056"/>
          </a:xfrm>
        </p:grpSpPr>
        <p:sp>
          <p:nvSpPr>
            <p:cNvPr id="4" name="Zaoblený obdélník 3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475656" y="2700498"/>
              <a:ext cx="75854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úkol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780184" y="3214972"/>
            <a:ext cx="1584176" cy="504056"/>
            <a:chOff x="1126157" y="2679303"/>
            <a:chExt cx="1584176" cy="504056"/>
          </a:xfrm>
        </p:grpSpPr>
        <p:sp>
          <p:nvSpPr>
            <p:cNvPr id="8" name="Zaoblený obdélník 7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380277" y="2679303"/>
              <a:ext cx="10759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Tomáš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073074" y="4077072"/>
            <a:ext cx="1584176" cy="504056"/>
            <a:chOff x="1126157" y="2679303"/>
            <a:chExt cx="1584176" cy="504056"/>
          </a:xfrm>
        </p:grpSpPr>
        <p:sp>
          <p:nvSpPr>
            <p:cNvPr id="11" name="Zaoblený obdélník 10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266464" y="2680883"/>
              <a:ext cx="130356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babička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932040" y="2370075"/>
            <a:ext cx="1584176" cy="504056"/>
            <a:chOff x="1126157" y="2679303"/>
            <a:chExt cx="1584176" cy="504056"/>
          </a:xfrm>
        </p:grpSpPr>
        <p:sp>
          <p:nvSpPr>
            <p:cNvPr id="14" name="Zaoblený obdélník 13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275280" y="2700498"/>
              <a:ext cx="128592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jezevec</a:t>
              </a: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932039" y="3854322"/>
            <a:ext cx="1584176" cy="504056"/>
            <a:chOff x="1126157" y="2679303"/>
            <a:chExt cx="1584176" cy="504056"/>
          </a:xfrm>
        </p:grpSpPr>
        <p:sp>
          <p:nvSpPr>
            <p:cNvPr id="17" name="Zaoblený obdélník 16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475656" y="2700498"/>
              <a:ext cx="8098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listy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809650" y="4581128"/>
            <a:ext cx="1584176" cy="504056"/>
            <a:chOff x="1126157" y="2679303"/>
            <a:chExt cx="1584176" cy="504056"/>
          </a:xfrm>
        </p:grpSpPr>
        <p:sp>
          <p:nvSpPr>
            <p:cNvPr id="20" name="Zaoblený obdélník 19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223183" y="2700498"/>
              <a:ext cx="139012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kamarád</a:t>
              </a: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979485" y="1997224"/>
            <a:ext cx="1584176" cy="504056"/>
            <a:chOff x="1126157" y="2679303"/>
            <a:chExt cx="1584176" cy="504056"/>
          </a:xfrm>
        </p:grpSpPr>
        <p:sp>
          <p:nvSpPr>
            <p:cNvPr id="23" name="Zaoblený obdélník 22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475656" y="2700498"/>
              <a:ext cx="7120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vítr</a:t>
              </a: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563661" y="5006126"/>
            <a:ext cx="1584176" cy="504056"/>
            <a:chOff x="1126157" y="2679303"/>
            <a:chExt cx="1584176" cy="504056"/>
          </a:xfrm>
        </p:grpSpPr>
        <p:sp>
          <p:nvSpPr>
            <p:cNvPr id="26" name="Zaoblený obdélník 25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307099" y="2711812"/>
              <a:ext cx="13388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učitelka</a:t>
              </a: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131637" y="5500300"/>
            <a:ext cx="1584176" cy="504056"/>
            <a:chOff x="1126157" y="2679303"/>
            <a:chExt cx="1584176" cy="504056"/>
          </a:xfrm>
        </p:grpSpPr>
        <p:sp>
          <p:nvSpPr>
            <p:cNvPr id="29" name="Zaoblený obdélník 28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475656" y="2700498"/>
              <a:ext cx="8723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řidič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778161" y="4546775"/>
            <a:ext cx="1584176" cy="517213"/>
            <a:chOff x="7032352" y="3968518"/>
            <a:chExt cx="1584176" cy="517213"/>
          </a:xfrm>
        </p:grpSpPr>
        <p:sp>
          <p:nvSpPr>
            <p:cNvPr id="32" name="Zaoblený obdélník 31"/>
            <p:cNvSpPr/>
            <p:nvPr/>
          </p:nvSpPr>
          <p:spPr>
            <a:xfrm>
              <a:off x="7032352" y="3981675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7247198" y="3968518"/>
              <a:ext cx="114967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čtenář</a:t>
              </a: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200920" y="3095167"/>
            <a:ext cx="1584176" cy="504056"/>
            <a:chOff x="1126157" y="2679303"/>
            <a:chExt cx="1584176" cy="504056"/>
          </a:xfrm>
        </p:grpSpPr>
        <p:sp>
          <p:nvSpPr>
            <p:cNvPr id="35" name="Zaoblený obdélník 34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341003" y="2700498"/>
              <a:ext cx="115448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soused</a:t>
              </a: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96938" y="3325999"/>
            <a:ext cx="1584176" cy="504056"/>
            <a:chOff x="1126157" y="2679303"/>
            <a:chExt cx="1584176" cy="504056"/>
          </a:xfrm>
        </p:grpSpPr>
        <p:sp>
          <p:nvSpPr>
            <p:cNvPr id="38" name="Zaoblený obdélník 37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475656" y="2700498"/>
              <a:ext cx="112562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pejsek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85037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Vyber pouze </a:t>
            </a: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Comic Sans MS" pitchFamily="66" charset="0"/>
              </a:rPr>
              <a:t>názvy </a:t>
            </a:r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Comic Sans MS" pitchFamily="66" charset="0"/>
              </a:rPr>
              <a:t>zvířat</a:t>
            </a:r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461" y="1807361"/>
            <a:ext cx="8064896" cy="4645975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073074" y="2348880"/>
            <a:ext cx="1584176" cy="504056"/>
            <a:chOff x="1126157" y="2679303"/>
            <a:chExt cx="1584176" cy="504056"/>
          </a:xfrm>
        </p:grpSpPr>
        <p:sp>
          <p:nvSpPr>
            <p:cNvPr id="4" name="Zaoblený obdélník 3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475656" y="2700498"/>
              <a:ext cx="9765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ježek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92923" y="3556831"/>
            <a:ext cx="1584176" cy="504056"/>
            <a:chOff x="1126157" y="2679303"/>
            <a:chExt cx="1584176" cy="504056"/>
          </a:xfrm>
        </p:grpSpPr>
        <p:sp>
          <p:nvSpPr>
            <p:cNvPr id="8" name="Zaoblený obdélník 7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380277" y="2679303"/>
              <a:ext cx="74732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Alík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86195" y="4359958"/>
            <a:ext cx="1584176" cy="504056"/>
            <a:chOff x="1126157" y="2679303"/>
            <a:chExt cx="1584176" cy="504056"/>
          </a:xfrm>
        </p:grpSpPr>
        <p:sp>
          <p:nvSpPr>
            <p:cNvPr id="11" name="Zaoblený obdélník 10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266464" y="2680883"/>
              <a:ext cx="123142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svačina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408831" y="2139242"/>
            <a:ext cx="1584176" cy="504056"/>
            <a:chOff x="1126157" y="2679303"/>
            <a:chExt cx="1584176" cy="504056"/>
          </a:xfrm>
        </p:grpSpPr>
        <p:sp>
          <p:nvSpPr>
            <p:cNvPr id="14" name="Zaoblený obdélník 13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275280" y="2700498"/>
              <a:ext cx="100059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žížala</a:t>
              </a: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932039" y="3854322"/>
            <a:ext cx="1584176" cy="504056"/>
            <a:chOff x="1126157" y="2679303"/>
            <a:chExt cx="1584176" cy="504056"/>
          </a:xfrm>
        </p:grpSpPr>
        <p:sp>
          <p:nvSpPr>
            <p:cNvPr id="17" name="Zaoblený obdélník 16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475656" y="2700498"/>
              <a:ext cx="92204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penál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034304" y="5004295"/>
            <a:ext cx="1584176" cy="504056"/>
            <a:chOff x="1126157" y="2679303"/>
            <a:chExt cx="1584176" cy="504056"/>
          </a:xfrm>
        </p:grpSpPr>
        <p:sp>
          <p:nvSpPr>
            <p:cNvPr id="20" name="Zaoblený obdélník 19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223183" y="2700498"/>
              <a:ext cx="139012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kamarád</a:t>
              </a: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147043" y="2337523"/>
            <a:ext cx="1584176" cy="504056"/>
            <a:chOff x="1126157" y="2679303"/>
            <a:chExt cx="1584176" cy="504056"/>
          </a:xfrm>
        </p:grpSpPr>
        <p:sp>
          <p:nvSpPr>
            <p:cNvPr id="23" name="Zaoblený obdélník 22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475656" y="2700498"/>
              <a:ext cx="7120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vítr</a:t>
              </a: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894368" y="5475842"/>
            <a:ext cx="1584176" cy="504056"/>
            <a:chOff x="1126157" y="2679303"/>
            <a:chExt cx="1584176" cy="504056"/>
          </a:xfrm>
        </p:grpSpPr>
        <p:sp>
          <p:nvSpPr>
            <p:cNvPr id="26" name="Zaoblený obdélník 25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307099" y="2711812"/>
              <a:ext cx="99418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králík</a:t>
              </a: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131637" y="5500300"/>
            <a:ext cx="1584176" cy="504056"/>
            <a:chOff x="1126157" y="2679303"/>
            <a:chExt cx="1584176" cy="504056"/>
          </a:xfrm>
        </p:grpSpPr>
        <p:sp>
          <p:nvSpPr>
            <p:cNvPr id="29" name="Zaoblený obdélník 28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475656" y="2700498"/>
              <a:ext cx="8627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štika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558505" y="4546775"/>
            <a:ext cx="1584176" cy="517213"/>
            <a:chOff x="7032352" y="3968518"/>
            <a:chExt cx="1584176" cy="517213"/>
          </a:xfrm>
        </p:grpSpPr>
        <p:sp>
          <p:nvSpPr>
            <p:cNvPr id="32" name="Zaoblený obdélník 31"/>
            <p:cNvSpPr/>
            <p:nvPr/>
          </p:nvSpPr>
          <p:spPr>
            <a:xfrm>
              <a:off x="7032352" y="3981675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7247198" y="3968518"/>
              <a:ext cx="129073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beruška</a:t>
              </a: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200920" y="3095167"/>
            <a:ext cx="1584176" cy="504056"/>
            <a:chOff x="1126157" y="2679303"/>
            <a:chExt cx="1584176" cy="504056"/>
          </a:xfrm>
        </p:grpSpPr>
        <p:sp>
          <p:nvSpPr>
            <p:cNvPr id="35" name="Zaoblený obdélník 34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341003" y="2700498"/>
              <a:ext cx="114807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vrabec</a:t>
              </a: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96938" y="3325999"/>
            <a:ext cx="1584176" cy="504056"/>
            <a:chOff x="1126157" y="2679303"/>
            <a:chExt cx="1584176" cy="504056"/>
          </a:xfrm>
        </p:grpSpPr>
        <p:sp>
          <p:nvSpPr>
            <p:cNvPr id="38" name="Zaoblený obdélník 37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475656" y="2700498"/>
              <a:ext cx="7986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teta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91853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Vyber pouze </a:t>
            </a: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Comic Sans MS" pitchFamily="66" charset="0"/>
              </a:rPr>
              <a:t>názvy </a:t>
            </a:r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Comic Sans MS" pitchFamily="66" charset="0"/>
              </a:rPr>
              <a:t>věcí</a:t>
            </a:r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461" y="1807361"/>
            <a:ext cx="8064896" cy="4645975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073074" y="2348880"/>
            <a:ext cx="1584176" cy="504056"/>
            <a:chOff x="1126157" y="2679303"/>
            <a:chExt cx="1584176" cy="504056"/>
          </a:xfrm>
        </p:grpSpPr>
        <p:sp>
          <p:nvSpPr>
            <p:cNvPr id="4" name="Zaoblený obdélník 3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229595" y="2689140"/>
              <a:ext cx="13773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pastelka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92923" y="3556831"/>
            <a:ext cx="1584176" cy="504056"/>
            <a:chOff x="1126157" y="2679303"/>
            <a:chExt cx="1584176" cy="504056"/>
          </a:xfrm>
        </p:grpSpPr>
        <p:sp>
          <p:nvSpPr>
            <p:cNvPr id="8" name="Zaoblený obdélník 7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380277" y="2679303"/>
              <a:ext cx="131638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vařečka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86195" y="4359958"/>
            <a:ext cx="1584176" cy="504056"/>
            <a:chOff x="1126157" y="2679303"/>
            <a:chExt cx="1584176" cy="504056"/>
          </a:xfrm>
        </p:grpSpPr>
        <p:sp>
          <p:nvSpPr>
            <p:cNvPr id="11" name="Zaoblený obdélník 10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266464" y="2680883"/>
              <a:ext cx="123142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svačina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408831" y="2139242"/>
            <a:ext cx="1584176" cy="504056"/>
            <a:chOff x="1126157" y="2679303"/>
            <a:chExt cx="1584176" cy="504056"/>
          </a:xfrm>
        </p:grpSpPr>
        <p:sp>
          <p:nvSpPr>
            <p:cNvPr id="14" name="Zaoblený obdélník 13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275280" y="2700498"/>
              <a:ext cx="114967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jezdec</a:t>
              </a: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932039" y="3854322"/>
            <a:ext cx="1584176" cy="504056"/>
            <a:chOff x="1126157" y="2679303"/>
            <a:chExt cx="1584176" cy="504056"/>
          </a:xfrm>
        </p:grpSpPr>
        <p:sp>
          <p:nvSpPr>
            <p:cNvPr id="17" name="Zaoblený obdélník 16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475656" y="2700498"/>
              <a:ext cx="92204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penál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034304" y="5004295"/>
            <a:ext cx="1584176" cy="504056"/>
            <a:chOff x="1126157" y="2679303"/>
            <a:chExt cx="1584176" cy="504056"/>
          </a:xfrm>
        </p:grpSpPr>
        <p:sp>
          <p:nvSpPr>
            <p:cNvPr id="20" name="Zaoblený obdélník 19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223183" y="2700498"/>
              <a:ext cx="123142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řetízek</a:t>
              </a: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147043" y="2337523"/>
            <a:ext cx="1584176" cy="504056"/>
            <a:chOff x="1126157" y="2679303"/>
            <a:chExt cx="1584176" cy="504056"/>
          </a:xfrm>
        </p:grpSpPr>
        <p:sp>
          <p:nvSpPr>
            <p:cNvPr id="23" name="Zaoblený obdélník 22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475656" y="2700498"/>
              <a:ext cx="78739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táta</a:t>
              </a: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894368" y="5475842"/>
            <a:ext cx="1584176" cy="519866"/>
            <a:chOff x="1126157" y="2679303"/>
            <a:chExt cx="1584176" cy="519866"/>
          </a:xfrm>
        </p:grpSpPr>
        <p:sp>
          <p:nvSpPr>
            <p:cNvPr id="26" name="Zaoblený obdélník 25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126157" y="2737504"/>
              <a:ext cx="150554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loupežník</a:t>
              </a: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131637" y="5478021"/>
            <a:ext cx="1584176" cy="526335"/>
            <a:chOff x="1126157" y="2657024"/>
            <a:chExt cx="1584176" cy="526335"/>
          </a:xfrm>
        </p:grpSpPr>
        <p:sp>
          <p:nvSpPr>
            <p:cNvPr id="29" name="Zaoblený obdélník 28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312096" y="2657024"/>
              <a:ext cx="1095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kaštan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558505" y="4546775"/>
            <a:ext cx="1584176" cy="517213"/>
            <a:chOff x="7032352" y="3968518"/>
            <a:chExt cx="1584176" cy="517213"/>
          </a:xfrm>
        </p:grpSpPr>
        <p:sp>
          <p:nvSpPr>
            <p:cNvPr id="32" name="Zaoblený obdélník 31"/>
            <p:cNvSpPr/>
            <p:nvPr/>
          </p:nvSpPr>
          <p:spPr>
            <a:xfrm>
              <a:off x="7032352" y="3981675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7247198" y="3968518"/>
              <a:ext cx="88197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holič</a:t>
              </a: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200920" y="3095167"/>
            <a:ext cx="1584176" cy="504056"/>
            <a:chOff x="1126157" y="2679303"/>
            <a:chExt cx="1584176" cy="504056"/>
          </a:xfrm>
        </p:grpSpPr>
        <p:sp>
          <p:nvSpPr>
            <p:cNvPr id="35" name="Zaoblený obdélník 34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341003" y="2700498"/>
              <a:ext cx="97334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fousy</a:t>
              </a: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96938" y="3325999"/>
            <a:ext cx="1691206" cy="504056"/>
            <a:chOff x="1126157" y="2679303"/>
            <a:chExt cx="1691206" cy="504056"/>
          </a:xfrm>
        </p:grpSpPr>
        <p:sp>
          <p:nvSpPr>
            <p:cNvPr id="38" name="Zaoblený obdélník 37"/>
            <p:cNvSpPr/>
            <p:nvPr/>
          </p:nvSpPr>
          <p:spPr>
            <a:xfrm>
              <a:off x="1126157" y="2679303"/>
              <a:ext cx="1584176" cy="504056"/>
            </a:xfrm>
            <a:prstGeom prst="round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prstClr val="white"/>
                </a:solidFill>
                <a:latin typeface="Comic Sans MS" pitchFamily="66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175567" y="2708779"/>
              <a:ext cx="16417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prstClr val="white"/>
                  </a:solidFill>
                  <a:latin typeface="Comic Sans MS" pitchFamily="66" charset="0"/>
                </a:rPr>
                <a:t>Pomocnice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0435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385124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Na podstatná jména ukazujeme </a:t>
            </a:r>
            <a:r>
              <a:rPr lang="cs-CZ" sz="1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/>
            </a:r>
            <a:br>
              <a:rPr lang="cs-CZ" sz="1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</a:br>
            <a:r>
              <a:rPr lang="cs-CZ" sz="1000" dirty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/>
            </a:r>
            <a:br>
              <a:rPr lang="cs-CZ" sz="1000" dirty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</a:b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slovy      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TEN     TA      TO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smtClean="0">
                <a:latin typeface="Comic Sans MS" pitchFamily="66" charset="0"/>
              </a:rPr>
              <a:t>TEN</a:t>
            </a:r>
            <a:r>
              <a:rPr lang="cs-CZ" sz="2800" dirty="0" smtClean="0">
                <a:latin typeface="Comic Sans MS" pitchFamily="66" charset="0"/>
              </a:rPr>
              <a:t>   	           </a:t>
            </a:r>
            <a:r>
              <a:rPr lang="cs-CZ" sz="2800" u="sng" dirty="0" smtClean="0">
                <a:latin typeface="Comic Sans MS" pitchFamily="66" charset="0"/>
              </a:rPr>
              <a:t>TA </a:t>
            </a:r>
            <a:r>
              <a:rPr lang="cs-CZ" sz="2800" dirty="0" smtClean="0">
                <a:latin typeface="Comic Sans MS" pitchFamily="66" charset="0"/>
              </a:rPr>
              <a:t>             </a:t>
            </a:r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TO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tatínek		</a:t>
            </a: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maminka         dítě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p</a:t>
            </a:r>
            <a:r>
              <a:rPr lang="cs-CZ" sz="2800" dirty="0" smtClean="0">
                <a:latin typeface="Comic Sans MS" pitchFamily="66" charset="0"/>
              </a:rPr>
              <a:t>es                kočka            mládě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s</a:t>
            </a:r>
            <a:r>
              <a:rPr lang="cs-CZ" sz="2800" dirty="0" smtClean="0">
                <a:latin typeface="Comic Sans MS" pitchFamily="66" charset="0"/>
              </a:rPr>
              <a:t>ešit             učebnice        pero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928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Comic Sans MS" pitchFamily="66" charset="0"/>
              </a:rPr>
              <a:t>Vyberte podstatná jména</a:t>
            </a:r>
            <a:endParaRPr lang="cs-CZ" sz="3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3093937"/>
              </p:ext>
            </p:extLst>
          </p:nvPr>
        </p:nvGraphicFramePr>
        <p:xfrm>
          <a:off x="684213" y="1806575"/>
          <a:ext cx="7586028" cy="43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5568"/>
                <a:gridCol w="1555115"/>
                <a:gridCol w="1555115"/>
                <a:gridCol w="1555115"/>
                <a:gridCol w="1555115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kluk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míč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venku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babička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silnice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křeček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napíšu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panenka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effectLst>
                            <a:reflection endPos="0" dir="5400000" sy="-100000" algn="bl" rotWithShape="0"/>
                          </a:effectLst>
                          <a:latin typeface="Comic Sans MS" pitchFamily="66" charset="0"/>
                        </a:rPr>
                        <a:t>mňau</a:t>
                      </a:r>
                      <a:endParaRPr lang="cs-CZ" sz="2400" b="0" dirty="0">
                        <a:solidFill>
                          <a:schemeClr val="bg1"/>
                        </a:solidFill>
                        <a:effectLst>
                          <a:reflection endPos="0" dir="5400000" sy="-100000" algn="bl" rotWithShape="0"/>
                        </a:effectLst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slon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takový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vesnice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taška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kuře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šest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budu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špenát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ručník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Lucie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hloupý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střecha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krásně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pilot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nad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plavky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ovečka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Honza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utíká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plavec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moucha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383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Comic Sans MS" pitchFamily="66" charset="0"/>
              </a:rPr>
              <a:t>Řešení</a:t>
            </a:r>
            <a:endParaRPr lang="cs-CZ" sz="3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8730502"/>
              </p:ext>
            </p:extLst>
          </p:nvPr>
        </p:nvGraphicFramePr>
        <p:xfrm>
          <a:off x="684213" y="1806575"/>
          <a:ext cx="7586028" cy="43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5568"/>
                <a:gridCol w="1555115"/>
                <a:gridCol w="1555115"/>
                <a:gridCol w="1555115"/>
                <a:gridCol w="1555115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kluk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míč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babička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silnice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křeček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panenka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effectLst>
                          <a:reflection endPos="0" dir="5400000" sy="-100000" algn="bl" rotWithShape="0"/>
                        </a:effectLst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slon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vesnice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taška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kuře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špenát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ručník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Lucie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střecha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pilot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plavky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ovečka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Honza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plavec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moucha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703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5579719" y="4758562"/>
            <a:ext cx="1512168" cy="576064"/>
            <a:chOff x="899592" y="4221088"/>
            <a:chExt cx="1512168" cy="576064"/>
          </a:xfrm>
        </p:grpSpPr>
        <p:sp>
          <p:nvSpPr>
            <p:cNvPr id="21" name="Zaoblený obdélník 20"/>
            <p:cNvSpPr/>
            <p:nvPr/>
          </p:nvSpPr>
          <p:spPr>
            <a:xfrm>
              <a:off x="899592" y="4221088"/>
              <a:ext cx="1512168" cy="576064"/>
            </a:xfrm>
            <a:prstGeom prst="roundRect">
              <a:avLst/>
            </a:prstGeom>
            <a:no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043608" y="4221088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Comic Sans MS" pitchFamily="66" charset="0"/>
                </a:rPr>
                <a:t>to</a:t>
              </a:r>
              <a:endParaRPr lang="cs-CZ" sz="2800" dirty="0">
                <a:latin typeface="Comic Sans MS" pitchFamily="66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247007" y="4816316"/>
            <a:ext cx="1512168" cy="576064"/>
            <a:chOff x="899592" y="4221088"/>
            <a:chExt cx="1512168" cy="576064"/>
          </a:xfrm>
        </p:grpSpPr>
        <p:sp>
          <p:nvSpPr>
            <p:cNvPr id="18" name="Zaoblený obdélník 17"/>
            <p:cNvSpPr/>
            <p:nvPr/>
          </p:nvSpPr>
          <p:spPr>
            <a:xfrm>
              <a:off x="899592" y="4221088"/>
              <a:ext cx="1512168" cy="576064"/>
            </a:xfrm>
            <a:prstGeom prst="roundRect">
              <a:avLst/>
            </a:prstGeom>
            <a:no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043608" y="4221088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Comic Sans MS" pitchFamily="66" charset="0"/>
                </a:rPr>
                <a:t>ta</a:t>
              </a:r>
              <a:endParaRPr lang="cs-CZ" sz="2800" dirty="0">
                <a:latin typeface="Comic Sans MS" pitchFamily="66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70746" y="4783152"/>
            <a:ext cx="1512168" cy="576064"/>
            <a:chOff x="899592" y="4221088"/>
            <a:chExt cx="1512168" cy="576064"/>
          </a:xfrm>
        </p:grpSpPr>
        <p:sp>
          <p:nvSpPr>
            <p:cNvPr id="15" name="Zaoblený obdélník 14"/>
            <p:cNvSpPr/>
            <p:nvPr/>
          </p:nvSpPr>
          <p:spPr>
            <a:xfrm>
              <a:off x="899592" y="4221088"/>
              <a:ext cx="1512168" cy="576064"/>
            </a:xfrm>
            <a:prstGeom prst="roundRect">
              <a:avLst/>
            </a:prstGeom>
            <a:no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043608" y="4221088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Comic Sans MS" pitchFamily="66" charset="0"/>
                </a:rPr>
                <a:t>ten</a:t>
              </a:r>
              <a:endParaRPr lang="cs-CZ" sz="2800" dirty="0">
                <a:latin typeface="Comic Sans MS" pitchFamily="66" charset="0"/>
              </a:endParaRPr>
            </a:p>
          </p:txBody>
        </p:sp>
      </p:grp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0746" y="1556792"/>
            <a:ext cx="8208911" cy="49685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Podstatná jména jsou názvy</a:t>
            </a: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Můžeme na ně ukázat slovy</a:t>
            </a: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>
              <a:latin typeface="Comic Sans MS" pitchFamily="66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5508104" y="2531224"/>
            <a:ext cx="1512168" cy="576064"/>
            <a:chOff x="899592" y="4221088"/>
            <a:chExt cx="1512168" cy="576064"/>
          </a:xfrm>
        </p:grpSpPr>
        <p:sp>
          <p:nvSpPr>
            <p:cNvPr id="12" name="Zaoblený obdélník 11"/>
            <p:cNvSpPr/>
            <p:nvPr/>
          </p:nvSpPr>
          <p:spPr>
            <a:xfrm>
              <a:off x="899592" y="4221088"/>
              <a:ext cx="1512168" cy="576064"/>
            </a:xfrm>
            <a:prstGeom prst="roundRect">
              <a:avLst/>
            </a:prstGeom>
            <a:no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43608" y="4221088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Comic Sans MS" pitchFamily="66" charset="0"/>
                </a:rPr>
                <a:t>věcí</a:t>
              </a:r>
              <a:endParaRPr lang="cs-CZ" sz="2800" dirty="0">
                <a:latin typeface="Comic Sans MS" pitchFamily="66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112870" y="2504802"/>
            <a:ext cx="1512168" cy="576064"/>
            <a:chOff x="899592" y="4221088"/>
            <a:chExt cx="1512168" cy="576064"/>
          </a:xfrm>
        </p:grpSpPr>
        <p:sp>
          <p:nvSpPr>
            <p:cNvPr id="9" name="Zaoblený obdélník 8"/>
            <p:cNvSpPr/>
            <p:nvPr/>
          </p:nvSpPr>
          <p:spPr>
            <a:xfrm>
              <a:off x="899592" y="4221088"/>
              <a:ext cx="1512168" cy="576064"/>
            </a:xfrm>
            <a:prstGeom prst="roundRect">
              <a:avLst/>
            </a:prstGeom>
            <a:no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043608" y="4221088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Comic Sans MS" pitchFamily="66" charset="0"/>
                </a:rPr>
                <a:t>zvířat</a:t>
              </a:r>
              <a:endParaRPr lang="cs-CZ" sz="2800" dirty="0">
                <a:latin typeface="Comic Sans MS" pitchFamily="66" charset="0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70746" y="2557646"/>
            <a:ext cx="1512168" cy="576064"/>
            <a:chOff x="899592" y="4221088"/>
            <a:chExt cx="1512168" cy="576064"/>
          </a:xfrm>
        </p:grpSpPr>
        <p:sp>
          <p:nvSpPr>
            <p:cNvPr id="5" name="Zaoblený obdélník 4"/>
            <p:cNvSpPr/>
            <p:nvPr/>
          </p:nvSpPr>
          <p:spPr>
            <a:xfrm>
              <a:off x="899592" y="4221088"/>
              <a:ext cx="1512168" cy="576064"/>
            </a:xfrm>
            <a:prstGeom prst="roundRect">
              <a:avLst/>
            </a:prstGeom>
            <a:no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  <a:latin typeface="Comic Sans MS" pitchFamily="66" charset="0"/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043608" y="4221088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Comic Sans MS" pitchFamily="66" charset="0"/>
                </a:rPr>
                <a:t>osob</a:t>
              </a:r>
              <a:endParaRPr lang="cs-CZ" sz="2800" dirty="0">
                <a:latin typeface="Comic Sans MS" pitchFamily="66" charset="0"/>
              </a:endParaRPr>
            </a:p>
          </p:txBody>
        </p:sp>
      </p:grp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Comic Sans MS" pitchFamily="66" charset="0"/>
              </a:rPr>
              <a:t>OPAKOVÁNÍ</a:t>
            </a:r>
            <a:endParaRPr lang="cs-CZ" sz="3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113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Zdroje</a:t>
            </a:r>
            <a:endParaRPr lang="cs-CZ" sz="4000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Otevřená galerie Microsoft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Office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- Klipart</a:t>
            </a:r>
            <a:endParaRPr lang="cs-CZ" sz="3200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59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230</Words>
  <Application>Microsoft Office PowerPoint</Application>
  <PresentationFormat>Předvádění na obrazovce (4:3)</PresentationFormat>
  <Paragraphs>143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Autumn</vt:lpstr>
      <vt:lpstr>Prezentace aplikace PowerPoint</vt:lpstr>
      <vt:lpstr>Anotace</vt:lpstr>
      <vt:lpstr>Podstatná       jména  </vt:lpstr>
      <vt:lpstr>Podstatná jména jsou názvy </vt:lpstr>
      <vt:lpstr>Pojmenuj osoby </vt:lpstr>
      <vt:lpstr>Pojmenuj zvířata</vt:lpstr>
      <vt:lpstr>Pojmenuj věci</vt:lpstr>
      <vt:lpstr>Vyber pouze názvy osob</vt:lpstr>
      <vt:lpstr>Vyber pouze názvy zvířat</vt:lpstr>
      <vt:lpstr>Vyber pouze názvy věcí</vt:lpstr>
      <vt:lpstr>Na podstatná jména ukazujeme   slovy       TEN     TA      TO</vt:lpstr>
      <vt:lpstr>Vyberte podstatná jména</vt:lpstr>
      <vt:lpstr>Řešení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Kajka</dc:creator>
  <cp:lastModifiedBy>Kajka</cp:lastModifiedBy>
  <cp:revision>15</cp:revision>
  <dcterms:created xsi:type="dcterms:W3CDTF">2012-03-10T16:33:53Z</dcterms:created>
  <dcterms:modified xsi:type="dcterms:W3CDTF">2013-10-21T13:29:14Z</dcterms:modified>
</cp:coreProperties>
</file>