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: VY_32_INOVACE_1B_20_Téma_Hraní_se_jmény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Český jazyk 2.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Autor: </a:t>
          </a:r>
          <a:r>
            <a:rPr lang="cs-CZ" sz="1200" kern="1200" dirty="0" smtClean="0"/>
            <a:t>Mgr. Karolina Pátková</a:t>
          </a:r>
          <a:endParaRPr lang="cs-CZ" sz="12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Název </a:t>
          </a:r>
          <a:r>
            <a:rPr lang="cs-CZ" sz="1200" kern="1200" dirty="0" smtClean="0"/>
            <a:t>: VY_32_INOVACE_1B_20_Téma_Hraní_se_jmény</a:t>
          </a:r>
          <a:endParaRPr lang="cs-CZ" sz="12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Téma</a:t>
          </a:r>
          <a:r>
            <a:rPr lang="cs-CZ" sz="1200" kern="1200" dirty="0" smtClean="0"/>
            <a:t>: Český jazyk 2. třída</a:t>
          </a:r>
          <a:endParaRPr lang="cs-CZ" sz="12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Číslo projektu</a:t>
          </a:r>
          <a:r>
            <a:rPr lang="cs-CZ" sz="1200" kern="1200" dirty="0" smtClean="0"/>
            <a:t>: CZ.1.07/1.4.00/21.1431</a:t>
          </a:r>
          <a:endParaRPr lang="cs-CZ" sz="12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0100130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Anotace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 marL="0" indent="0"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Žáci si objasní, že vlastní jména mají osoby, zvířata, města, hory apod. Zobrazené příklady nahrazují jinými.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Jména známých lidí.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Přiřazování vhodných jmen zvířatům.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Vymýšlení jmen od určitého písmene.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Domácí úkol: jména v rodině.</a:t>
            </a: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700808"/>
            <a:ext cx="7117180" cy="1614041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PODSTATNÁ JMÉNA</a:t>
            </a:r>
            <a:endParaRPr lang="cs-CZ" sz="5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861048"/>
            <a:ext cx="7117180" cy="1944216"/>
          </a:xfrm>
        </p:spPr>
        <p:txBody>
          <a:bodyPr/>
          <a:lstStyle/>
          <a:p>
            <a:pPr algn="ctr"/>
            <a:r>
              <a:rPr lang="cs-CZ" sz="48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Comic Sans MS" pitchFamily="66" charset="0"/>
                <a:ea typeface="+mj-ea"/>
              </a:rPr>
              <a:t>HRANÍ  SE  JMÉNY</a:t>
            </a:r>
            <a:endParaRPr lang="cs-CZ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" name="Srdce 3"/>
          <p:cNvSpPr/>
          <p:nvPr/>
        </p:nvSpPr>
        <p:spPr>
          <a:xfrm>
            <a:off x="835968" y="1149624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3011132" y="659485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4320418" y="1581672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3873205" y="5835530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1051992" y="5013176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6084168" y="5420250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5652120" y="1276872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7524328" y="1412651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5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1673156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Vlastní jména mají na začátku velké 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písmeno.  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9442" y="2060848"/>
            <a:ext cx="3471277" cy="41037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dívka 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Lída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chlapec 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Tomáš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pes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Brok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město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Náchod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řeka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Metuje</a:t>
            </a:r>
          </a:p>
          <a:p>
            <a:pPr marL="0" indent="0">
              <a:buNone/>
            </a:pPr>
            <a:endParaRPr lang="cs-CZ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Nahraď vlastní jména,    např.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3158" y="2166120"/>
            <a:ext cx="3469242" cy="40882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hora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Sněžka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pohoří Krkonoše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o</a:t>
            </a:r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bec </a:t>
            </a:r>
            <a:r>
              <a:rPr lang="cs-CZ" sz="2800" dirty="0" err="1" smtClean="0">
                <a:solidFill>
                  <a:schemeClr val="bg1"/>
                </a:solidFill>
                <a:latin typeface="Comic Sans MS" pitchFamily="66" charset="0"/>
              </a:rPr>
              <a:t>Hlavňov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stát 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Rakousko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světadíl Evropa</a:t>
            </a:r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marL="0" indent="0">
              <a:buNone/>
            </a:pPr>
            <a:endParaRPr lang="cs-CZ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Dívka Klára, hora </a:t>
            </a:r>
            <a:r>
              <a:rPr lang="cs-CZ" dirty="0" err="1" smtClean="0">
                <a:latin typeface="Comic Sans MS" pitchFamily="66" charset="0"/>
              </a:rPr>
              <a:t>Ostaš</a:t>
            </a:r>
            <a:r>
              <a:rPr lang="cs-CZ" dirty="0" smtClean="0">
                <a:latin typeface="Comic Sans MS" pitchFamily="66" charset="0"/>
              </a:rPr>
              <a:t>, . . .</a:t>
            </a: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  <a:p>
            <a:endParaRPr lang="cs-CZ" dirty="0"/>
          </a:p>
        </p:txBody>
      </p:sp>
      <p:sp>
        <p:nvSpPr>
          <p:cNvPr id="5" name="Srdce 4"/>
          <p:cNvSpPr/>
          <p:nvPr/>
        </p:nvSpPr>
        <p:spPr>
          <a:xfrm>
            <a:off x="7740352" y="5300548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592589" y="5732596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5724128" y="404664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395536" y="908720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6660232" y="1734072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660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7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2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7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0"/>
                            </p:stCondLst>
                            <p:childTnLst>
                              <p:par>
                                <p:cTn id="4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0"/>
                            </p:stCondLst>
                            <p:childTnLst>
                              <p:par>
                                <p:cTn id="4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000"/>
                            </p:stCondLst>
                            <p:childTnLst>
                              <p:par>
                                <p:cTn id="5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000"/>
                            </p:stCondLst>
                            <p:childTnLst>
                              <p:par>
                                <p:cTn id="5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000"/>
                            </p:stCondLst>
                            <p:childTnLst>
                              <p:par>
                                <p:cTn id="5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3000"/>
                            </p:stCondLst>
                            <p:childTnLst>
                              <p:par>
                                <p:cTn id="7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15161"/>
            <a:ext cx="7125113" cy="924475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ŘÍKEJTE JMÉNA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226448"/>
            <a:ext cx="7125112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Kdo sedí před tebou a za tebou v řadě?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Jak se jmenuje paní učitelka?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Jak se jmenuje pan ředitel?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Jak se jmenuje náš prezident?</a:t>
            </a:r>
          </a:p>
          <a:p>
            <a:pPr marL="0" indent="0">
              <a:buNone/>
            </a:pPr>
            <a:endParaRPr lang="cs-CZ" sz="28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Napište jména na tabulky.</a:t>
            </a:r>
          </a:p>
          <a:p>
            <a:pPr marL="0" indent="0">
              <a:buNone/>
            </a:pPr>
            <a:endParaRPr lang="cs-CZ" sz="2400" dirty="0">
              <a:latin typeface="Comic Sans MS" pitchFamily="66" charset="0"/>
            </a:endParaRPr>
          </a:p>
        </p:txBody>
      </p:sp>
      <p:sp>
        <p:nvSpPr>
          <p:cNvPr id="4" name="Srdce 3"/>
          <p:cNvSpPr/>
          <p:nvPr/>
        </p:nvSpPr>
        <p:spPr>
          <a:xfrm>
            <a:off x="1403648" y="1628800"/>
            <a:ext cx="576064" cy="504056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7236296" y="1628800"/>
            <a:ext cx="576064" cy="504056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284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 tmFilter="0, 0; .2, .5; .8, .5; 1, 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4" dur="500" autoRev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Přiřaďte vhodné jméno pro zvíře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4680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k</a:t>
            </a:r>
            <a:r>
              <a:rPr lang="cs-CZ" sz="2400" dirty="0" smtClean="0">
                <a:latin typeface="Comic Sans MS" pitchFamily="66" charset="0"/>
              </a:rPr>
              <a:t>očka							Blesk</a:t>
            </a:r>
          </a:p>
          <a:p>
            <a:pPr marL="0" indent="0">
              <a:buNone/>
            </a:pPr>
            <a:r>
              <a:rPr lang="cs-CZ" sz="2400" dirty="0" smtClean="0">
                <a:latin typeface="Comic Sans MS" pitchFamily="66" charset="0"/>
              </a:rPr>
              <a:t>pes 							</a:t>
            </a:r>
            <a:r>
              <a:rPr lang="cs-CZ" sz="2400" dirty="0" err="1" smtClean="0">
                <a:latin typeface="Comic Sans MS" pitchFamily="66" charset="0"/>
              </a:rPr>
              <a:t>Kvak</a:t>
            </a:r>
            <a:endParaRPr lang="cs-CZ" sz="24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k</a:t>
            </a:r>
            <a:r>
              <a:rPr lang="cs-CZ" sz="2400" dirty="0" smtClean="0">
                <a:latin typeface="Comic Sans MS" pitchFamily="66" charset="0"/>
              </a:rPr>
              <a:t>ůň							Micka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p</a:t>
            </a:r>
            <a:r>
              <a:rPr lang="cs-CZ" sz="2400" dirty="0" smtClean="0">
                <a:latin typeface="Comic Sans MS" pitchFamily="66" charset="0"/>
              </a:rPr>
              <a:t>apoušek						</a:t>
            </a:r>
            <a:r>
              <a:rPr lang="cs-CZ" sz="2400" dirty="0" err="1" smtClean="0">
                <a:latin typeface="Comic Sans MS" pitchFamily="66" charset="0"/>
              </a:rPr>
              <a:t>Lóra</a:t>
            </a:r>
            <a:endParaRPr lang="cs-CZ" sz="24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s</a:t>
            </a:r>
            <a:r>
              <a:rPr lang="cs-CZ" sz="2400" dirty="0" smtClean="0">
                <a:latin typeface="Comic Sans MS" pitchFamily="66" charset="0"/>
              </a:rPr>
              <a:t>lon							Alík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ž</a:t>
            </a:r>
            <a:r>
              <a:rPr lang="cs-CZ" sz="2400" dirty="0" smtClean="0">
                <a:latin typeface="Comic Sans MS" pitchFamily="66" charset="0"/>
              </a:rPr>
              <a:t>abák							</a:t>
            </a:r>
            <a:r>
              <a:rPr lang="cs-CZ" sz="2400" dirty="0" err="1" smtClean="0">
                <a:latin typeface="Comic Sans MS" pitchFamily="66" charset="0"/>
              </a:rPr>
              <a:t>Ušáček</a:t>
            </a:r>
            <a:endParaRPr lang="cs-CZ" sz="24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v</a:t>
            </a:r>
            <a:r>
              <a:rPr lang="cs-CZ" sz="2400" dirty="0" smtClean="0">
                <a:latin typeface="Comic Sans MS" pitchFamily="66" charset="0"/>
              </a:rPr>
              <a:t>everka						Bimbo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z</a:t>
            </a:r>
            <a:r>
              <a:rPr lang="cs-CZ" sz="2400" dirty="0" smtClean="0">
                <a:latin typeface="Comic Sans MS" pitchFamily="66" charset="0"/>
              </a:rPr>
              <a:t>ajíc							Zrzečka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051720" y="2253889"/>
            <a:ext cx="2520280" cy="864096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763688" y="2780928"/>
            <a:ext cx="2952328" cy="144016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763688" y="2253889"/>
            <a:ext cx="2808312" cy="864096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483768" y="3717032"/>
            <a:ext cx="2088232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763688" y="4365104"/>
            <a:ext cx="2952328" cy="864096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267744" y="5373216"/>
            <a:ext cx="2304256" cy="36004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1979712" y="4797152"/>
            <a:ext cx="2592288" cy="936104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222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76672"/>
            <a:ext cx="7125113" cy="1512168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Vymýšlej věty, ve kterých budou jména lidí, zvířat a měst 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od stejného písmenka.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060848"/>
            <a:ext cx="7125112" cy="4536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0070C0"/>
                </a:solidFill>
                <a:latin typeface="Comic Sans MS" pitchFamily="66" charset="0"/>
              </a:rPr>
              <a:t>M</a:t>
            </a:r>
            <a:r>
              <a:rPr lang="cs-CZ" sz="2800" dirty="0" smtClean="0">
                <a:solidFill>
                  <a:srgbClr val="002060"/>
                </a:solidFill>
                <a:latin typeface="Comic Sans MS" pitchFamily="66" charset="0"/>
              </a:rPr>
              <a:t>ilena a </a:t>
            </a:r>
            <a:r>
              <a:rPr lang="cs-CZ" sz="2800" dirty="0" smtClean="0">
                <a:solidFill>
                  <a:srgbClr val="0070C0"/>
                </a:solidFill>
                <a:latin typeface="Comic Sans MS" pitchFamily="66" charset="0"/>
              </a:rPr>
              <a:t>M</a:t>
            </a:r>
            <a:r>
              <a:rPr lang="cs-CZ" sz="2800" dirty="0" smtClean="0">
                <a:solidFill>
                  <a:srgbClr val="002060"/>
                </a:solidFill>
                <a:latin typeface="Comic Sans MS" pitchFamily="66" charset="0"/>
              </a:rPr>
              <a:t>artin mají </a:t>
            </a:r>
            <a:r>
              <a:rPr lang="cs-CZ" sz="2800" dirty="0" smtClean="0">
                <a:solidFill>
                  <a:srgbClr val="0070C0"/>
                </a:solidFill>
                <a:latin typeface="Comic Sans MS" pitchFamily="66" charset="0"/>
              </a:rPr>
              <a:t>m</a:t>
            </a:r>
            <a:r>
              <a:rPr lang="cs-CZ" sz="2800" dirty="0" smtClean="0">
                <a:solidFill>
                  <a:srgbClr val="002060"/>
                </a:solidFill>
                <a:latin typeface="Comic Sans MS" pitchFamily="66" charset="0"/>
              </a:rPr>
              <a:t>orče </a:t>
            </a:r>
            <a:r>
              <a:rPr lang="cs-CZ" sz="2800" dirty="0" smtClean="0">
                <a:solidFill>
                  <a:srgbClr val="0070C0"/>
                </a:solidFill>
                <a:latin typeface="Comic Sans MS" pitchFamily="66" charset="0"/>
              </a:rPr>
              <a:t>M</a:t>
            </a:r>
            <a:r>
              <a:rPr lang="cs-CZ" sz="2800" dirty="0" smtClean="0">
                <a:solidFill>
                  <a:srgbClr val="002060"/>
                </a:solidFill>
                <a:latin typeface="Comic Sans MS" pitchFamily="66" charset="0"/>
              </a:rPr>
              <a:t>acíka a bydlí v </a:t>
            </a:r>
            <a:r>
              <a:rPr lang="cs-CZ" sz="2800" dirty="0" smtClean="0">
                <a:solidFill>
                  <a:srgbClr val="0070C0"/>
                </a:solidFill>
                <a:latin typeface="Comic Sans MS" pitchFamily="66" charset="0"/>
              </a:rPr>
              <a:t>M</a:t>
            </a:r>
            <a:r>
              <a:rPr lang="cs-CZ" sz="2800" dirty="0" smtClean="0">
                <a:solidFill>
                  <a:srgbClr val="002060"/>
                </a:solidFill>
                <a:latin typeface="Comic Sans MS" pitchFamily="66" charset="0"/>
              </a:rPr>
              <a:t>artínkovicích.</a:t>
            </a:r>
          </a:p>
          <a:p>
            <a:pPr marL="0" indent="0">
              <a:buNone/>
            </a:pPr>
            <a:endParaRPr lang="cs-CZ" sz="28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omic Sans MS" pitchFamily="66" charset="0"/>
              </a:rPr>
              <a:t>tík a 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omic Sans MS" pitchFamily="66" charset="0"/>
              </a:rPr>
              <a:t>lga mají 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omic Sans MS" pitchFamily="66" charset="0"/>
              </a:rPr>
              <a:t>večku 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omic Sans MS" pitchFamily="66" charset="0"/>
              </a:rPr>
              <a:t>tylku a žijí v 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omic Sans MS" pitchFamily="66" charset="0"/>
              </a:rPr>
              <a:t>lomouci.</a:t>
            </a:r>
          </a:p>
          <a:p>
            <a:pPr marL="0" indent="0">
              <a:buNone/>
            </a:pPr>
            <a:endParaRPr lang="cs-CZ" sz="28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  <a:latin typeface="Comic Sans MS" pitchFamily="66" charset="0"/>
              </a:rPr>
              <a:t>Zkuste například písmeno     </a:t>
            </a: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P     K</a:t>
            </a:r>
            <a:endParaRPr lang="cs-CZ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5651585" y="5644689"/>
            <a:ext cx="648072" cy="648072"/>
          </a:xfrm>
          <a:prstGeom prst="ellipse">
            <a:avLst/>
          </a:prstGeom>
          <a:noFill/>
          <a:ln w="254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503314" y="5644689"/>
            <a:ext cx="648072" cy="648072"/>
          </a:xfrm>
          <a:prstGeom prst="ellipse">
            <a:avLst/>
          </a:prstGeom>
          <a:noFill/>
          <a:ln w="254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683568" y="1340768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6299657" y="3284984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7524328" y="1451039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3779912" y="4869160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743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9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293096"/>
            <a:ext cx="1979860" cy="1979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Domácí úkol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628800"/>
            <a:ext cx="7125112" cy="42484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  <a:latin typeface="Comic Sans MS" pitchFamily="66" charset="0"/>
              </a:rPr>
              <a:t>Víš, jak se jmenuje tvoje babička? Nebo tatínek?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  <a:latin typeface="Comic Sans MS" pitchFamily="66" charset="0"/>
              </a:rPr>
              <a:t>Nakresli na papír svoji rodinu a ke každému přidej jeho jméno.</a:t>
            </a:r>
          </a:p>
          <a:p>
            <a:pPr marL="0" indent="0">
              <a:buNone/>
            </a:pPr>
            <a:r>
              <a:rPr lang="cs-CZ" sz="2400" dirty="0" smtClean="0">
                <a:latin typeface="Comic Sans MS" pitchFamily="66" charset="0"/>
              </a:rPr>
              <a:t>Třeba:   </a:t>
            </a:r>
          </a:p>
          <a:p>
            <a:pPr marL="0" indent="0">
              <a:buNone/>
            </a:pPr>
            <a:endParaRPr lang="cs-CZ" sz="24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omic Sans MS" pitchFamily="66" charset="0"/>
              </a:rPr>
              <a:t>         Děda  Pepa                              mamka Eva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" name="Srdce 3"/>
          <p:cNvSpPr/>
          <p:nvPr/>
        </p:nvSpPr>
        <p:spPr>
          <a:xfrm>
            <a:off x="1691680" y="908720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7020272" y="925655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3059832" y="5733256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6372200" y="5733256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364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5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196752"/>
            <a:ext cx="7125113" cy="924475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chemeClr val="bg1"/>
                </a:solidFill>
                <a:latin typeface="Comic Sans MS" pitchFamily="66" charset="0"/>
              </a:rPr>
              <a:t>Zdroje</a:t>
            </a:r>
            <a:endParaRPr lang="cs-CZ" sz="44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348880"/>
            <a:ext cx="7125112" cy="350991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 marL="0" indent="0" algn="ctr">
              <a:buNone/>
            </a:pPr>
            <a:endParaRPr lang="cs-CZ" sz="2400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Otevřená galerie Microsoft </a:t>
            </a: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Office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- Klipart</a:t>
            </a:r>
            <a:endParaRPr lang="cs-CZ" sz="2400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5020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166</TotalTime>
  <Words>247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Summer</vt:lpstr>
      <vt:lpstr>Prezentace aplikace PowerPoint</vt:lpstr>
      <vt:lpstr>Anotace</vt:lpstr>
      <vt:lpstr>PODSTATNÁ JMÉNA</vt:lpstr>
      <vt:lpstr>Vlastní jména mají na začátku velké písmeno.  </vt:lpstr>
      <vt:lpstr>ŘÍKEJTE JMÉNA</vt:lpstr>
      <vt:lpstr>Přiřaďte vhodné jméno pro zvíře</vt:lpstr>
      <vt:lpstr>Vymýšlej věty, ve kterých budou jména lidí, zvířat a měst  od stejného písmenka.</vt:lpstr>
      <vt:lpstr>Domácí úkol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20</cp:revision>
  <dcterms:created xsi:type="dcterms:W3CDTF">2011-08-21T15:31:45Z</dcterms:created>
  <dcterms:modified xsi:type="dcterms:W3CDTF">2013-10-21T13:29:44Z</dcterms:modified>
</cp:coreProperties>
</file>