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92" r:id="rId1"/>
  </p:sldMasterIdLst>
  <p:notesMasterIdLst>
    <p:notesMasterId r:id="rId12"/>
  </p:notesMasterIdLst>
  <p:sldIdLst>
    <p:sldId id="256" r:id="rId2"/>
    <p:sldId id="266" r:id="rId3"/>
    <p:sldId id="258" r:id="rId4"/>
    <p:sldId id="260" r:id="rId5"/>
    <p:sldId id="261" r:id="rId6"/>
    <p:sldId id="262" r:id="rId7"/>
    <p:sldId id="267" r:id="rId8"/>
    <p:sldId id="269" r:id="rId9"/>
    <p:sldId id="265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DAE4"/>
    <a:srgbClr val="7DD9E3"/>
    <a:srgbClr val="91DFE7"/>
    <a:srgbClr val="71DAFF"/>
    <a:srgbClr val="94DCE0"/>
    <a:srgbClr val="87DCE5"/>
    <a:srgbClr val="78D8E2"/>
    <a:srgbClr val="8ADDE6"/>
    <a:srgbClr val="98E0E8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5C1880-DCB2-4104-885D-6416A0F0C23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F0B561-62F8-45E1-B037-1796868DE7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098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D5046-D01E-408B-805F-8A4F6F800F9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FFE6723-3896-4AF1-983C-38488C653B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D5046-D01E-408B-805F-8A4F6F800F9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FFE6723-3896-4AF1-983C-38488C653B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D5046-D01E-408B-805F-8A4F6F800F9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E6723-3896-4AF1-983C-38488C653BC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D5046-D01E-408B-805F-8A4F6F800F9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E6723-3896-4AF1-983C-38488C653B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D5046-D01E-408B-805F-8A4F6F800F9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FFE6723-3896-4AF1-983C-38488C653BC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D5046-D01E-408B-805F-8A4F6F800F9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E6723-3896-4AF1-983C-38488C653B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D5046-D01E-408B-805F-8A4F6F800F9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E6723-3896-4AF1-983C-38488C653B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D5046-D01E-408B-805F-8A4F6F800F9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E6723-3896-4AF1-983C-38488C653B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D5046-D01E-408B-805F-8A4F6F800F9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E6723-3896-4AF1-983C-38488C653BC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D5046-D01E-408B-805F-8A4F6F800F9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E6723-3896-4AF1-983C-38488C653B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D5046-D01E-408B-805F-8A4F6F800F9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E6723-3896-4AF1-983C-38488C653B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62D5046-D01E-408B-805F-8A4F6F800F9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FFE6723-3896-4AF1-983C-38488C653BC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93" r:id="rId1"/>
    <p:sldLayoutId id="2147484494" r:id="rId2"/>
    <p:sldLayoutId id="2147484495" r:id="rId3"/>
    <p:sldLayoutId id="2147484496" r:id="rId4"/>
    <p:sldLayoutId id="2147484497" r:id="rId5"/>
    <p:sldLayoutId id="2147484498" r:id="rId6"/>
    <p:sldLayoutId id="2147484499" r:id="rId7"/>
    <p:sldLayoutId id="2147484500" r:id="rId8"/>
    <p:sldLayoutId id="2147484501" r:id="rId9"/>
    <p:sldLayoutId id="2147484502" r:id="rId10"/>
    <p:sldLayoutId id="214748450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11" Type="http://schemas.openxmlformats.org/officeDocument/2006/relationships/image" Target="../media/image20.jpeg"/><Relationship Id="rId5" Type="http://schemas.openxmlformats.org/officeDocument/2006/relationships/image" Target="../media/image14.jpeg"/><Relationship Id="rId10" Type="http://schemas.openxmlformats.org/officeDocument/2006/relationships/image" Target="../media/image19.jpe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8006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00B050"/>
                </a:solidFill>
                <a:latin typeface="Britannic Bold" pitchFamily="34" charset="0"/>
              </a:rPr>
              <a:t>Roč</a:t>
            </a:r>
            <a:r>
              <a:rPr lang="cs-CZ" sz="6000" dirty="0" smtClean="0">
                <a:solidFill>
                  <a:srgbClr val="FFC000"/>
                </a:solidFill>
                <a:latin typeface="Britannic Bold" pitchFamily="34" charset="0"/>
              </a:rPr>
              <a:t>ní</a:t>
            </a:r>
            <a:r>
              <a:rPr lang="cs-CZ" sz="6000" dirty="0" smtClean="0">
                <a:solidFill>
                  <a:srgbClr val="00B050"/>
                </a:solidFill>
                <a:latin typeface="Britannic Bold" pitchFamily="34" charset="0"/>
              </a:rPr>
              <a:t> 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  <a:latin typeface="Britannic Bold" pitchFamily="34" charset="0"/>
              </a:rPr>
              <a:t>ob</a:t>
            </a:r>
            <a:r>
              <a:rPr lang="cs-CZ" sz="6000" dirty="0" smtClean="0">
                <a:solidFill>
                  <a:srgbClr val="00B0F0"/>
                </a:solidFill>
                <a:latin typeface="Britannic Bold" pitchFamily="34" charset="0"/>
              </a:rPr>
              <a:t>dobí</a:t>
            </a:r>
            <a:endParaRPr lang="cs-CZ" sz="6000" dirty="0">
              <a:solidFill>
                <a:srgbClr val="00B0F0"/>
              </a:solidFill>
              <a:latin typeface="Britannic Bold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63688" y="2060848"/>
            <a:ext cx="5976664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Název školy:  Základní škola Karla Klíče Hostinné</a:t>
            </a:r>
          </a:p>
          <a:p>
            <a:r>
              <a:rPr lang="cs-CZ" sz="2000" b="1" dirty="0">
                <a:solidFill>
                  <a:srgbClr val="002060"/>
                </a:solidFill>
              </a:rPr>
              <a:t>Autor:  Mgr. </a:t>
            </a:r>
            <a:r>
              <a:rPr lang="cs-CZ" sz="2000" b="1" dirty="0" smtClean="0">
                <a:solidFill>
                  <a:srgbClr val="002060"/>
                </a:solidFill>
              </a:rPr>
              <a:t>Soňa Dvořáková</a:t>
            </a:r>
            <a:endParaRPr lang="cs-CZ" sz="2000" b="1" dirty="0">
              <a:solidFill>
                <a:srgbClr val="002060"/>
              </a:solidFill>
            </a:endParaRPr>
          </a:p>
          <a:p>
            <a:r>
              <a:rPr lang="cs-CZ" sz="2000" b="1" dirty="0">
                <a:solidFill>
                  <a:srgbClr val="002060"/>
                </a:solidFill>
              </a:rPr>
              <a:t>Název:  </a:t>
            </a:r>
            <a:r>
              <a:rPr lang="cs-CZ" sz="2000" b="1" dirty="0" smtClean="0">
                <a:solidFill>
                  <a:srgbClr val="002060"/>
                </a:solidFill>
              </a:rPr>
              <a:t>VY_32_INOVACE_13_B_05_Roční období</a:t>
            </a:r>
            <a:endParaRPr lang="cs-CZ" sz="2000" b="1" dirty="0">
              <a:solidFill>
                <a:srgbClr val="002060"/>
              </a:solidFill>
            </a:endParaRPr>
          </a:p>
          <a:p>
            <a:r>
              <a:rPr lang="cs-CZ" sz="2000" b="1" dirty="0">
                <a:solidFill>
                  <a:srgbClr val="002060"/>
                </a:solidFill>
              </a:rPr>
              <a:t>Téma:   </a:t>
            </a:r>
            <a:r>
              <a:rPr lang="cs-CZ" sz="2000" b="1" dirty="0" smtClean="0">
                <a:solidFill>
                  <a:srgbClr val="002060"/>
                </a:solidFill>
              </a:rPr>
              <a:t>Člověk a příroda</a:t>
            </a:r>
            <a:endParaRPr lang="cs-CZ" sz="2000" b="1" dirty="0">
              <a:solidFill>
                <a:srgbClr val="002060"/>
              </a:solidFill>
            </a:endParaRPr>
          </a:p>
          <a:p>
            <a:r>
              <a:rPr lang="cs-CZ" sz="2000" b="1" dirty="0">
                <a:solidFill>
                  <a:srgbClr val="002060"/>
                </a:solidFill>
              </a:rPr>
              <a:t>Číslo projektu</a:t>
            </a:r>
            <a:r>
              <a:rPr lang="cs-CZ" sz="2000" b="1" dirty="0" smtClean="0">
                <a:solidFill>
                  <a:srgbClr val="002060"/>
                </a:solidFill>
              </a:rPr>
              <a:t>: CZ.1.07/1.4.00/21.2131</a:t>
            </a:r>
          </a:p>
          <a:p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610893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9120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6183104"/>
              </p:ext>
            </p:extLst>
          </p:nvPr>
        </p:nvGraphicFramePr>
        <p:xfrm>
          <a:off x="1259632" y="1556792"/>
          <a:ext cx="6834212" cy="38564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20.2.2012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22.2.2012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II.</a:t>
                      </a:r>
                      <a:r>
                        <a:rPr lang="cs-CZ" baseline="0" dirty="0" smtClean="0"/>
                        <a:t>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Člověk a</a:t>
                      </a:r>
                      <a:r>
                        <a:rPr lang="cs-CZ" baseline="0" dirty="0" smtClean="0"/>
                        <a:t> příroda</a:t>
                      </a:r>
                      <a:endParaRPr lang="cs-CZ" dirty="0" smtClean="0"/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dk1"/>
                          </a:solidFill>
                        </a:rPr>
                        <a:t>Roční</a:t>
                      </a:r>
                      <a:r>
                        <a:rPr lang="cs-CZ" baseline="0" dirty="0" smtClean="0">
                          <a:solidFill>
                            <a:schemeClr val="dk1"/>
                          </a:solidFill>
                        </a:rPr>
                        <a:t> období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805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měsíce</a:t>
                      </a:r>
                      <a:r>
                        <a:rPr lang="cs-CZ" dirty="0" smtClean="0"/>
                        <a:t>, roční doby, rovnodennost, slunovrat 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6815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5525" y="3064604"/>
            <a:ext cx="22882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Červen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82355" y="1141346"/>
            <a:ext cx="11701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Únor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23871" y="2313491"/>
            <a:ext cx="17061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Listopad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02546" y="2606694"/>
            <a:ext cx="14821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Březen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01540" y="4246690"/>
            <a:ext cx="18482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Červenec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4300" y="5530655"/>
            <a:ext cx="12503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Leden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31898" y="5653990"/>
            <a:ext cx="10641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Říjen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236296" y="1026277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Duben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5849" y="1141347"/>
            <a:ext cx="19362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Prosinec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25316" y="5559826"/>
            <a:ext cx="15114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Květen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90776" y="4231302"/>
            <a:ext cx="12938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Srpen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12597" y="3785025"/>
            <a:ext cx="9901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Září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366156" y="260648"/>
            <a:ext cx="5870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B050"/>
                </a:solidFill>
              </a:rPr>
              <a:t>Seřaďte měsíce podle pořadí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29986" y="1826370"/>
            <a:ext cx="5746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12</a:t>
            </a:r>
            <a:endParaRPr lang="cs-CZ" sz="2400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908322" y="6053875"/>
            <a:ext cx="384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1</a:t>
            </a:r>
            <a:endParaRPr lang="cs-CZ" sz="2400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740352" y="3030995"/>
            <a:ext cx="4635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3</a:t>
            </a:r>
            <a:endParaRPr lang="cs-CZ" sz="24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084662" y="1549497"/>
            <a:ext cx="2317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4</a:t>
            </a:r>
            <a:endParaRPr lang="cs-CZ" sz="2400" i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453354" y="1611052"/>
            <a:ext cx="4680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2</a:t>
            </a:r>
            <a:endParaRPr lang="cs-CZ" sz="2400" i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932040" y="2654886"/>
            <a:ext cx="7553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11</a:t>
            </a:r>
            <a:endParaRPr lang="cs-CZ" sz="2400" i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463957" y="6177210"/>
            <a:ext cx="5320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10</a:t>
            </a:r>
            <a:endParaRPr lang="cs-CZ" sz="2400" i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130060" y="5993157"/>
            <a:ext cx="4860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5</a:t>
            </a:r>
            <a:endParaRPr lang="cs-CZ" sz="2400" i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168145" y="4539078"/>
            <a:ext cx="3760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7</a:t>
            </a:r>
            <a:endParaRPr lang="cs-CZ" sz="2400" i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132409" y="4077413"/>
            <a:ext cx="274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9</a:t>
            </a:r>
            <a:endParaRPr lang="cs-CZ" sz="2400" i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729986" y="3191469"/>
            <a:ext cx="3197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6</a:t>
            </a:r>
            <a:endParaRPr lang="cs-CZ" sz="2400" i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884368" y="423130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8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3687369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7" grpId="1"/>
      <p:bldP spid="17" grpId="3"/>
      <p:bldP spid="18" grpId="0"/>
      <p:bldP spid="19" grpId="0"/>
      <p:bldP spid="20" grpId="0"/>
      <p:bldP spid="21" grpId="0"/>
      <p:bldP spid="22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ovéPole 35"/>
          <p:cNvSpPr txBox="1"/>
          <p:nvPr/>
        </p:nvSpPr>
        <p:spPr>
          <a:xfrm>
            <a:off x="3261790" y="2743780"/>
            <a:ext cx="435030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Toto tedy jsou měsíce   </a:t>
            </a:r>
          </a:p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 správném (kalendářním) pořadí.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8441430"/>
              </p:ext>
            </p:extLst>
          </p:nvPr>
        </p:nvGraphicFramePr>
        <p:xfrm>
          <a:off x="323528" y="836712"/>
          <a:ext cx="1676400" cy="5597236"/>
        </p:xfrm>
        <a:graphic>
          <a:graphicData uri="http://schemas.openxmlformats.org/drawingml/2006/table">
            <a:tbl>
              <a:tblPr/>
              <a:tblGrid>
                <a:gridCol w="1676400"/>
              </a:tblGrid>
              <a:tr h="46643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leden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</a:tr>
              <a:tr h="466437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únor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</a:tr>
              <a:tr h="46643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březen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</a:tr>
              <a:tr h="46643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duben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</a:tr>
              <a:tr h="466437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květen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</a:tr>
              <a:tr h="46643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červen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</a:tr>
              <a:tr h="46643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červenec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</a:tr>
              <a:tr h="466437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srpen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</a:tr>
              <a:tr h="46643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září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</a:tr>
              <a:tr h="46643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říjen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</a:tr>
              <a:tr h="466437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listopad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</a:tr>
              <a:tr h="46643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prosinec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F66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0518609"/>
              </p:ext>
            </p:extLst>
          </p:nvPr>
        </p:nvGraphicFramePr>
        <p:xfrm>
          <a:off x="2627784" y="1124744"/>
          <a:ext cx="2493818" cy="2507674"/>
        </p:xfrm>
        <a:graphic>
          <a:graphicData uri="http://schemas.openxmlformats.org/drawingml/2006/table">
            <a:tbl>
              <a:tblPr/>
              <a:tblGrid>
                <a:gridCol w="2493818"/>
              </a:tblGrid>
              <a:tr h="626918">
                <a:tc>
                  <a:txBody>
                    <a:bodyPr/>
                    <a:lstStyle/>
                    <a:p>
                      <a:pPr algn="ctr"/>
                      <a:r>
                        <a:rPr lang="cs-CZ" sz="2800" u="sng" dirty="0" smtClean="0">
                          <a:solidFill>
                            <a:schemeClr val="bg1"/>
                          </a:solidFill>
                        </a:rPr>
                        <a:t>Jaro</a:t>
                      </a:r>
                      <a:endParaRPr lang="cs-CZ" sz="2800" u="sng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</a:tr>
              <a:tr h="6269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69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69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759374"/>
              </p:ext>
            </p:extLst>
          </p:nvPr>
        </p:nvGraphicFramePr>
        <p:xfrm>
          <a:off x="5724128" y="4005064"/>
          <a:ext cx="2493818" cy="2507674"/>
        </p:xfrm>
        <a:graphic>
          <a:graphicData uri="http://schemas.openxmlformats.org/drawingml/2006/table">
            <a:tbl>
              <a:tblPr/>
              <a:tblGrid>
                <a:gridCol w="2493818"/>
              </a:tblGrid>
              <a:tr h="626918">
                <a:tc>
                  <a:txBody>
                    <a:bodyPr/>
                    <a:lstStyle/>
                    <a:p>
                      <a:pPr algn="ctr"/>
                      <a:r>
                        <a:rPr lang="cs-CZ" sz="2800" u="sng" dirty="0" smtClean="0">
                          <a:solidFill>
                            <a:schemeClr val="bg1"/>
                          </a:solidFill>
                        </a:rPr>
                        <a:t>Zima</a:t>
                      </a:r>
                      <a:endParaRPr lang="cs-CZ" sz="2800" u="sng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6269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69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69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0854998"/>
              </p:ext>
            </p:extLst>
          </p:nvPr>
        </p:nvGraphicFramePr>
        <p:xfrm>
          <a:off x="2627784" y="4005064"/>
          <a:ext cx="2493818" cy="2507674"/>
        </p:xfrm>
        <a:graphic>
          <a:graphicData uri="http://schemas.openxmlformats.org/drawingml/2006/table">
            <a:tbl>
              <a:tblPr/>
              <a:tblGrid>
                <a:gridCol w="2493818"/>
              </a:tblGrid>
              <a:tr h="626918">
                <a:tc>
                  <a:txBody>
                    <a:bodyPr/>
                    <a:lstStyle/>
                    <a:p>
                      <a:pPr algn="ctr"/>
                      <a:r>
                        <a:rPr lang="cs-CZ" sz="2800" b="0" u="sng" dirty="0" smtClean="0">
                          <a:solidFill>
                            <a:schemeClr val="bg1"/>
                          </a:solidFill>
                        </a:rPr>
                        <a:t>Léto</a:t>
                      </a:r>
                      <a:endParaRPr lang="cs-CZ" sz="2800" b="0" u="sng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6269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6919"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69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139014"/>
              </p:ext>
            </p:extLst>
          </p:nvPr>
        </p:nvGraphicFramePr>
        <p:xfrm>
          <a:off x="5724128" y="1124744"/>
          <a:ext cx="2493818" cy="2507674"/>
        </p:xfrm>
        <a:graphic>
          <a:graphicData uri="http://schemas.openxmlformats.org/drawingml/2006/table">
            <a:tbl>
              <a:tblPr/>
              <a:tblGrid>
                <a:gridCol w="2493818"/>
              </a:tblGrid>
              <a:tr h="626918">
                <a:tc>
                  <a:txBody>
                    <a:bodyPr/>
                    <a:lstStyle/>
                    <a:p>
                      <a:pPr algn="ctr"/>
                      <a:r>
                        <a:rPr lang="cs-CZ" sz="2800" u="sng" dirty="0" smtClean="0">
                          <a:solidFill>
                            <a:schemeClr val="bg1"/>
                          </a:solidFill>
                        </a:rPr>
                        <a:t>Podzim</a:t>
                      </a:r>
                      <a:endParaRPr lang="cs-CZ" sz="2800" u="sng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6269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69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69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467544" y="20592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Měsíce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63788" y="0"/>
            <a:ext cx="49685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B050"/>
                </a:solidFill>
              </a:rPr>
              <a:t>Roční období – vyberte správný měsíc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5" name="TextovéPole 14">
            <a:hlinkClick r:id="rId2" action="ppaction://hlinksldjump"/>
          </p:cNvPr>
          <p:cNvSpPr txBox="1"/>
          <p:nvPr/>
        </p:nvSpPr>
        <p:spPr>
          <a:xfrm>
            <a:off x="2849991" y="191683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Leden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28639" y="191683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Květen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849991" y="256490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Březen</a:t>
            </a:r>
            <a:endParaRPr lang="cs-CZ" dirty="0"/>
          </a:p>
        </p:txBody>
      </p:sp>
      <p:sp>
        <p:nvSpPr>
          <p:cNvPr id="19" name="TextovéPole 18">
            <a:hlinkClick r:id="rId2" action="ppaction://hlinksldjump"/>
          </p:cNvPr>
          <p:cNvSpPr txBox="1"/>
          <p:nvPr/>
        </p:nvSpPr>
        <p:spPr>
          <a:xfrm>
            <a:off x="3923928" y="256490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Únor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849991" y="318271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Duben</a:t>
            </a:r>
            <a:endParaRPr lang="cs-CZ" dirty="0"/>
          </a:p>
        </p:txBody>
      </p:sp>
      <p:sp>
        <p:nvSpPr>
          <p:cNvPr id="21" name="TextovéPole 20">
            <a:hlinkClick r:id="rId2" action="ppaction://hlinksldjump"/>
          </p:cNvPr>
          <p:cNvSpPr txBox="1"/>
          <p:nvPr/>
        </p:nvSpPr>
        <p:spPr>
          <a:xfrm>
            <a:off x="3954841" y="3195286"/>
            <a:ext cx="8593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Září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43808" y="4725144"/>
            <a:ext cx="10142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Č</a:t>
            </a:r>
            <a:r>
              <a:rPr lang="cs-CZ" dirty="0" smtClean="0"/>
              <a:t>erven</a:t>
            </a:r>
            <a:endParaRPr lang="cs-CZ" dirty="0"/>
          </a:p>
        </p:txBody>
      </p:sp>
      <p:sp>
        <p:nvSpPr>
          <p:cNvPr id="24" name="TextovéPole 23">
            <a:hlinkClick r:id="rId2" action="ppaction://hlinksldjump"/>
          </p:cNvPr>
          <p:cNvSpPr txBox="1"/>
          <p:nvPr/>
        </p:nvSpPr>
        <p:spPr>
          <a:xfrm>
            <a:off x="3961819" y="4725144"/>
            <a:ext cx="929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áří</a:t>
            </a:r>
            <a:endParaRPr lang="cs-CZ" dirty="0"/>
          </a:p>
        </p:txBody>
      </p:sp>
      <p:sp>
        <p:nvSpPr>
          <p:cNvPr id="25" name="TextovéPole 24">
            <a:hlinkClick r:id="rId2" action="ppaction://hlinksldjump"/>
          </p:cNvPr>
          <p:cNvSpPr txBox="1"/>
          <p:nvPr/>
        </p:nvSpPr>
        <p:spPr>
          <a:xfrm>
            <a:off x="5908639" y="1916832"/>
            <a:ext cx="1342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rosinec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984268" y="191683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istopad</a:t>
            </a:r>
            <a:endParaRPr lang="cs-CZ" dirty="0"/>
          </a:p>
        </p:txBody>
      </p:sp>
      <p:sp>
        <p:nvSpPr>
          <p:cNvPr id="27" name="TextovéPole 26">
            <a:hlinkClick r:id="rId2" action="ppaction://hlinksldjump"/>
          </p:cNvPr>
          <p:cNvSpPr txBox="1"/>
          <p:nvPr/>
        </p:nvSpPr>
        <p:spPr>
          <a:xfrm>
            <a:off x="5908638" y="4725144"/>
            <a:ext cx="12556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řezen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984268" y="47251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eden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843808" y="5373216"/>
            <a:ext cx="8702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Srpen</a:t>
            </a:r>
            <a:endParaRPr lang="cs-CZ" dirty="0"/>
          </a:p>
        </p:txBody>
      </p:sp>
      <p:sp>
        <p:nvSpPr>
          <p:cNvPr id="30" name="TextovéPole 29">
            <a:hlinkClick r:id="rId2" action="ppaction://hlinksldjump"/>
          </p:cNvPr>
          <p:cNvSpPr txBox="1"/>
          <p:nvPr/>
        </p:nvSpPr>
        <p:spPr>
          <a:xfrm>
            <a:off x="3961819" y="5373216"/>
            <a:ext cx="826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Říjen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908639" y="256490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Říjen</a:t>
            </a:r>
            <a:endParaRPr lang="cs-CZ" dirty="0"/>
          </a:p>
        </p:txBody>
      </p:sp>
      <p:sp>
        <p:nvSpPr>
          <p:cNvPr id="32" name="TextovéPole 31">
            <a:hlinkClick r:id="rId2" action="ppaction://hlinksldjump"/>
          </p:cNvPr>
          <p:cNvSpPr txBox="1"/>
          <p:nvPr/>
        </p:nvSpPr>
        <p:spPr>
          <a:xfrm>
            <a:off x="6984268" y="256490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Únor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926640" y="5373216"/>
            <a:ext cx="1093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Prosinec</a:t>
            </a:r>
            <a:endParaRPr lang="cs-CZ" dirty="0"/>
          </a:p>
        </p:txBody>
      </p:sp>
      <p:sp>
        <p:nvSpPr>
          <p:cNvPr id="37" name="TextovéPole 36">
            <a:hlinkClick r:id="rId2" action="ppaction://hlinksldjump"/>
          </p:cNvPr>
          <p:cNvSpPr txBox="1"/>
          <p:nvPr/>
        </p:nvSpPr>
        <p:spPr>
          <a:xfrm>
            <a:off x="7020271" y="5373216"/>
            <a:ext cx="9001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Duben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976990" y="6021288"/>
            <a:ext cx="1118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Červenec</a:t>
            </a:r>
            <a:endParaRPr lang="cs-CZ" dirty="0"/>
          </a:p>
        </p:txBody>
      </p:sp>
      <p:sp>
        <p:nvSpPr>
          <p:cNvPr id="40" name="TextovéPole 39">
            <a:hlinkClick r:id="rId2" action="ppaction://hlinksldjump"/>
          </p:cNvPr>
          <p:cNvSpPr txBox="1"/>
          <p:nvPr/>
        </p:nvSpPr>
        <p:spPr>
          <a:xfrm>
            <a:off x="2882903" y="6021288"/>
            <a:ext cx="798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Únor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354047" y="1916832"/>
            <a:ext cx="1004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Květen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382268" y="2564904"/>
            <a:ext cx="8830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Březen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401415" y="3195286"/>
            <a:ext cx="1067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Duben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401415" y="4725144"/>
            <a:ext cx="9735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Červen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412695" y="1916832"/>
            <a:ext cx="10756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Listopad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43067" y="4725144"/>
            <a:ext cx="807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Leden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14668" y="5373216"/>
            <a:ext cx="8830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Srpen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12695" y="2564904"/>
            <a:ext cx="8382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Říjen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32942" y="5373216"/>
            <a:ext cx="10756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Prosinec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14668" y="602128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Červenec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268679" y="3212976"/>
            <a:ext cx="1343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co zbývá?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245045" y="6024566"/>
            <a:ext cx="1343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co zbývá?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432942" y="3195286"/>
            <a:ext cx="9316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Září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432942" y="6024566"/>
            <a:ext cx="817971" cy="366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Únor</a:t>
            </a: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0619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0" dur="7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750"/>
                            </p:stCondLst>
                            <p:childTnLst>
                              <p:par>
                                <p:cTn id="29" presetID="18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125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500"/>
                            </p:stCondLst>
                            <p:childTnLst>
                              <p:par>
                                <p:cTn id="3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500"/>
                            </p:stCondLst>
                            <p:childTnLst>
                              <p:par>
                                <p:cTn id="4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7500"/>
                            </p:stCondLst>
                            <p:childTnLst>
                              <p:par>
                                <p:cTn id="5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8500"/>
                            </p:stCondLst>
                            <p:childTnLst>
                              <p:par>
                                <p:cTn id="6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500"/>
                            </p:stCondLst>
                            <p:childTnLst>
                              <p:par>
                                <p:cTn id="214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6" dur="1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1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8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0" dur="1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1" dur="1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2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4" dur="17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5" dur="17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6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8" dur="17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9" dur="17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0" fill="hold">
                      <p:stCondLst>
                        <p:cond delay="indefinite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500"/>
                            </p:stCondLst>
                            <p:childTnLst>
                              <p:par>
                                <p:cTn id="251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16" presetClass="entr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16" presetClass="entr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6" grpId="1"/>
      <p:bldP spid="13" grpId="0"/>
      <p:bldP spid="14" grpId="0" build="allAtOnce"/>
      <p:bldP spid="15" grpId="0"/>
      <p:bldP spid="15" grpId="1"/>
      <p:bldP spid="16" grpId="0"/>
      <p:bldP spid="16" grpId="1"/>
      <p:bldP spid="18" grpId="0"/>
      <p:bldP spid="18" grpId="1"/>
      <p:bldP spid="19" grpId="0"/>
      <p:bldP spid="19" grpId="1"/>
      <p:bldP spid="20" grpId="0"/>
      <p:bldP spid="20" grpId="1"/>
      <p:bldP spid="21" grpId="0"/>
      <p:bldP spid="21" grpId="1"/>
      <p:bldP spid="23" grpId="0"/>
      <p:bldP spid="23" grpId="1"/>
      <p:bldP spid="24" grpId="0"/>
      <p:bldP spid="24" grpId="1"/>
      <p:bldP spid="25" grpId="0"/>
      <p:bldP spid="25" grpId="1"/>
      <p:bldP spid="26" grpId="0"/>
      <p:bldP spid="26" grpId="1"/>
      <p:bldP spid="27" grpId="0"/>
      <p:bldP spid="27" grpId="1"/>
      <p:bldP spid="28" grpId="0"/>
      <p:bldP spid="28" grpId="1"/>
      <p:bldP spid="29" grpId="0"/>
      <p:bldP spid="29" grpId="1"/>
      <p:bldP spid="30" grpId="0"/>
      <p:bldP spid="30" grpId="1"/>
      <p:bldP spid="31" grpId="0"/>
      <p:bldP spid="31" grpId="1"/>
      <p:bldP spid="32" grpId="0"/>
      <p:bldP spid="32" grpId="1"/>
      <p:bldP spid="35" grpId="0"/>
      <p:bldP spid="35" grpId="1"/>
      <p:bldP spid="37" grpId="0"/>
      <p:bldP spid="37" grpId="1"/>
      <p:bldP spid="39" grpId="0"/>
      <p:bldP spid="39" grpId="1"/>
      <p:bldP spid="40" grpId="0"/>
      <p:bldP spid="40" grpId="1"/>
      <p:bldP spid="41" grpId="0"/>
      <p:bldP spid="42" grpId="0"/>
      <p:bldP spid="43" grpId="0"/>
      <p:bldP spid="44" grpId="0"/>
      <p:bldP spid="2" grpId="0"/>
      <p:bldP spid="3" grpId="0"/>
      <p:bldP spid="6" grpId="0"/>
      <p:bldP spid="7" grpId="0"/>
      <p:bldP spid="8" grpId="0"/>
      <p:bldP spid="17" grpId="0"/>
      <p:bldP spid="22" grpId="0"/>
      <p:bldP spid="22" grpId="1"/>
      <p:bldP spid="45" grpId="0"/>
      <p:bldP spid="45" grpId="1"/>
      <p:bldP spid="33" grpId="1"/>
      <p:bldP spid="34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4431658"/>
              </p:ext>
            </p:extLst>
          </p:nvPr>
        </p:nvGraphicFramePr>
        <p:xfrm>
          <a:off x="1483950" y="1006221"/>
          <a:ext cx="2493818" cy="2507674"/>
        </p:xfrm>
        <a:graphic>
          <a:graphicData uri="http://schemas.openxmlformats.org/drawingml/2006/table">
            <a:tbl>
              <a:tblPr/>
              <a:tblGrid>
                <a:gridCol w="2493818"/>
              </a:tblGrid>
              <a:tr h="626918">
                <a:tc>
                  <a:txBody>
                    <a:bodyPr/>
                    <a:lstStyle/>
                    <a:p>
                      <a:pPr algn="ctr"/>
                      <a:r>
                        <a:rPr lang="cs-CZ" sz="2800" u="sng" dirty="0" smtClean="0">
                          <a:solidFill>
                            <a:schemeClr val="bg1"/>
                          </a:solidFill>
                        </a:rPr>
                        <a:t>Jaro</a:t>
                      </a:r>
                      <a:endParaRPr lang="cs-CZ" sz="2800" u="sng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</a:tr>
              <a:tr h="6269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69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69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293795"/>
              </p:ext>
            </p:extLst>
          </p:nvPr>
        </p:nvGraphicFramePr>
        <p:xfrm>
          <a:off x="5050528" y="4005064"/>
          <a:ext cx="2493818" cy="2507674"/>
        </p:xfrm>
        <a:graphic>
          <a:graphicData uri="http://schemas.openxmlformats.org/drawingml/2006/table">
            <a:tbl>
              <a:tblPr/>
              <a:tblGrid>
                <a:gridCol w="2493818"/>
              </a:tblGrid>
              <a:tr h="626918">
                <a:tc>
                  <a:txBody>
                    <a:bodyPr/>
                    <a:lstStyle/>
                    <a:p>
                      <a:pPr algn="ctr"/>
                      <a:r>
                        <a:rPr lang="cs-CZ" sz="2800" u="sng" dirty="0" smtClean="0">
                          <a:solidFill>
                            <a:schemeClr val="bg1"/>
                          </a:solidFill>
                        </a:rPr>
                        <a:t>Zima</a:t>
                      </a:r>
                      <a:endParaRPr lang="cs-CZ" sz="2800" u="sng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6269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69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69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3493386"/>
              </p:ext>
            </p:extLst>
          </p:nvPr>
        </p:nvGraphicFramePr>
        <p:xfrm>
          <a:off x="1483950" y="4005064"/>
          <a:ext cx="2493818" cy="2507674"/>
        </p:xfrm>
        <a:graphic>
          <a:graphicData uri="http://schemas.openxmlformats.org/drawingml/2006/table">
            <a:tbl>
              <a:tblPr/>
              <a:tblGrid>
                <a:gridCol w="2493818"/>
              </a:tblGrid>
              <a:tr h="626918">
                <a:tc>
                  <a:txBody>
                    <a:bodyPr/>
                    <a:lstStyle/>
                    <a:p>
                      <a:pPr algn="ctr"/>
                      <a:r>
                        <a:rPr lang="cs-CZ" sz="2800" b="0" u="sng" dirty="0" smtClean="0">
                          <a:solidFill>
                            <a:schemeClr val="bg1"/>
                          </a:solidFill>
                        </a:rPr>
                        <a:t>Léto</a:t>
                      </a:r>
                      <a:endParaRPr lang="cs-CZ" sz="2800" b="0" u="sng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6269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6919"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69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447749"/>
              </p:ext>
            </p:extLst>
          </p:nvPr>
        </p:nvGraphicFramePr>
        <p:xfrm>
          <a:off x="5005153" y="1006221"/>
          <a:ext cx="2493818" cy="2507674"/>
        </p:xfrm>
        <a:graphic>
          <a:graphicData uri="http://schemas.openxmlformats.org/drawingml/2006/table">
            <a:tbl>
              <a:tblPr/>
              <a:tblGrid>
                <a:gridCol w="2493818"/>
              </a:tblGrid>
              <a:tr h="626918">
                <a:tc>
                  <a:txBody>
                    <a:bodyPr/>
                    <a:lstStyle/>
                    <a:p>
                      <a:pPr algn="ctr"/>
                      <a:r>
                        <a:rPr lang="cs-CZ" sz="2800" u="sng" dirty="0" smtClean="0">
                          <a:solidFill>
                            <a:schemeClr val="bg1"/>
                          </a:solidFill>
                        </a:rPr>
                        <a:t>Podzim</a:t>
                      </a:r>
                      <a:endParaRPr lang="cs-CZ" sz="2800" u="sng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6269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69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69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39" name="TextovéPole 38"/>
          <p:cNvSpPr txBox="1"/>
          <p:nvPr/>
        </p:nvSpPr>
        <p:spPr>
          <a:xfrm>
            <a:off x="2232737" y="3014201"/>
            <a:ext cx="1004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Květen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259555" y="1744044"/>
            <a:ext cx="8830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Březen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259555" y="2423405"/>
            <a:ext cx="988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Duben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274812" y="4728841"/>
            <a:ext cx="9735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Červen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854602" y="3026523"/>
            <a:ext cx="10756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Listopad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884974" y="5384723"/>
            <a:ext cx="807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Leden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274812" y="6036259"/>
            <a:ext cx="8830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Srpen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854602" y="2423405"/>
            <a:ext cx="8382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Říjen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854600" y="4793257"/>
            <a:ext cx="10756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Prosinec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258783" y="5384723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Červenec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854602" y="1767708"/>
            <a:ext cx="9316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Září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874849" y="6024566"/>
            <a:ext cx="817971" cy="366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Únor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907704" y="260648"/>
            <a:ext cx="50225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rgbClr val="00B050"/>
                </a:solidFill>
              </a:rPr>
              <a:t>Ve správném pořadí…</a:t>
            </a:r>
            <a:endParaRPr lang="cs-CZ" sz="2400" b="1" u="sng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pc\AppData\Local\Microsoft\Windows\Temporary Internet Files\Content.IE5\UIFOX6ZY\MC900442158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358181"/>
            <a:ext cx="1032439" cy="1032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3720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500"/>
                            </p:stCondLst>
                            <p:childTnLst>
                              <p:par>
                                <p:cTn id="2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500"/>
                            </p:stCondLst>
                            <p:childTnLst>
                              <p:par>
                                <p:cTn id="3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0"/>
                            </p:stCondLst>
                            <p:childTnLst>
                              <p:par>
                                <p:cTn id="4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500"/>
                            </p:stCondLst>
                            <p:childTnLst>
                              <p:par>
                                <p:cTn id="4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6000"/>
                            </p:stCondLst>
                            <p:childTnLst>
                              <p:par>
                                <p:cTn id="5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500"/>
                            </p:stCondLst>
                            <p:childTnLst>
                              <p:par>
                                <p:cTn id="6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7000"/>
                            </p:stCondLst>
                            <p:childTnLst>
                              <p:par>
                                <p:cTn id="6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7500"/>
                            </p:stCondLst>
                            <p:childTnLst>
                              <p:par>
                                <p:cTn id="7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8000"/>
                            </p:stCondLst>
                            <p:childTnLst>
                              <p:par>
                                <p:cTn id="7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8500"/>
                            </p:stCondLst>
                            <p:childTnLst>
                              <p:par>
                                <p:cTn id="8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9000"/>
                            </p:stCondLst>
                            <p:childTnLst>
                              <p:par>
                                <p:cTn id="9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9500"/>
                            </p:stCondLst>
                            <p:childTnLst>
                              <p:par>
                                <p:cTn id="9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75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75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7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51" grpId="0"/>
      <p:bldP spid="52" grpId="0"/>
      <p:bldP spid="5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4150">
              <a:srgbClr val="FF0000"/>
            </a:gs>
            <a:gs pos="78750">
              <a:srgbClr val="FF0000"/>
            </a:gs>
            <a:gs pos="0">
              <a:srgbClr val="FF0000"/>
            </a:gs>
            <a:gs pos="4166">
              <a:srgbClr val="FF0000"/>
            </a:gs>
            <a:gs pos="50000">
              <a:srgbClr val="FF0000"/>
            </a:gs>
            <a:gs pos="50000">
              <a:srgbClr val="C4D6EB"/>
            </a:gs>
            <a:gs pos="100000">
              <a:srgbClr val="FF0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2720984"/>
              </p:ext>
            </p:extLst>
          </p:nvPr>
        </p:nvGraphicFramePr>
        <p:xfrm>
          <a:off x="323528" y="836712"/>
          <a:ext cx="1676400" cy="5597236"/>
        </p:xfrm>
        <a:graphic>
          <a:graphicData uri="http://schemas.openxmlformats.org/drawingml/2006/table">
            <a:tbl>
              <a:tblPr/>
              <a:tblGrid>
                <a:gridCol w="1676400"/>
              </a:tblGrid>
              <a:tr h="46643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leden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</a:tr>
              <a:tr h="466437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únor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</a:tr>
              <a:tr h="46643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březen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</a:tr>
              <a:tr h="46643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duben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</a:tr>
              <a:tr h="466437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květen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</a:tr>
              <a:tr h="46643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červen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</a:tr>
              <a:tr h="46643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červenec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</a:tr>
              <a:tr h="466437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srpen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</a:tr>
              <a:tr h="46643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září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</a:tr>
              <a:tr h="46643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říjen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</a:tr>
              <a:tr h="466437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listopad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</a:tr>
              <a:tr h="46643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prosinec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F6600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7544" y="20592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Měsíce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35896" y="1988840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Zkus to znovu!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C:\Users\pc\AppData\Local\Microsoft\Windows\Temporary Internet Files\Content.IE5\A3BZKTVY\MC900442143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3194" y="2688994"/>
            <a:ext cx="2201788" cy="229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6946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c\AppData\Local\Microsoft\Windows\Temporary Internet Files\Content.IE5\UIFOX6ZY\MP9004069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632" y="4923478"/>
            <a:ext cx="2240476" cy="1792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UIFOX6ZY\MC9000882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20" y="5439"/>
            <a:ext cx="1800200" cy="2284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GJ8014QZ\MP90040189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20" y="4583004"/>
            <a:ext cx="2160240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GJ8014QZ\MP90042531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628" y="117754"/>
            <a:ext cx="2656480" cy="2059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9911" y="5060500"/>
            <a:ext cx="18449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21. června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4247" y="3012735"/>
            <a:ext cx="19307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21. prosince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50102" y="3070867"/>
            <a:ext cx="19240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21. března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23928" y="1500986"/>
            <a:ext cx="17009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23. září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7101" y="2701536"/>
            <a:ext cx="2736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Spojte roční období se správným počátečním dnem.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4375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15" presetClass="emph" presetSubtype="0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36" dur="1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525"/>
                            </p:stCondLst>
                            <p:childTnLst>
                              <p:par>
                                <p:cTn id="38" presetID="4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25"/>
                            </p:stCondLst>
                            <p:childTnLst>
                              <p:par>
                                <p:cTn id="44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1025"/>
                            </p:stCondLst>
                            <p:childTnLst>
                              <p:par>
                                <p:cTn id="50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2025"/>
                            </p:stCondLst>
                            <p:childTnLst>
                              <p:par>
                                <p:cTn id="56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3025"/>
                            </p:stCondLst>
                            <p:childTnLst>
                              <p:par>
                                <p:cTn id="62" presetID="42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0 L -0.67761 -0.07569 " pathEditMode="relative" rAng="0" ptsTypes="AA">
                                      <p:cBhvr>
                                        <p:cTn id="7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889" y="-3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3.7037E-6 L 0.33229 0.41551 " pathEditMode="relative" rAng="0" ptsTypes="AA">
                                      <p:cBhvr>
                                        <p:cTn id="7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615" y="20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0 L 0.41545 -0.34884 " pathEditMode="relative" rAng="0" ptsTypes="AA">
                                      <p:cBhvr>
                                        <p:cTn id="7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764" y="-174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22222E-6 L -0.1309 0.08541 " pathEditMode="relative" rAng="0" ptsTypes="AA">
                                      <p:cBhvr>
                                        <p:cTn id="8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45" y="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12" grpId="0"/>
      <p:bldP spid="12" grpId="1"/>
      <p:bldP spid="13" grpId="0"/>
      <p:bldP spid="13" grpId="1"/>
      <p:bldP spid="14" grpId="0"/>
      <p:bldP spid="14" grpId="1"/>
      <p:bldP spid="4" grpId="0"/>
      <p:bldP spid="4" grpId="1"/>
      <p:bldP spid="4" grpId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DA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678" y="1268759"/>
            <a:ext cx="4306986" cy="42711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  <a:extLst/>
        </p:spPr>
      </p:pic>
      <p:sp>
        <p:nvSpPr>
          <p:cNvPr id="10" name="TextovéPole 9"/>
          <p:cNvSpPr txBox="1"/>
          <p:nvPr/>
        </p:nvSpPr>
        <p:spPr>
          <a:xfrm>
            <a:off x="3776464" y="251455"/>
            <a:ext cx="2307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21. prosince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98881" y="5539927"/>
            <a:ext cx="17405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21. června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2074" y="3173510"/>
            <a:ext cx="17405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21. března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08304" y="3160475"/>
            <a:ext cx="17405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23. září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42229" y="6123772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= letní slunovrat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27984" y="721041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= zimní slunovrat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0" y="3816021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latin typeface="Arial Black" pitchFamily="34" charset="0"/>
              </a:rPr>
              <a:t>= jarní rovnodennost</a:t>
            </a:r>
            <a:endParaRPr lang="cs-CZ" dirty="0">
              <a:solidFill>
                <a:schemeClr val="accent5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228184" y="3683957"/>
            <a:ext cx="33123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  <a:latin typeface="Arial Black" pitchFamily="34" charset="0"/>
              </a:rPr>
              <a:t>= podzimní rovnodennost</a:t>
            </a:r>
            <a:endParaRPr lang="cs-CZ" sz="16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5709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5" grpId="0"/>
      <p:bldP spid="16" grpId="0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77888" y="2204576"/>
            <a:ext cx="6820666" cy="2187990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err="1" smtClean="0">
                <a:solidFill>
                  <a:srgbClr val="FF0000"/>
                </a:solidFill>
              </a:rPr>
              <a:t>Napiště</a:t>
            </a:r>
            <a:r>
              <a:rPr lang="cs-CZ" sz="3200" dirty="0" smtClean="0">
                <a:solidFill>
                  <a:srgbClr val="FF0000"/>
                </a:solidFill>
              </a:rPr>
              <a:t> na obrázek počáteční písmeno daného ročního období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Soňa\AppData\Local\Microsoft\Windows\Temporary Internet Files\Content.IE5\PFH52TBR\MP9004034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212791"/>
            <a:ext cx="1824220" cy="2280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oňa\AppData\Local\Microsoft\Windows\Temporary Internet Files\Content.IE5\TAHOCYWG\MP9004328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7992" y="4612755"/>
            <a:ext cx="1440160" cy="2157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oňa\AppData\Local\Microsoft\Windows\Temporary Internet Files\Content.IE5\6ZDE8C6Z\MP9004023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8726" y="73029"/>
            <a:ext cx="2577774" cy="2062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oňa\AppData\Local\Microsoft\Windows\Temporary Internet Files\Content.IE5\4W3DXUUP\MP90040167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283" y="73029"/>
            <a:ext cx="2382937" cy="1588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Soňa\AppData\Local\Microsoft\Windows\Temporary Internet Files\Content.IE5\4W3DXUUP\MP90042521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8731" y="2267427"/>
            <a:ext cx="3305107" cy="2171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Soňa\AppData\Local\Microsoft\Windows\Temporary Internet Files\Content.IE5\6ZDE8C6Z\MP90043340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22" y="5007853"/>
            <a:ext cx="2338924" cy="1728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Soňa\AppData\Local\Microsoft\Windows\Temporary Internet Files\Content.IE5\6ZDE8C6Z\MP90042312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17353"/>
            <a:ext cx="2736304" cy="2962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Soňa\AppData\Local\Microsoft\Windows\Temporary Internet Files\Content.IE5\4W3DXUUP\MP90044913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8726" y="4581894"/>
            <a:ext cx="2649446" cy="2226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Soňa\AppData\Local\Microsoft\Windows\Temporary Internet Files\Content.IE5\PFH52TBR\MP90031378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182551"/>
            <a:ext cx="1651824" cy="1378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804248" y="7007400"/>
            <a:ext cx="33410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4800" dirty="0" smtClean="0">
                <a:solidFill>
                  <a:srgbClr val="FFFF00"/>
                </a:solidFill>
              </a:rPr>
              <a:t> Zima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349258" y="7029400"/>
            <a:ext cx="23387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4800" dirty="0" smtClean="0">
                <a:solidFill>
                  <a:srgbClr val="FFFF00"/>
                </a:solidFill>
              </a:rPr>
              <a:t> Léto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442321" y="7029923"/>
            <a:ext cx="32886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4800" dirty="0" smtClean="0">
                <a:solidFill>
                  <a:srgbClr val="FFFF00"/>
                </a:solidFill>
              </a:rPr>
              <a:t> Podzim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-83496" y="7029400"/>
            <a:ext cx="24950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4800" dirty="0" smtClean="0">
                <a:solidFill>
                  <a:srgbClr val="FFFF00"/>
                </a:solidFill>
              </a:rPr>
              <a:t> Jaro</a:t>
            </a:r>
            <a:endParaRPr lang="cs-CZ" sz="4800" dirty="0">
              <a:solidFill>
                <a:srgbClr val="FFFF00"/>
              </a:solidFill>
            </a:endParaRPr>
          </a:p>
        </p:txBody>
      </p:sp>
      <p:pic>
        <p:nvPicPr>
          <p:cNvPr id="2066" name="Picture 18" descr="C:\Users\Soňa\AppData\Local\Microsoft\Windows\Temporary Internet Files\Content.IE5\4W3DXUUP\MP90040154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2599" y="142036"/>
            <a:ext cx="2970786" cy="197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2804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25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25" accel="100000" fill="hold">
                                          <p:stCondLst>
                                            <p:cond delay="20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4" dur="2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24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25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25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25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25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25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25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25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25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25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25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25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25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25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750"/>
                            </p:stCondLst>
                            <p:childTnLst>
                              <p:par>
                                <p:cTn id="4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25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25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25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25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25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25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25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25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25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000"/>
                            </p:stCondLst>
                            <p:childTnLst>
                              <p:par>
                                <p:cTn id="6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25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25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2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25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25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25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2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20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000"/>
                            </p:stCondLst>
                            <p:childTnLst>
                              <p:par>
                                <p:cTn id="9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4.27746E-6 L 0.13958 -0.6074 " pathEditMode="relative" rAng="0" ptsTypes="AA">
                                      <p:cBhvr>
                                        <p:cTn id="9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79" y="-303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4000"/>
                            </p:stCondLst>
                            <p:childTnLst>
                              <p:par>
                                <p:cTn id="97" presetID="15" presetClass="emph" presetSubtype="0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98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2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2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20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5" dur="2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1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4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0" dur="20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2000"/>
                            </p:stCondLst>
                            <p:childTnLst>
                              <p:par>
                                <p:cTn id="16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2.22222E-6 -1.84971E-6 L 0.31216 -0.52185 " pathEditMode="relative" rAng="0" ptsTypes="AA">
                                      <p:cBhvr>
                                        <p:cTn id="16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08" y="-261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6" presetID="15" presetClass="emph" presetSubtype="0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67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2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2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2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4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2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20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0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3" dur="2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2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9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2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8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3" fill="hold">
                            <p:stCondLst>
                              <p:cond delay="2000"/>
                            </p:stCondLst>
                            <p:childTnLst>
                              <p:par>
                                <p:cTn id="23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5E-6 -3.06358E-6 L -0.26806 -0.68994 " pathEditMode="relative" rAng="0" ptsTypes="AA">
                                      <p:cBhvr>
                                        <p:cTn id="23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03" y="-344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4000"/>
                            </p:stCondLst>
                            <p:childTnLst>
                              <p:par>
                                <p:cTn id="237" presetID="15" presetClass="emph" presetSubtype="0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38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6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8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1" dur="2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2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3" dur="2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6" dur="2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2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8" dur="2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1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3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6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8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1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6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8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1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4" fill="hold">
                      <p:stCondLst>
                        <p:cond delay="indefinite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7" dur="2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0" dur="2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3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6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8" dur="20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3.88889E-6 3.93064E-6 L -0.62361 -0.31954 " pathEditMode="relative" rAng="0" ptsTypes="AA">
                                      <p:cBhvr>
                                        <p:cTn id="3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181" y="-15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3" fill="hold">
                            <p:stCondLst>
                              <p:cond delay="4000"/>
                            </p:stCondLst>
                            <p:childTnLst>
                              <p:par>
                                <p:cTn id="314" presetID="15" presetClass="emph" presetSubtype="0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315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10" grpId="0"/>
      <p:bldP spid="10" grpId="1"/>
      <p:bldP spid="35" grpId="0"/>
      <p:bldP spid="35" grpId="1"/>
      <p:bldP spid="35" grpId="2"/>
      <p:bldP spid="36" grpId="0"/>
      <p:bldP spid="36" grpId="1"/>
      <p:bldP spid="36" grpId="2"/>
      <p:bldP spid="37" grpId="0"/>
      <p:bldP spid="37" grpId="1"/>
      <p:bldP spid="37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5542912"/>
              </p:ext>
            </p:extLst>
          </p:nvPr>
        </p:nvGraphicFramePr>
        <p:xfrm>
          <a:off x="827584" y="4509121"/>
          <a:ext cx="7574087" cy="8275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4087"/>
              </a:tblGrid>
              <a:tr h="3303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46176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Obrázky z internetu – </a:t>
                      </a:r>
                      <a:r>
                        <a:rPr lang="cs-CZ" sz="1800" baseline="0" dirty="0" smtClean="0">
                          <a:hlinkClick r:id="rId2"/>
                        </a:rPr>
                        <a:t>http://office.microsoft.com/cs-cz/images</a:t>
                      </a:r>
                      <a:endParaRPr lang="cs-CZ" sz="1800" baseline="0" dirty="0" smtClean="0"/>
                    </a:p>
                  </a:txBody>
                  <a:tcPr marL="91439" marR="91439"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0062601"/>
              </p:ext>
            </p:extLst>
          </p:nvPr>
        </p:nvGraphicFramePr>
        <p:xfrm>
          <a:off x="827584" y="836712"/>
          <a:ext cx="7560840" cy="29260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60840"/>
              </a:tblGrid>
              <a:tr h="14970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03" marB="45703"/>
                </a:tc>
              </a:tr>
              <a:tr h="1188487"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cs-CZ" sz="1800" dirty="0" smtClean="0"/>
                        <a:t> </a:t>
                      </a:r>
                      <a:r>
                        <a:rPr lang="cs-CZ" sz="1800" baseline="0" dirty="0" smtClean="0"/>
                        <a:t>Prezentace je určena pro žáky 2. ročníku jako opakování učiva</a:t>
                      </a:r>
                    </a:p>
                    <a:p>
                      <a:pPr marL="0" indent="0" algn="l">
                        <a:buFont typeface="+mj-lt"/>
                        <a:buNone/>
                      </a:pPr>
                      <a:r>
                        <a:rPr lang="cs-CZ" sz="1800" baseline="0" dirty="0" smtClean="0"/>
                        <a:t> z 1. třídy (roční období, měsíce ). Je doplněna o  výklad rovnodennosti</a:t>
                      </a:r>
                    </a:p>
                    <a:p>
                      <a:pPr marL="0" indent="0" algn="l">
                        <a:buFont typeface="+mj-lt"/>
                        <a:buNone/>
                      </a:pPr>
                      <a:r>
                        <a:rPr lang="cs-CZ" sz="1800" baseline="0" dirty="0" smtClean="0"/>
                        <a:t> a </a:t>
                      </a:r>
                      <a:r>
                        <a:rPr lang="cs-CZ" sz="1800" baseline="0" dirty="0" smtClean="0"/>
                        <a:t>slunovratu. </a:t>
                      </a:r>
                      <a:r>
                        <a:rPr lang="cs-CZ" sz="1800" baseline="0" dirty="0" smtClean="0"/>
                        <a:t>Prezentace obsahuje animace.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u="sng" baseline="0" dirty="0" smtClean="0"/>
                        <a:t>Praktické činnosti</a:t>
                      </a:r>
                      <a:r>
                        <a:rPr lang="cs-CZ" sz="1800" baseline="0" dirty="0" smtClean="0"/>
                        <a:t>   -  určování pořadí měsíců v roce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baseline="0" dirty="0" smtClean="0"/>
                        <a:t>                                 -  řazení  měsíců do  jednotlivých ročních období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baseline="0" dirty="0" smtClean="0"/>
                        <a:t>                                 -  určování nástupu ročních dob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baseline="0" dirty="0" smtClean="0"/>
                        <a:t>                                 -  rozpoznávání typických obrázků</a:t>
                      </a:r>
                      <a:endParaRPr lang="cs-CZ" sz="1800" dirty="0" smtClean="0"/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dirty="0" smtClean="0"/>
                        <a:t>  </a:t>
                      </a:r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6620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956</TotalTime>
  <Words>348</Words>
  <Application>Microsoft Office PowerPoint</Application>
  <PresentationFormat>Předvádění na obrazovce (4:3)</PresentationFormat>
  <Paragraphs>166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Roční období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Napiště na obrázek počáteční písmeno daného ročního období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Soňa</dc:creator>
  <cp:lastModifiedBy>Učitel</cp:lastModifiedBy>
  <cp:revision>67</cp:revision>
  <dcterms:created xsi:type="dcterms:W3CDTF">2012-02-19T11:22:12Z</dcterms:created>
  <dcterms:modified xsi:type="dcterms:W3CDTF">2012-03-17T15:19:46Z</dcterms:modified>
</cp:coreProperties>
</file>