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67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750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6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39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754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229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593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69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062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447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33467-2040-4185-91CE-34F84B1F75A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53D33-34AD-467A-8EE8-7C6AD0892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34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68577" y="29649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Kalendáře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2" descr="C:\Users\pc\AppData\Local\Microsoft\Windows\Temporary Internet Files\Content.IE5\UIFOX6ZY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721" y="5116381"/>
            <a:ext cx="1865362" cy="186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AppData\Local\Microsoft\Windows\Temporary Internet Files\Content.IE5\PJ90FPQN\MC900233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721" y="43524"/>
            <a:ext cx="1985727" cy="187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A3BZKTVY\MC9002405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72" y="43524"/>
            <a:ext cx="1743761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UIFOX6ZY\MC9002157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07" y="5243364"/>
            <a:ext cx="1787305" cy="15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821873" y="2060848"/>
            <a:ext cx="640871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Název školy:  Základní škola Karla Klíče Hostinné</a:t>
            </a:r>
          </a:p>
          <a:p>
            <a:r>
              <a:rPr lang="cs-CZ" sz="2000" b="1" dirty="0"/>
              <a:t>Autor:  Mgr. </a:t>
            </a:r>
            <a:r>
              <a:rPr lang="cs-CZ" sz="2000" b="1" dirty="0" smtClean="0"/>
              <a:t>Soňa Dvořáková</a:t>
            </a:r>
            <a:endParaRPr lang="cs-CZ" sz="2000" b="1" dirty="0"/>
          </a:p>
          <a:p>
            <a:r>
              <a:rPr lang="cs-CZ" sz="2000" b="1" dirty="0"/>
              <a:t>Název:  </a:t>
            </a:r>
            <a:r>
              <a:rPr lang="cs-CZ" sz="2000" b="1" dirty="0" smtClean="0"/>
              <a:t>VY_32_INOVACE_13_B_06_Kalendáře</a:t>
            </a:r>
            <a:endParaRPr lang="cs-CZ" sz="2000" b="1" dirty="0"/>
          </a:p>
          <a:p>
            <a:r>
              <a:rPr lang="cs-CZ" sz="2000" b="1" dirty="0"/>
              <a:t>Téma:   </a:t>
            </a:r>
            <a:r>
              <a:rPr lang="cs-CZ" sz="2000" b="1" dirty="0" smtClean="0"/>
              <a:t>Člověk a příroda</a:t>
            </a:r>
            <a:endParaRPr lang="cs-CZ" sz="2000" b="1" dirty="0"/>
          </a:p>
          <a:p>
            <a:r>
              <a:rPr lang="cs-CZ" sz="2000" b="1" dirty="0"/>
              <a:t>Číslo projektu</a:t>
            </a:r>
            <a:r>
              <a:rPr lang="cs-CZ" sz="2000" b="1" dirty="0" smtClean="0"/>
              <a:t>: CZ.1.07/1.4.00/21.2131</a:t>
            </a:r>
            <a:endParaRPr lang="cs-CZ" sz="2000" b="1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259" y="3983999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285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0428355"/>
              </p:ext>
            </p:extLst>
          </p:nvPr>
        </p:nvGraphicFramePr>
        <p:xfrm>
          <a:off x="1259632" y="1412776"/>
          <a:ext cx="6834212" cy="364574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27.2.2012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29.2.2012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Kalendáře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dny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 týdnu, měsíce v roce, státní svátky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06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332656"/>
            <a:ext cx="8229600" cy="1143000"/>
          </a:xfrm>
        </p:spPr>
        <p:txBody>
          <a:bodyPr/>
          <a:lstStyle/>
          <a:p>
            <a:r>
              <a:rPr lang="cs-CZ" sz="3200" i="1" dirty="0" smtClean="0">
                <a:solidFill>
                  <a:srgbClr val="0070C0"/>
                </a:solidFill>
              </a:rPr>
              <a:t>Opakování – </a:t>
            </a:r>
            <a:br>
              <a:rPr lang="cs-CZ" sz="3200" i="1" dirty="0" smtClean="0">
                <a:solidFill>
                  <a:srgbClr val="0070C0"/>
                </a:solidFill>
              </a:rPr>
            </a:br>
            <a:r>
              <a:rPr lang="cs-CZ" sz="3200" i="1" dirty="0" smtClean="0">
                <a:solidFill>
                  <a:srgbClr val="0070C0"/>
                </a:solidFill>
              </a:rPr>
              <a:t>jak je to správně?</a:t>
            </a:r>
            <a:endParaRPr lang="cs-CZ" sz="3200" i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  <a:cs typeface="Aharoni" pitchFamily="2" charset="-79"/>
              </a:rPr>
              <a:t>Týden má: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94703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Arial Rounded MT Bold" pitchFamily="34" charset="0"/>
                <a:cs typeface="Aharoni" pitchFamily="2" charset="-79"/>
              </a:rPr>
              <a:t>Měsíc má: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439" y="403468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Rounded MT Bold" pitchFamily="34" charset="0"/>
                <a:cs typeface="Aharoni" pitchFamily="2" charset="-79"/>
              </a:rPr>
              <a:t>Rok má: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144077" y="1844824"/>
            <a:ext cx="648072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181404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FF00"/>
                </a:solidFill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81404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FF00"/>
                </a:solidFill>
              </a:rPr>
              <a:t>8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93526" y="181404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FF00"/>
                </a:solidFill>
              </a:rPr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181404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dní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0956" y="2431773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B050"/>
                </a:solidFill>
              </a:rPr>
              <a:t>p</a:t>
            </a:r>
            <a:r>
              <a:rPr lang="cs-CZ" sz="2800" b="1" dirty="0" smtClean="0">
                <a:solidFill>
                  <a:srgbClr val="00B050"/>
                </a:solidFill>
              </a:rPr>
              <a:t>ondělí, úterý, středa, čtvrtek, pátek,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sobota, neděle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31216" y="3592887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Forte" pitchFamily="66" charset="0"/>
              </a:rPr>
              <a:t>Dopište správnou</a:t>
            </a:r>
          </a:p>
          <a:p>
            <a:pPr algn="ctr"/>
            <a:r>
              <a:rPr lang="cs-CZ" sz="2800" dirty="0" smtClean="0">
                <a:latin typeface="Forte" pitchFamily="66" charset="0"/>
              </a:rPr>
              <a:t>možnost</a:t>
            </a:r>
            <a:endParaRPr lang="cs-CZ" sz="2800" dirty="0">
              <a:latin typeface="Forte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28628" y="451161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Forte" pitchFamily="66" charset="0"/>
              </a:rPr>
              <a:t>Zakroužkujte správnou možnost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813809" y="29162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30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3400" y="29162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29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16776" y="29162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28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8832" y="291317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33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95644" y="29162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32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49679" y="29162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31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29162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dní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13809" y="400390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400390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41598" y="400390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07387" y="400390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24328" y="402076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měsíců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05441" y="5905467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únor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8752" y="5897108"/>
            <a:ext cx="1478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listopad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24229" y="5897108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květen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2760" y="5085750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duben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123505" y="5079603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září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486070" y="5079603"/>
            <a:ext cx="1657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červenec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17062" y="5085750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červen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759108" y="5079603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srpen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627904" y="5905467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říjen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956306" y="5896541"/>
            <a:ext cx="1497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prosinec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102580" y="5085750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leden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48854" y="397312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Přiřaďte odpovídající měsíc.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95705" y="432810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Forte" pitchFamily="66" charset="0"/>
              </a:rPr>
              <a:t>Nehodící se škrtněte</a:t>
            </a:r>
            <a:endParaRPr lang="cs-CZ" sz="2800" dirty="0">
              <a:latin typeface="Forte" pitchFamily="66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461881" y="2920231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27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17062" y="5905467"/>
            <a:ext cx="1300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březen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3073" name="Picture 1" descr="C:\Users\pc\AppData\Local\Microsoft\Windows\Temporary Internet Files\Content.IE5\PJ90FPQN\MC9004414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679" y="41565"/>
            <a:ext cx="2058908" cy="205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PJ90FPQN\MP9003414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98" y="188640"/>
            <a:ext cx="2073576" cy="147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54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000"/>
                            </p:stCondLst>
                            <p:childTnLst>
                              <p:par>
                                <p:cTn id="90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0047 L 0.00052 -0.10254 " pathEditMode="relative" rAng="0" ptsTypes="AA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50"/>
                            </p:stCondLst>
                            <p:childTnLst>
                              <p:par>
                                <p:cTn id="9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250"/>
                            </p:stCondLst>
                            <p:childTnLst>
                              <p:par>
                                <p:cTn id="10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750"/>
                            </p:stCondLst>
                            <p:childTnLst>
                              <p:par>
                                <p:cTn id="10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250"/>
                            </p:stCondLst>
                            <p:childTnLst>
                              <p:par>
                                <p:cTn id="1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750"/>
                            </p:stCondLst>
                            <p:childTnLst>
                              <p:par>
                                <p:cTn id="1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50"/>
                            </p:stCondLst>
                            <p:childTnLst>
                              <p:par>
                                <p:cTn id="1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250"/>
                            </p:stCondLst>
                            <p:childTnLst>
                              <p:par>
                                <p:cTn id="1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750"/>
                            </p:stCondLst>
                            <p:childTnLst>
                              <p:par>
                                <p:cTn id="1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000"/>
                            </p:stCondLst>
                            <p:childTnLst>
                              <p:par>
                                <p:cTn id="16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4" dur="75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75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1D1B1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2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1D1B1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1D1B1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6" dur="3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1D1B1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1D1B1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4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4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2" dur="3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4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6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0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6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4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1000"/>
                            </p:stCondLst>
                            <p:childTnLst>
                              <p:par>
                                <p:cTn id="3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0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2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5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7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0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1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250"/>
                            </p:stCondLst>
                            <p:childTnLst>
                              <p:par>
                                <p:cTn id="38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9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44444E-6 L -0.45295 0.00162 " pathEditMode="relative" rAng="0" ptsTypes="AA">
                                      <p:cBhvr>
                                        <p:cTn id="42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4" grpId="1"/>
      <p:bldP spid="5" grpId="0"/>
      <p:bldP spid="5" grpId="1"/>
      <p:bldP spid="6" grpId="0"/>
      <p:bldP spid="7" grpId="0" animBg="1"/>
      <p:bldP spid="7" grpId="1" animBg="1"/>
      <p:bldP spid="8" grpId="0"/>
      <p:bldP spid="8" grpId="1"/>
      <p:bldP spid="8" grpId="2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3" grpId="0"/>
      <p:bldP spid="13" grpId="1"/>
      <p:bldP spid="14" grpId="0"/>
      <p:bldP spid="14" grpId="1"/>
      <p:bldP spid="16" grpId="0"/>
      <p:bldP spid="18" grpId="0"/>
      <p:bldP spid="18" grpId="1"/>
      <p:bldP spid="18" grpId="2"/>
      <p:bldP spid="19" grpId="0"/>
      <p:bldP spid="19" grpId="1"/>
      <p:bldP spid="19" grpId="2"/>
      <p:bldP spid="20" grpId="0"/>
      <p:bldP spid="20" grpId="1"/>
      <p:bldP spid="20" grpId="2"/>
      <p:bldP spid="21" grpId="0"/>
      <p:bldP spid="21" grpId="1"/>
      <p:bldP spid="22" grpId="0"/>
      <p:bldP spid="22" grpId="1"/>
      <p:bldP spid="23" grpId="0"/>
      <p:bldP spid="23" grpId="1"/>
      <p:bldP spid="23" grpId="2"/>
      <p:bldP spid="24" grpId="0"/>
      <p:bldP spid="24" grpId="1"/>
      <p:bldP spid="25" grpId="0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4" grpId="0"/>
      <p:bldP spid="34" grpId="1"/>
      <p:bldP spid="34" grpId="2"/>
      <p:bldP spid="35" grpId="0"/>
      <p:bldP spid="35" grpId="1"/>
      <p:bldP spid="35" grpId="2"/>
      <p:bldP spid="36" grpId="0"/>
      <p:bldP spid="36" grpId="1"/>
      <p:bldP spid="36" grpId="2"/>
      <p:bldP spid="37" grpId="0"/>
      <p:bldP spid="37" grpId="1"/>
      <p:bldP spid="37" grpId="2"/>
      <p:bldP spid="38" grpId="0"/>
      <p:bldP spid="38" grpId="1"/>
      <p:bldP spid="38" grpId="2"/>
      <p:bldP spid="39" grpId="0"/>
      <p:bldP spid="39" grpId="1"/>
      <p:bldP spid="39" grpId="2"/>
      <p:bldP spid="40" grpId="0"/>
      <p:bldP spid="40" grpId="1"/>
      <p:bldP spid="40" grpId="2"/>
      <p:bldP spid="41" grpId="0"/>
      <p:bldP spid="41" grpId="1"/>
      <p:bldP spid="41" grpId="2"/>
      <p:bldP spid="42" grpId="0"/>
      <p:bldP spid="42" grpId="1"/>
      <p:bldP spid="42" grpId="2"/>
      <p:bldP spid="43" grpId="0"/>
      <p:bldP spid="43" grpId="1"/>
      <p:bldP spid="43" grpId="2"/>
      <p:bldP spid="44" grpId="0"/>
      <p:bldP spid="44" grpId="1"/>
      <p:bldP spid="44" grpId="2"/>
      <p:bldP spid="61" grpId="0"/>
      <p:bldP spid="61" grpId="1"/>
      <p:bldP spid="62" grpId="0"/>
      <p:bldP spid="62" grpId="1"/>
      <p:bldP spid="63" grpId="0"/>
      <p:bldP spid="63" grpId="1"/>
      <p:bldP spid="68" grpId="0"/>
      <p:bldP spid="68" grpId="1"/>
      <p:bldP spid="68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u="sng" dirty="0" smtClean="0">
                <a:solidFill>
                  <a:srgbClr val="0070C0"/>
                </a:solidFill>
              </a:rPr>
              <a:t> </a:t>
            </a:r>
            <a:r>
              <a:rPr lang="cs-CZ" sz="3200" i="1" u="sng" dirty="0">
                <a:solidFill>
                  <a:srgbClr val="0070C0"/>
                </a:solidFill>
              </a:rPr>
              <a:t>S</a:t>
            </a:r>
            <a:r>
              <a:rPr lang="cs-CZ" sz="3200" i="1" u="sng" dirty="0" smtClean="0">
                <a:solidFill>
                  <a:srgbClr val="0070C0"/>
                </a:solidFill>
              </a:rPr>
              <a:t>tátní svátky</a:t>
            </a:r>
            <a:endParaRPr lang="cs-CZ" sz="32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5466" y="5435007"/>
            <a:ext cx="2357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17.  listopadu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2886" y="1250352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8. května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9927" y="1898643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>
                <a:solidFill>
                  <a:srgbClr val="FFFF00"/>
                </a:solidFill>
              </a:rPr>
              <a:t>1</a:t>
            </a:r>
            <a:r>
              <a:rPr lang="cs-CZ" sz="2800" i="1" dirty="0" smtClean="0">
                <a:solidFill>
                  <a:srgbClr val="FFFF00"/>
                </a:solidFill>
              </a:rPr>
              <a:t>. května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7016" y="2329150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1. ledna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8932" y="3565634"/>
            <a:ext cx="1946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5. července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45466" y="4345500"/>
            <a:ext cx="2123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25. prosince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8715" y="5042705"/>
            <a:ext cx="2186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26. prosince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00155" y="421021"/>
            <a:ext cx="2026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6. července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93708" y="2258135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28. září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93833" y="2866016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28. října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90756" y="4295865"/>
            <a:ext cx="2219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24. prosince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14400" y="5629725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7. května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25526" y="1347367"/>
            <a:ext cx="20908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7. července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8932" y="2778781"/>
            <a:ext cx="2117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28. prosince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5958227"/>
            <a:ext cx="20632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24. listopadu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4504" y="421021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17. září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13713" y="3304024"/>
            <a:ext cx="1731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FFFF00"/>
                </a:solidFill>
              </a:rPr>
              <a:t>1.února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2142" y="2826970"/>
            <a:ext cx="20908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Nový rok,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obnovy samostatného českého státu</a:t>
            </a:r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68121" y="2267595"/>
            <a:ext cx="2090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Svátek práce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8052" y="1678360"/>
            <a:ext cx="2090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vítězství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74858" y="944241"/>
            <a:ext cx="21596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upálení mistra Jana Husa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7813" y="4050955"/>
            <a:ext cx="21596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slovanských věrozvěstů Cyrila a Metoděje</a:t>
            </a:r>
          </a:p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94704" y="2013311"/>
            <a:ext cx="2159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české státnosti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33711" y="3173792"/>
            <a:ext cx="21596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vzniku samostatného československého státu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77827" y="5844718"/>
            <a:ext cx="21596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Den boje za svobodu a demokracii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91116" y="4864060"/>
            <a:ext cx="2159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Štědrý den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52116" y="4788676"/>
            <a:ext cx="2159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 Svátek vánoční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7763" y="5427138"/>
            <a:ext cx="2159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2. Svátek vánoční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0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750"/>
                            </p:stCondLst>
                            <p:childTnLst>
                              <p:par>
                                <p:cTn id="39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750"/>
                            </p:stCondLst>
                            <p:childTnLst>
                              <p:par>
                                <p:cTn id="64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750"/>
                            </p:stCondLst>
                            <p:childTnLst>
                              <p:par>
                                <p:cTn id="89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6" fill="hold">
                      <p:stCondLst>
                        <p:cond delay="0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2" fill="hold">
                      <p:stCondLst>
                        <p:cond delay="0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6" grpId="0"/>
      <p:bldP spid="26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6386601"/>
              </p:ext>
            </p:extLst>
          </p:nvPr>
        </p:nvGraphicFramePr>
        <p:xfrm>
          <a:off x="899592" y="1124744"/>
          <a:ext cx="7358063" cy="211898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358063"/>
              </a:tblGrid>
              <a:tr h="26296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753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První</a:t>
                      </a:r>
                      <a:r>
                        <a:rPr lang="cs-CZ" sz="2000" baseline="0" dirty="0" smtClean="0"/>
                        <a:t> část prezentace určené pro žáky 2. třídy je zaměřená na opakování. Aktivity procvičují délku týdne, jednotlivých měsíců a roku. </a:t>
                      </a:r>
                      <a:r>
                        <a:rPr lang="cs-CZ" sz="2000" dirty="0" smtClean="0"/>
                        <a:t>Druhá část  –  výkladová  - doplňuje</a:t>
                      </a:r>
                      <a:r>
                        <a:rPr lang="cs-CZ" sz="2000" baseline="0" dirty="0" smtClean="0"/>
                        <a:t> znalosti</a:t>
                      </a:r>
                      <a:r>
                        <a:rPr lang="cs-CZ" sz="2000" dirty="0" smtClean="0"/>
                        <a:t> státními svátky. Kromě 11</a:t>
                      </a:r>
                      <a:r>
                        <a:rPr lang="cs-CZ" sz="2000" baseline="0" dirty="0" smtClean="0"/>
                        <a:t> dat </a:t>
                      </a:r>
                      <a:r>
                        <a:rPr lang="cs-CZ" sz="2000" dirty="0" smtClean="0"/>
                        <a:t>státních svátků jsou</a:t>
                      </a:r>
                      <a:r>
                        <a:rPr lang="cs-CZ" sz="2000" baseline="0" dirty="0" smtClean="0"/>
                        <a:t> přidána</a:t>
                      </a:r>
                      <a:r>
                        <a:rPr lang="cs-CZ" sz="2000" dirty="0" smtClean="0"/>
                        <a:t> i fiktivní data, takže mohou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poznat některé</a:t>
                      </a:r>
                      <a:r>
                        <a:rPr lang="cs-CZ" sz="2000" baseline="0" dirty="0" smtClean="0"/>
                        <a:t> skutečné státní svátky. Prezentace obsahuje animace. </a:t>
                      </a:r>
                      <a:endParaRPr lang="cs-CZ" sz="200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929969"/>
              </p:ext>
            </p:extLst>
          </p:nvPr>
        </p:nvGraphicFramePr>
        <p:xfrm>
          <a:off x="899592" y="4077072"/>
          <a:ext cx="7358063" cy="87705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358063"/>
              </a:tblGrid>
              <a:tr h="29375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5112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- 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00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427</TotalTime>
  <Words>303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Kalendáře</vt:lpstr>
      <vt:lpstr>Prezentace aplikace PowerPoint</vt:lpstr>
      <vt:lpstr>Opakování –  jak je to správně?</vt:lpstr>
      <vt:lpstr> Státní svátky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34</cp:revision>
  <dcterms:created xsi:type="dcterms:W3CDTF">2012-02-28T16:08:04Z</dcterms:created>
  <dcterms:modified xsi:type="dcterms:W3CDTF">2012-03-17T15:26:19Z</dcterms:modified>
</cp:coreProperties>
</file>