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9" r:id="rId3"/>
    <p:sldId id="268" r:id="rId4"/>
    <p:sldId id="259" r:id="rId5"/>
    <p:sldId id="261" r:id="rId6"/>
    <p:sldId id="262" r:id="rId7"/>
    <p:sldId id="264" r:id="rId8"/>
    <p:sldId id="257" r:id="rId9"/>
    <p:sldId id="265" r:id="rId10"/>
    <p:sldId id="267" r:id="rId11"/>
    <p:sldId id="266" r:id="rId12"/>
    <p:sldId id="270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69F3AD-8A30-4F96-ADFE-851AD6AB434E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70303C92-CEA1-4E6C-BAE8-C10B79450B7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69F3AD-8A30-4F96-ADFE-851AD6AB434E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70303C92-CEA1-4E6C-BAE8-C10B79450B7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69F3AD-8A30-4F96-ADFE-851AD6AB434E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303C92-CEA1-4E6C-BAE8-C10B79450B7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69F3AD-8A30-4F96-ADFE-851AD6AB434E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303C92-CEA1-4E6C-BAE8-C10B79450B7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69F3AD-8A30-4F96-ADFE-851AD6AB434E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70303C92-CEA1-4E6C-BAE8-C10B79450B7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69F3AD-8A30-4F96-ADFE-851AD6AB434E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303C92-CEA1-4E6C-BAE8-C10B79450B7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69F3AD-8A30-4F96-ADFE-851AD6AB434E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303C92-CEA1-4E6C-BAE8-C10B79450B7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69F3AD-8A30-4F96-ADFE-851AD6AB434E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303C92-CEA1-4E6C-BAE8-C10B79450B7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69F3AD-8A30-4F96-ADFE-851AD6AB434E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303C92-CEA1-4E6C-BAE8-C10B79450B7B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69F3AD-8A30-4F96-ADFE-851AD6AB434E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303C92-CEA1-4E6C-BAE8-C10B79450B7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69F3AD-8A30-4F96-ADFE-851AD6AB434E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303C92-CEA1-4E6C-BAE8-C10B79450B7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269F3AD-8A30-4F96-ADFE-851AD6AB434E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0303C92-CEA1-4E6C-BAE8-C10B79450B7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7" Type="http://schemas.openxmlformats.org/officeDocument/2006/relationships/image" Target="../media/image13.png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5" Type="http://schemas.openxmlformats.org/officeDocument/2006/relationships/image" Target="../media/image11.wmf"/><Relationship Id="rId4" Type="http://schemas.openxmlformats.org/officeDocument/2006/relationships/image" Target="../media/image8.wm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ayllu.blog.cz/0705/zeme-v-noci" TargetMode="External"/><Relationship Id="rId2" Type="http://schemas.openxmlformats.org/officeDocument/2006/relationships/hyperlink" Target="http://office.microsoft.com/cs-cz/images" TargetMode="External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620688"/>
            <a:ext cx="8458200" cy="1222375"/>
          </a:xfrm>
        </p:spPr>
        <p:txBody>
          <a:bodyPr/>
          <a:lstStyle/>
          <a:p>
            <a:r>
              <a:rPr lang="cs-CZ" dirty="0" smtClean="0"/>
              <a:t>Člověk a čas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626926" y="1916832"/>
            <a:ext cx="6408712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/>
              <a:t>Název školy:  Základní škola Karla Klíče Hostinné</a:t>
            </a:r>
          </a:p>
          <a:p>
            <a:r>
              <a:rPr lang="cs-CZ" sz="2000" b="1" dirty="0"/>
              <a:t>Autor:  Mgr. </a:t>
            </a:r>
            <a:r>
              <a:rPr lang="cs-CZ" sz="2000" b="1" dirty="0" smtClean="0"/>
              <a:t>Soňa Dvořáková</a:t>
            </a:r>
            <a:endParaRPr lang="cs-CZ" sz="2000" b="1" dirty="0"/>
          </a:p>
          <a:p>
            <a:r>
              <a:rPr lang="cs-CZ" sz="2000" b="1" dirty="0"/>
              <a:t>Název:  </a:t>
            </a:r>
            <a:r>
              <a:rPr lang="cs-CZ" sz="2000" b="1" dirty="0" smtClean="0"/>
              <a:t>VY_32_INOVACE_13_B_07_Člověk a čas</a:t>
            </a:r>
            <a:endParaRPr lang="cs-CZ" sz="2000" b="1" dirty="0"/>
          </a:p>
          <a:p>
            <a:r>
              <a:rPr lang="cs-CZ" sz="2000" b="1" dirty="0"/>
              <a:t>Téma:   </a:t>
            </a:r>
            <a:r>
              <a:rPr lang="cs-CZ" sz="2000" b="1" dirty="0" smtClean="0"/>
              <a:t>Člověk a příroda</a:t>
            </a:r>
            <a:endParaRPr lang="cs-CZ" sz="2000" b="1" dirty="0"/>
          </a:p>
          <a:p>
            <a:r>
              <a:rPr lang="cs-CZ" sz="2000" b="1" dirty="0"/>
              <a:t>Číslo projektu</a:t>
            </a:r>
            <a:r>
              <a:rPr lang="cs-CZ" sz="2000" b="1" dirty="0" smtClean="0"/>
              <a:t>: CZ.1.07/1.4.00/21.2131</a:t>
            </a:r>
            <a:endParaRPr lang="cs-CZ" sz="2000" b="1" dirty="0"/>
          </a:p>
        </p:txBody>
      </p:sp>
      <p:pic>
        <p:nvPicPr>
          <p:cNvPr id="5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5310" y="4221088"/>
            <a:ext cx="5761037" cy="1122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907340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18316767"/>
              </p:ext>
            </p:extLst>
          </p:nvPr>
        </p:nvGraphicFramePr>
        <p:xfrm>
          <a:off x="1259632" y="1412776"/>
          <a:ext cx="6834212" cy="385644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Soňa Dvořáková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2.3.2012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6.3.2012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II.</a:t>
                      </a:r>
                      <a:r>
                        <a:rPr lang="cs-CZ" baseline="0" dirty="0" smtClean="0"/>
                        <a:t> B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Člověk a jeho svět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Prvouka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Člověk a příroda</a:t>
                      </a:r>
                    </a:p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dk1"/>
                          </a:solidFill>
                        </a:rPr>
                        <a:t>Člověk</a:t>
                      </a:r>
                      <a:r>
                        <a:rPr lang="cs-CZ" baseline="0" dirty="0" smtClean="0">
                          <a:solidFill>
                            <a:schemeClr val="dk1"/>
                          </a:solidFill>
                        </a:rPr>
                        <a:t> a čas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Čas, druhy hodin,</a:t>
                      </a:r>
                      <a:r>
                        <a:rPr lang="cs-CZ" baseline="0" dirty="0" smtClean="0"/>
                        <a:t> hodina, minuta, vteřina, den a noc, minulost, přítomnost a budoucnost.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270678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3000" r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915816" y="260648"/>
            <a:ext cx="8686800" cy="838200"/>
          </a:xfrm>
        </p:spPr>
        <p:txBody>
          <a:bodyPr>
            <a:normAutofit fontScale="90000"/>
          </a:bodyPr>
          <a:lstStyle/>
          <a:p>
            <a:r>
              <a:rPr lang="cs-CZ" sz="2800" dirty="0" smtClean="0">
                <a:solidFill>
                  <a:srgbClr val="FFC000"/>
                </a:solidFill>
              </a:rPr>
              <a:t>Co znamená, když říkáme,</a:t>
            </a:r>
            <a:br>
              <a:rPr lang="cs-CZ" sz="2800" dirty="0" smtClean="0">
                <a:solidFill>
                  <a:srgbClr val="FFC000"/>
                </a:solidFill>
              </a:rPr>
            </a:br>
            <a:r>
              <a:rPr lang="cs-CZ" sz="2800" dirty="0" smtClean="0">
                <a:solidFill>
                  <a:srgbClr val="FFC000"/>
                </a:solidFill>
              </a:rPr>
              <a:t> že „čas </a:t>
            </a:r>
            <a:r>
              <a:rPr lang="cs-CZ" sz="2800" dirty="0" err="1" smtClean="0">
                <a:solidFill>
                  <a:srgbClr val="FFC000"/>
                </a:solidFill>
              </a:rPr>
              <a:t>letí,chvátá</a:t>
            </a:r>
            <a:r>
              <a:rPr lang="cs-CZ" sz="2800" dirty="0" smtClean="0">
                <a:solidFill>
                  <a:srgbClr val="FFC000"/>
                </a:solidFill>
              </a:rPr>
              <a:t>“? - 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12776"/>
            <a:ext cx="8892480" cy="5445224"/>
          </a:xfrm>
          <a:effectLst>
            <a:softEdge rad="635000"/>
          </a:effectLst>
        </p:spPr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a) Rychle ubíhají hodiny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b) Hodiny ubíhají pomalu</a:t>
            </a:r>
          </a:p>
          <a:p>
            <a:pPr marL="514350" indent="-514350">
              <a:buAutoNum type="alphaUcParenR"/>
            </a:pPr>
            <a:endParaRPr lang="cs-CZ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Kolik má den hodin?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20 hodin         15 hodin      </a:t>
            </a: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25 hodin</a:t>
            </a:r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32 hodin         19 Hodin  </a:t>
            </a:r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   </a:t>
            </a: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40 hodin      26 hodin</a:t>
            </a:r>
          </a:p>
          <a:p>
            <a:pPr marL="0" indent="0">
              <a:buNone/>
            </a:pPr>
            <a:endParaRPr lang="cs-CZ" dirty="0" smtClean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391176" y="4940869"/>
            <a:ext cx="19797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24 hodin</a:t>
            </a:r>
            <a:endParaRPr lang="cs-CZ" sz="3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8409115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4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7" dur="50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8" dur="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9" dur="25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0" dur="25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1" dur="250" fill="hold">
                                          <p:stCondLst>
                                            <p:cond delay="7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3000"/>
                            </p:stCondLst>
                            <p:childTnLst>
                              <p:par>
                                <p:cTn id="43" presetID="34" presetClass="emph" presetSubtype="0" fill="hold" grpId="0" nodeType="after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4" dur="50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5" dur="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6" dur="25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7" dur="25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8" dur="250" fill="hold">
                                          <p:stCondLst>
                                            <p:cond delay="7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4" grpId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88640"/>
            <a:ext cx="4525296" cy="1368152"/>
          </a:xfrm>
        </p:spPr>
        <p:txBody>
          <a:bodyPr>
            <a:noAutofit/>
          </a:bodyPr>
          <a:lstStyle/>
          <a:p>
            <a:r>
              <a:rPr lang="cs-CZ" sz="36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/>
            </a:r>
            <a:br>
              <a:rPr lang="cs-CZ" sz="36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</a:br>
            <a:r>
              <a:rPr lang="cs-CZ" sz="36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Den</a:t>
            </a:r>
            <a:r>
              <a:rPr lang="cs-CZ" sz="3600" dirty="0" smtClean="0"/>
              <a:t> je doba, za kterou se zeměkoule kolem své osy otočí…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4015799"/>
            <a:ext cx="8568088" cy="2509739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Den - na polokouli Země, na kterou svítí ……………..</a:t>
            </a:r>
          </a:p>
          <a:p>
            <a:pPr marL="0" indent="0">
              <a:buNone/>
            </a:pPr>
            <a:r>
              <a:rPr lang="cs-CZ" dirty="0" smtClean="0"/>
              <a:t>Noc – odvrácená polokoule od …………………………</a:t>
            </a:r>
            <a:endParaRPr lang="cs-CZ" dirty="0"/>
          </a:p>
        </p:txBody>
      </p:sp>
      <p:pic>
        <p:nvPicPr>
          <p:cNvPr id="2056" name="Picture 8" descr="C:\Users\pc\AppData\Local\Microsoft\Windows\Temporary Internet Files\Content.IE5\A3BZKTVY\MP90043084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5" y="-31010"/>
            <a:ext cx="3321999" cy="24369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Veselý obličej 8"/>
          <p:cNvSpPr/>
          <p:nvPr/>
        </p:nvSpPr>
        <p:spPr>
          <a:xfrm>
            <a:off x="107504" y="2812534"/>
            <a:ext cx="1867806" cy="1556190"/>
          </a:xfrm>
          <a:prstGeom prst="smileyFac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třikrát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Veselý obličej 10"/>
          <p:cNvSpPr/>
          <p:nvPr/>
        </p:nvSpPr>
        <p:spPr>
          <a:xfrm>
            <a:off x="2195736" y="2803050"/>
            <a:ext cx="1876609" cy="1556189"/>
          </a:xfrm>
          <a:prstGeom prst="smileyFac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dvakrát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Veselý obličej 11"/>
          <p:cNvSpPr/>
          <p:nvPr/>
        </p:nvSpPr>
        <p:spPr>
          <a:xfrm>
            <a:off x="4283968" y="2778386"/>
            <a:ext cx="1847412" cy="1557514"/>
          </a:xfrm>
          <a:prstGeom prst="smileyFac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jednou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Veselý obličej 13"/>
          <p:cNvSpPr/>
          <p:nvPr/>
        </p:nvSpPr>
        <p:spPr>
          <a:xfrm>
            <a:off x="6494656" y="2739250"/>
            <a:ext cx="1903398" cy="1589901"/>
          </a:xfrm>
          <a:prstGeom prst="smileyFac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desetkrát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780184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75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75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75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750"/>
                            </p:stCondLst>
                            <p:childTnLst>
                              <p:par>
                                <p:cTn id="16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8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2" grpId="0"/>
      <p:bldP spid="9" grpId="0" animBg="1"/>
      <p:bldP spid="9" grpId="1" animBg="1"/>
      <p:bldP spid="11" grpId="0" animBg="1"/>
      <p:bldP spid="11" grpId="1" animBg="1"/>
      <p:bldP spid="12" grpId="0" animBg="1"/>
      <p:bldP spid="12" grpId="1" animBg="1"/>
      <p:bldP spid="14" grpId="0" animBg="1"/>
      <p:bldP spid="14" grpId="1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918" y="116632"/>
            <a:ext cx="8686800" cy="841248"/>
          </a:xfrm>
        </p:spPr>
        <p:txBody>
          <a:bodyPr>
            <a:normAutofit/>
          </a:bodyPr>
          <a:lstStyle/>
          <a:p>
            <a:r>
              <a:rPr lang="cs-CZ" dirty="0" err="1" smtClean="0"/>
              <a:t>UrČI</a:t>
            </a:r>
            <a:r>
              <a:rPr lang="cs-CZ" dirty="0" smtClean="0"/>
              <a:t>, Kde je NOC a KDE DEN</a:t>
            </a:r>
            <a:endParaRPr lang="cs-CZ" dirty="0"/>
          </a:p>
        </p:txBody>
      </p:sp>
      <p:sp>
        <p:nvSpPr>
          <p:cNvPr id="4" name="Ohnutý roh 3"/>
          <p:cNvSpPr/>
          <p:nvPr/>
        </p:nvSpPr>
        <p:spPr>
          <a:xfrm>
            <a:off x="179512" y="1669085"/>
            <a:ext cx="4465806" cy="3600400"/>
          </a:xfrm>
          <a:prstGeom prst="foldedCorner">
            <a:avLst/>
          </a:prstGeom>
          <a:solidFill>
            <a:schemeClr val="tx1"/>
          </a:solidFill>
          <a:ln w="76200">
            <a:prstDash val="sysDash"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hnutý roh 4"/>
          <p:cNvSpPr/>
          <p:nvPr/>
        </p:nvSpPr>
        <p:spPr>
          <a:xfrm>
            <a:off x="4751512" y="2420888"/>
            <a:ext cx="4392488" cy="3823441"/>
          </a:xfrm>
          <a:prstGeom prst="foldedCorner">
            <a:avLst/>
          </a:prstGeom>
          <a:solidFill>
            <a:schemeClr val="tx1"/>
          </a:solidFill>
          <a:ln w="76200">
            <a:prstDash val="sysDash"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odorovný svitek 7"/>
          <p:cNvSpPr/>
          <p:nvPr/>
        </p:nvSpPr>
        <p:spPr>
          <a:xfrm>
            <a:off x="5933290" y="1700808"/>
            <a:ext cx="2527142" cy="720080"/>
          </a:xfrm>
          <a:prstGeom prst="horizontalScroll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Den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8" name="Vodorovný svitek 17"/>
          <p:cNvSpPr/>
          <p:nvPr/>
        </p:nvSpPr>
        <p:spPr>
          <a:xfrm>
            <a:off x="1148844" y="5534624"/>
            <a:ext cx="2527142" cy="720080"/>
          </a:xfrm>
          <a:prstGeom prst="horizontalScroll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Noc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960" y="1700808"/>
            <a:ext cx="4073059" cy="30560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 descr="C:\Users\pc\AppData\Local\Microsoft\Windows\Temporary Internet Files\Content.IE5\PJ90FPQN\MP90043084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7273" y="2462678"/>
            <a:ext cx="4200966" cy="3081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744930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  <p:bldP spid="8" grpId="0" animBg="1"/>
      <p:bldP spid="1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Doplňte.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67544" y="1175858"/>
            <a:ext cx="8229600" cy="5217443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Čas měříme na …………………….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1 hodina má    ……………………. minut.</a:t>
            </a:r>
          </a:p>
          <a:p>
            <a:pPr marL="0" indent="0">
              <a:buNone/>
            </a:pPr>
            <a:r>
              <a:rPr lang="cs-CZ" dirty="0" smtClean="0"/>
              <a:t> 1 minuta má   …………………….. vteřin.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1 hodina           …………….. minut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2 hodiny           …………….. minut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3 hodiny           ……………… minut</a:t>
            </a:r>
            <a:endParaRPr lang="cs-CZ" dirty="0"/>
          </a:p>
        </p:txBody>
      </p:sp>
      <p:sp>
        <p:nvSpPr>
          <p:cNvPr id="6" name="Je rovno 5"/>
          <p:cNvSpPr/>
          <p:nvPr/>
        </p:nvSpPr>
        <p:spPr>
          <a:xfrm>
            <a:off x="2318684" y="3460544"/>
            <a:ext cx="372915" cy="324036"/>
          </a:xfrm>
          <a:prstGeom prst="mathEqual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" name="Je rovno 7"/>
          <p:cNvSpPr/>
          <p:nvPr/>
        </p:nvSpPr>
        <p:spPr>
          <a:xfrm>
            <a:off x="2330007" y="4077072"/>
            <a:ext cx="372915" cy="324036"/>
          </a:xfrm>
          <a:prstGeom prst="mathEqual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" name="Je rovno 8"/>
          <p:cNvSpPr/>
          <p:nvPr/>
        </p:nvSpPr>
        <p:spPr>
          <a:xfrm>
            <a:off x="2330007" y="4653136"/>
            <a:ext cx="372915" cy="324036"/>
          </a:xfrm>
          <a:prstGeom prst="mathEqual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Vodorovný svitek 10"/>
          <p:cNvSpPr/>
          <p:nvPr/>
        </p:nvSpPr>
        <p:spPr>
          <a:xfrm>
            <a:off x="6660232" y="3356992"/>
            <a:ext cx="2376264" cy="882098"/>
          </a:xfrm>
          <a:prstGeom prst="horizontalScroll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6822250" y="3474875"/>
            <a:ext cx="20522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 vyplnění klikněte na</a:t>
            </a:r>
            <a:endParaRPr lang="cs-CZ" dirty="0"/>
          </a:p>
        </p:txBody>
      </p:sp>
      <p:cxnSp>
        <p:nvCxnSpPr>
          <p:cNvPr id="14" name="Přímá spojnice se šipkou 13"/>
          <p:cNvCxnSpPr/>
          <p:nvPr/>
        </p:nvCxnSpPr>
        <p:spPr>
          <a:xfrm flipH="1">
            <a:off x="7092280" y="3933056"/>
            <a:ext cx="504056" cy="882098"/>
          </a:xfrm>
          <a:prstGeom prst="straightConnector1">
            <a:avLst/>
          </a:prstGeom>
          <a:ln>
            <a:prstDash val="sysDot"/>
            <a:headEnd type="oval" w="med" len="med"/>
            <a:tailEnd type="triangle" w="med" len="med"/>
          </a:ln>
          <a:effectLst>
            <a:glow rad="228600">
              <a:schemeClr val="accent2">
                <a:satMod val="175000"/>
                <a:alpha val="40000"/>
              </a:schemeClr>
            </a:glow>
            <a:outerShdw blurRad="40000" dist="23000" dir="5400000" rotWithShape="0">
              <a:srgbClr val="000000">
                <a:alpha val="35000"/>
              </a:srgbClr>
            </a:outerShdw>
            <a:reflection blurRad="6350" stA="90000" endPos="92000" dist="101600" dir="5400000" sy="-100000" algn="bl" rotWithShape="0"/>
          </a:effectLst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9" name="Tlačítko akce: Informace 18">
            <a:hlinkClick r:id="" action="ppaction://hlinkshowjump?jump=nextslide" highlightClick="1"/>
          </p:cNvPr>
          <p:cNvSpPr/>
          <p:nvPr/>
        </p:nvSpPr>
        <p:spPr>
          <a:xfrm>
            <a:off x="6516216" y="4815154"/>
            <a:ext cx="432048" cy="486054"/>
          </a:xfrm>
          <a:prstGeom prst="actionButtonInformation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02502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  <p:bldP spid="6" grpId="0" animBg="1"/>
      <p:bldP spid="8" grpId="0" animBg="1"/>
      <p:bldP spid="9" grpId="0" animBg="1"/>
      <p:bldP spid="11" grpId="0" animBg="1"/>
      <p:bldP spid="12" grpId="0"/>
      <p:bldP spid="1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Doplňte.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67544" y="1175858"/>
            <a:ext cx="8229600" cy="5217443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Čas měříme na ……hodiny…..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1 hodina má    …………60…………. minut.</a:t>
            </a:r>
          </a:p>
          <a:p>
            <a:pPr marL="0" indent="0">
              <a:buNone/>
            </a:pPr>
            <a:r>
              <a:rPr lang="cs-CZ" dirty="0" smtClean="0"/>
              <a:t> 1 minuta má   …………6O………….. Sekund.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1 hodina           ……60……….. minut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2 hodiny           ……120……… minut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3 hodiny           ……180……… minut</a:t>
            </a:r>
            <a:endParaRPr lang="cs-CZ" dirty="0"/>
          </a:p>
        </p:txBody>
      </p:sp>
      <p:sp>
        <p:nvSpPr>
          <p:cNvPr id="6" name="Je rovno 5"/>
          <p:cNvSpPr/>
          <p:nvPr/>
        </p:nvSpPr>
        <p:spPr>
          <a:xfrm>
            <a:off x="2318684" y="3460544"/>
            <a:ext cx="372915" cy="324036"/>
          </a:xfrm>
          <a:prstGeom prst="mathEqual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" name="Je rovno 7"/>
          <p:cNvSpPr/>
          <p:nvPr/>
        </p:nvSpPr>
        <p:spPr>
          <a:xfrm>
            <a:off x="2330007" y="4077072"/>
            <a:ext cx="372915" cy="324036"/>
          </a:xfrm>
          <a:prstGeom prst="mathEqual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" name="Je rovno 8"/>
          <p:cNvSpPr/>
          <p:nvPr/>
        </p:nvSpPr>
        <p:spPr>
          <a:xfrm>
            <a:off x="2330007" y="4653136"/>
            <a:ext cx="372915" cy="324036"/>
          </a:xfrm>
          <a:prstGeom prst="mathEqual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70558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ručičky,  ciferník,  tam, kde jsou čísla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7" name="Picture 3" descr="C:\Program Files (x86)\Microsoft Office\MEDIA\CAGCAT10\j0234131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0674" y="1916832"/>
            <a:ext cx="3521276" cy="3744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" name="Přímá spojnice se šipkou 6"/>
          <p:cNvCxnSpPr/>
          <p:nvPr/>
        </p:nvCxnSpPr>
        <p:spPr>
          <a:xfrm>
            <a:off x="1907704" y="2924944"/>
            <a:ext cx="2624734" cy="50405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H="1">
            <a:off x="4532438" y="3861048"/>
            <a:ext cx="1839762" cy="36004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2" name="Vodorovný svitek 11"/>
          <p:cNvSpPr/>
          <p:nvPr/>
        </p:nvSpPr>
        <p:spPr>
          <a:xfrm>
            <a:off x="1934166" y="5661248"/>
            <a:ext cx="2627784" cy="1008112"/>
          </a:xfrm>
          <a:prstGeom prst="horizontalScroll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odorovný svitek 12"/>
          <p:cNvSpPr/>
          <p:nvPr/>
        </p:nvSpPr>
        <p:spPr>
          <a:xfrm>
            <a:off x="6372200" y="3438484"/>
            <a:ext cx="2592288" cy="1080120"/>
          </a:xfrm>
          <a:prstGeom prst="horizontalScroll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odorovný svitek 13"/>
          <p:cNvSpPr/>
          <p:nvPr/>
        </p:nvSpPr>
        <p:spPr>
          <a:xfrm>
            <a:off x="107504" y="2420888"/>
            <a:ext cx="2304256" cy="1008112"/>
          </a:xfrm>
          <a:prstGeom prst="horizontalScroll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0" name="Přímá spojnice se šipkou 19"/>
          <p:cNvCxnSpPr/>
          <p:nvPr/>
        </p:nvCxnSpPr>
        <p:spPr>
          <a:xfrm flipH="1" flipV="1">
            <a:off x="4860032" y="3284984"/>
            <a:ext cx="1512168" cy="57606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 flipH="1" flipV="1">
            <a:off x="4139952" y="4221088"/>
            <a:ext cx="311360" cy="165618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633234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2" grpId="0" animBg="1"/>
      <p:bldP spid="13" grpId="0" animBg="1"/>
      <p:bldP spid="1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číslice,  displej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9" name="Picture 3" descr="C:\Users\pc\AppData\Local\Microsoft\Windows\Temporary Internet Files\Content.IE5\UIFOX6ZY\MC900232239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2060848"/>
            <a:ext cx="6431485" cy="2376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Vodorovný svitek 3"/>
          <p:cNvSpPr/>
          <p:nvPr/>
        </p:nvSpPr>
        <p:spPr>
          <a:xfrm>
            <a:off x="467544" y="5301208"/>
            <a:ext cx="2808312" cy="1224136"/>
          </a:xfrm>
          <a:prstGeom prst="horizontalScroll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odorovný svitek 4"/>
          <p:cNvSpPr/>
          <p:nvPr/>
        </p:nvSpPr>
        <p:spPr>
          <a:xfrm>
            <a:off x="4860032" y="4797152"/>
            <a:ext cx="3456384" cy="1440160"/>
          </a:xfrm>
          <a:prstGeom prst="horizontalScroll">
            <a:avLst/>
          </a:prstGeom>
          <a:effectLst>
            <a:outerShdw blurRad="76200" dir="13500000" sy="23000" kx="1200000" algn="br" rotWithShape="0">
              <a:prstClr val="black">
                <a:alpha val="20000"/>
              </a:prstClr>
            </a:outerShdw>
          </a:effectLst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se šipkou 6"/>
          <p:cNvCxnSpPr/>
          <p:nvPr/>
        </p:nvCxnSpPr>
        <p:spPr>
          <a:xfrm flipH="1">
            <a:off x="1871700" y="3501008"/>
            <a:ext cx="1404156" cy="2232248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4860032" y="3789040"/>
            <a:ext cx="2304256" cy="1296144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755618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90788"/>
            <a:ext cx="3419872" cy="6450580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Digitální hodiny</a:t>
            </a:r>
          </a:p>
          <a:p>
            <a:r>
              <a:rPr lang="cs-CZ" dirty="0" smtClean="0"/>
              <a:t>Stopky</a:t>
            </a:r>
          </a:p>
          <a:p>
            <a:r>
              <a:rPr lang="cs-CZ" dirty="0" smtClean="0"/>
              <a:t>Kapesní hodinky</a:t>
            </a:r>
          </a:p>
          <a:p>
            <a:r>
              <a:rPr lang="cs-CZ" dirty="0" smtClean="0"/>
              <a:t>Budík</a:t>
            </a:r>
          </a:p>
          <a:p>
            <a:r>
              <a:rPr lang="cs-CZ" dirty="0" smtClean="0"/>
              <a:t>Náramkové hodinky</a:t>
            </a:r>
          </a:p>
          <a:p>
            <a:r>
              <a:rPr lang="cs-CZ" dirty="0" smtClean="0"/>
              <a:t>Nástěnné hodiny</a:t>
            </a:r>
          </a:p>
          <a:p>
            <a:endParaRPr lang="cs-CZ" dirty="0"/>
          </a:p>
        </p:txBody>
      </p:sp>
      <p:pic>
        <p:nvPicPr>
          <p:cNvPr id="5122" name="Picture 2" descr="C:\Users\pc\AppData\Local\Microsoft\Windows\Temporary Internet Files\Content.IE5\GJ8014QZ\MC90023035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2784" y="0"/>
            <a:ext cx="2148123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pc\AppData\Local\Microsoft\Windows\Temporary Internet Files\Content.IE5\UIFOX6ZY\MC90023223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0792" y="332350"/>
            <a:ext cx="2934870" cy="18360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Program Files (x86)\Microsoft Office\MEDIA\CAGCAT10\j0234131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9513" y="2132856"/>
            <a:ext cx="2376264" cy="25268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pc\AppData\Local\Microsoft\Windows\Temporary Internet Files\Content.IE5\PJ90FPQN\MC90024044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2132856"/>
            <a:ext cx="1800201" cy="19691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pc\AppData\Local\Microsoft\Windows\Temporary Internet Files\Content.IE5\A3BZKTVY\MP900400129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79928" y="4462473"/>
            <a:ext cx="2496312" cy="25359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9" name="Picture 9" descr="C:\Users\pc\AppData\Local\Microsoft\Windows\Temporary Internet Files\Content.IE5\UIFOX6ZY\MC900441468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2805" y="4659702"/>
            <a:ext cx="2742857" cy="2742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030104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5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51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51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51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51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260648"/>
            <a:ext cx="8610600" cy="882650"/>
          </a:xfrm>
        </p:spPr>
        <p:txBody>
          <a:bodyPr/>
          <a:lstStyle/>
          <a:p>
            <a:r>
              <a:rPr lang="cs-CZ" dirty="0" smtClean="0"/>
              <a:t>Minulost-přítomnost-budoucnost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>
          <a:xfrm>
            <a:off x="323528" y="1412776"/>
            <a:ext cx="8496944" cy="2160239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dirty="0" smtClean="0"/>
              <a:t>Co bylo     </a:t>
            </a:r>
          </a:p>
          <a:p>
            <a:r>
              <a:rPr lang="cs-CZ" dirty="0" smtClean="0"/>
              <a:t>Co je</a:t>
            </a:r>
          </a:p>
          <a:p>
            <a:r>
              <a:rPr lang="cs-CZ" dirty="0" smtClean="0"/>
              <a:t>Co bude</a:t>
            </a:r>
          </a:p>
          <a:p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4"/>
          </p:nvPr>
        </p:nvSpPr>
        <p:spPr>
          <a:xfrm>
            <a:off x="539552" y="3501008"/>
            <a:ext cx="7992887" cy="2952327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dirty="0" smtClean="0"/>
              <a:t>Snídal jsem …………………………………………………</a:t>
            </a:r>
          </a:p>
          <a:p>
            <a:r>
              <a:rPr lang="cs-CZ" dirty="0" smtClean="0"/>
              <a:t>Jsem ve škole……………………………………………….</a:t>
            </a:r>
          </a:p>
          <a:p>
            <a:r>
              <a:rPr lang="cs-CZ" dirty="0" smtClean="0"/>
              <a:t>Budu si psát domácí úkoly……………………………..</a:t>
            </a:r>
          </a:p>
          <a:p>
            <a:endParaRPr lang="cs-CZ" dirty="0"/>
          </a:p>
        </p:txBody>
      </p:sp>
      <p:sp>
        <p:nvSpPr>
          <p:cNvPr id="6" name="Šipka ohnutá nahoru 5"/>
          <p:cNvSpPr/>
          <p:nvPr/>
        </p:nvSpPr>
        <p:spPr>
          <a:xfrm>
            <a:off x="1998617" y="1794043"/>
            <a:ext cx="2592288" cy="864096"/>
          </a:xfrm>
          <a:prstGeom prst="bent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ohnutá nahoru 6"/>
          <p:cNvSpPr/>
          <p:nvPr/>
        </p:nvSpPr>
        <p:spPr>
          <a:xfrm>
            <a:off x="1998617" y="2145521"/>
            <a:ext cx="5256584" cy="936104"/>
          </a:xfrm>
          <a:prstGeom prst="bent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ohnutá nahoru 7"/>
          <p:cNvSpPr/>
          <p:nvPr/>
        </p:nvSpPr>
        <p:spPr>
          <a:xfrm>
            <a:off x="1998617" y="1376772"/>
            <a:ext cx="514997" cy="792088"/>
          </a:xfrm>
          <a:prstGeom prst="bent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99713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  <p:bldP spid="7" grpId="0" animBg="1"/>
      <p:bldP spid="8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44401597"/>
              </p:ext>
            </p:extLst>
          </p:nvPr>
        </p:nvGraphicFramePr>
        <p:xfrm>
          <a:off x="755576" y="1196752"/>
          <a:ext cx="7920880" cy="155421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920880"/>
              </a:tblGrid>
              <a:tr h="365676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ANOTACE</a:t>
                      </a:r>
                      <a:endParaRPr lang="cs-CZ" sz="1800" dirty="0"/>
                    </a:p>
                  </a:txBody>
                  <a:tcPr marL="91439" marR="91439" marT="45703" marB="45703"/>
                </a:tc>
              </a:tr>
              <a:tr h="1188487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s-CZ" sz="1800" baseline="0" dirty="0" smtClean="0"/>
                        <a:t> Prezentace je určena pro 2. třídu, žáci opakují učivo z 1. ročníku a seznamují se s druhy hodin . Nově jsou zařazeny pojmy minulost, přítomnost a budoucnost. Žáci spojují  a  doplňují  časy a jednotlivé názvy</a:t>
                      </a:r>
                      <a:r>
                        <a:rPr lang="cs-CZ" sz="1800" baseline="0" dirty="0" smtClean="0"/>
                        <a:t>. Prezentace obsahuje animace.</a:t>
                      </a:r>
                      <a:endParaRPr lang="cs-CZ" sz="1800" dirty="0" smtClean="0"/>
                    </a:p>
                  </a:txBody>
                  <a:tcPr marL="91439" marR="91439" marT="45703" marB="45703"/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43341981"/>
              </p:ext>
            </p:extLst>
          </p:nvPr>
        </p:nvGraphicFramePr>
        <p:xfrm>
          <a:off x="755576" y="3125565"/>
          <a:ext cx="7920880" cy="142875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920880"/>
              </a:tblGrid>
              <a:tr h="412248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POUŽITÉ  ZDROJE</a:t>
                      </a:r>
                      <a:endParaRPr lang="cs-CZ" sz="1800" dirty="0"/>
                    </a:p>
                  </a:txBody>
                  <a:tcPr marL="91439" marR="91439"/>
                </a:tc>
              </a:tr>
              <a:tr h="101650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/>
                        <a:t>Obrázky z internetu – </a:t>
                      </a:r>
                      <a:r>
                        <a:rPr lang="cs-CZ" sz="1800" baseline="0" dirty="0" smtClean="0">
                          <a:hlinkClick r:id="rId2"/>
                        </a:rPr>
                        <a:t>http://office.microsoft.com/cs-cz/images</a:t>
                      </a:r>
                      <a:endParaRPr lang="cs-CZ" sz="1800" baseline="0" dirty="0" smtClean="0"/>
                    </a:p>
                    <a:p>
                      <a:r>
                        <a:rPr lang="cs-CZ" sz="1800" baseline="0" dirty="0" smtClean="0"/>
                        <a:t>                                  -- </a:t>
                      </a:r>
                      <a:r>
                        <a:rPr lang="cs-CZ" sz="1800" baseline="0" dirty="0" smtClean="0">
                          <a:hlinkClick r:id="rId3"/>
                        </a:rPr>
                        <a:t>http://ayllu.blog.cz/0705/zeme-v-noci</a:t>
                      </a:r>
                      <a:endParaRPr lang="cs-CZ" sz="1800" baseline="0" dirty="0" smtClean="0"/>
                    </a:p>
                  </a:txBody>
                  <a:tcPr marL="91439" marR="91439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50314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287</TotalTime>
  <Words>350</Words>
  <Application>Microsoft Office PowerPoint</Application>
  <PresentationFormat>Předvádění na obrazovce (4:3)</PresentationFormat>
  <Paragraphs>86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Cesta</vt:lpstr>
      <vt:lpstr>Člověk a čas</vt:lpstr>
      <vt:lpstr>Prezentace aplikace PowerPoint</vt:lpstr>
      <vt:lpstr>Co znamená, když říkáme,  že „čas letí,chvátá“? - </vt:lpstr>
      <vt:lpstr> Den je doba, za kterou se zeměkoule kolem své osy otočí…</vt:lpstr>
      <vt:lpstr>UrČI, Kde je NOC a KDE DEN</vt:lpstr>
      <vt:lpstr>Doplňte. </vt:lpstr>
      <vt:lpstr>Doplňte. </vt:lpstr>
      <vt:lpstr>ručičky,  ciferník,  tam, kde jsou čísla </vt:lpstr>
      <vt:lpstr>číslice,  displej</vt:lpstr>
      <vt:lpstr>Prezentace aplikace PowerPoint</vt:lpstr>
      <vt:lpstr>Minulost-přítomnost-budoucnost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HODINY</dc:title>
  <dc:creator>pc</dc:creator>
  <cp:lastModifiedBy>pc</cp:lastModifiedBy>
  <cp:revision>31</cp:revision>
  <dcterms:created xsi:type="dcterms:W3CDTF">2012-03-05T18:23:20Z</dcterms:created>
  <dcterms:modified xsi:type="dcterms:W3CDTF">2012-03-15T17:28:46Z</dcterms:modified>
</cp:coreProperties>
</file>