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68" r:id="rId2"/>
    <p:sldId id="270" r:id="rId3"/>
    <p:sldId id="257" r:id="rId4"/>
    <p:sldId id="258" r:id="rId5"/>
    <p:sldId id="277" r:id="rId6"/>
    <p:sldId id="280" r:id="rId7"/>
    <p:sldId id="278" r:id="rId8"/>
    <p:sldId id="279" r:id="rId9"/>
    <p:sldId id="281" r:id="rId10"/>
    <p:sldId id="282" r:id="rId11"/>
    <p:sldId id="283" r:id="rId12"/>
    <p:sldId id="286" r:id="rId13"/>
    <p:sldId id="284" r:id="rId14"/>
    <p:sldId id="285" r:id="rId15"/>
    <p:sldId id="288" r:id="rId16"/>
    <p:sldId id="287" r:id="rId17"/>
    <p:sldId id="289" r:id="rId18"/>
    <p:sldId id="276" r:id="rId19"/>
    <p:sldId id="266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F4AF6-4A7A-469F-9786-C6427A917CB4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190B4-559F-49A8-B51E-EE63E43C7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4439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EB789-DA44-4241-AA93-37404624882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896317"/>
              </p:ext>
            </p:extLst>
          </p:nvPr>
        </p:nvGraphicFramePr>
        <p:xfrm>
          <a:off x="614363" y="2816225"/>
          <a:ext cx="8137525" cy="2692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Jana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Vaňková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VY_32_INOVACE_02A_01_TVAR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A ROZMĚRY ZEMĚ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Přírodní obraz Země a jeho zobrazování na mapách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11.03.2013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3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7848872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pPr lvl="0"/>
            <a:r>
              <a:rPr lang="cs-CZ" dirty="0" smtClean="0"/>
              <a:t>Škola</a:t>
            </a:r>
            <a:r>
              <a:rPr lang="cs-CZ" dirty="0"/>
              <a:t>: Gymnázium Chomutov, </a:t>
            </a:r>
            <a:r>
              <a:rPr lang="cs-CZ" dirty="0" smtClean="0"/>
              <a:t>Mostecká 3000, 430 01</a:t>
            </a:r>
            <a:endParaRPr lang="cs-CZ" dirty="0"/>
          </a:p>
          <a:p>
            <a:pPr lvl="0"/>
            <a:r>
              <a:rPr lang="cs-CZ" dirty="0" smtClean="0"/>
              <a:t>Třída</a:t>
            </a:r>
            <a:r>
              <a:rPr lang="cs-CZ" dirty="0"/>
              <a:t>:  </a:t>
            </a:r>
            <a:r>
              <a:rPr lang="cs-CZ" dirty="0" smtClean="0"/>
              <a:t>2. ročník 6. letého gymnázia , 1. ročník 4.  </a:t>
            </a:r>
            <a:r>
              <a:rPr lang="cs-CZ" dirty="0" err="1" smtClean="0"/>
              <a:t>letého</a:t>
            </a:r>
            <a:r>
              <a:rPr lang="cs-CZ" dirty="0" smtClean="0"/>
              <a:t>  gymnázia</a:t>
            </a:r>
          </a:p>
          <a:p>
            <a:pPr lvl="0"/>
            <a:r>
              <a:rPr lang="cs-CZ" dirty="0" smtClean="0"/>
              <a:t>(viz. ŠVP předmětu Zeměpis/Geografie, Člověk a příroda)</a:t>
            </a:r>
          </a:p>
          <a:p>
            <a:pPr lvl="0"/>
            <a:endParaRPr lang="cs-CZ" dirty="0"/>
          </a:p>
          <a:p>
            <a:pPr lvl="0"/>
            <a:r>
              <a:rPr lang="cs-CZ" dirty="0" smtClean="0"/>
              <a:t>Výstup</a:t>
            </a:r>
            <a:r>
              <a:rPr lang="cs-CZ" dirty="0"/>
              <a:t>:  </a:t>
            </a:r>
            <a:r>
              <a:rPr lang="cs-CZ" dirty="0" err="1" smtClean="0"/>
              <a:t>PowerPointová</a:t>
            </a:r>
            <a:r>
              <a:rPr lang="cs-CZ" dirty="0" smtClean="0"/>
              <a:t> prezentace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Obor: Zeměpis/Geografie</a:t>
            </a:r>
            <a:endParaRPr lang="cs-CZ" dirty="0"/>
          </a:p>
          <a:p>
            <a:pPr lvl="0"/>
            <a:r>
              <a:rPr lang="cs-CZ" dirty="0" smtClean="0"/>
              <a:t>Vzdělávací </a:t>
            </a:r>
            <a:r>
              <a:rPr lang="cs-CZ" dirty="0"/>
              <a:t>oblast:  </a:t>
            </a:r>
            <a:r>
              <a:rPr lang="cs-CZ" dirty="0" smtClean="0"/>
              <a:t>Přírodní obraz Země a jeho zobrazování na mapách</a:t>
            </a:r>
            <a:endParaRPr lang="cs-CZ" dirty="0"/>
          </a:p>
          <a:p>
            <a:pPr lvl="0"/>
            <a:r>
              <a:rPr lang="cs-CZ" dirty="0" smtClean="0"/>
              <a:t>Tematický </a:t>
            </a:r>
            <a:r>
              <a:rPr lang="cs-CZ" dirty="0"/>
              <a:t>okruh: </a:t>
            </a:r>
            <a:r>
              <a:rPr lang="cs-CZ" dirty="0" smtClean="0"/>
              <a:t> Tvar a rozměry Země</a:t>
            </a:r>
            <a:endParaRPr lang="cs-CZ" dirty="0"/>
          </a:p>
          <a:p>
            <a:pPr lvl="0"/>
            <a:r>
              <a:rPr lang="cs-CZ" dirty="0" smtClean="0"/>
              <a:t>Využití</a:t>
            </a:r>
            <a:r>
              <a:rPr lang="cs-CZ" dirty="0"/>
              <a:t>:  Výuka </a:t>
            </a:r>
            <a:r>
              <a:rPr lang="cs-CZ" dirty="0" smtClean="0"/>
              <a:t>zeměpisu </a:t>
            </a:r>
            <a:r>
              <a:rPr lang="cs-CZ" dirty="0"/>
              <a:t>a</a:t>
            </a:r>
            <a:r>
              <a:rPr lang="cs-CZ" dirty="0" smtClean="0"/>
              <a:t> geografie</a:t>
            </a:r>
          </a:p>
          <a:p>
            <a:pPr lvl="0"/>
            <a:r>
              <a:rPr lang="cs-CZ" dirty="0" smtClean="0"/>
              <a:t>Pomůcky</a:t>
            </a:r>
            <a:r>
              <a:rPr lang="cs-CZ" dirty="0"/>
              <a:t>:  </a:t>
            </a:r>
            <a:r>
              <a:rPr lang="cs-CZ" dirty="0" smtClean="0"/>
              <a:t> </a:t>
            </a:r>
            <a:r>
              <a:rPr lang="cs-CZ" dirty="0"/>
              <a:t>PC </a:t>
            </a:r>
            <a:r>
              <a:rPr lang="cs-CZ" dirty="0" smtClean="0"/>
              <a:t>učitele, tabule, Školní atlas dnešního světa (+ digitální podoba)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  <a:p>
            <a:pPr lvl="0"/>
            <a:r>
              <a:rPr lang="cs-CZ" dirty="0" smtClean="0"/>
              <a:t>Inovace: Materiál je určen k doplnění  výkladu učitele. Do </a:t>
            </a:r>
            <a:r>
              <a:rPr lang="cs-CZ" dirty="0" smtClean="0"/>
              <a:t>materiálu</a:t>
            </a:r>
            <a:r>
              <a:rPr lang="cs-CZ" dirty="0" smtClean="0"/>
              <a:t> </a:t>
            </a:r>
            <a:r>
              <a:rPr lang="cs-CZ" dirty="0" smtClean="0"/>
              <a:t>jsou vloženy kontrolní otázky k tématu pro zpětnou vazbu učitele. Žáci odpovídají na otázky ústně a doplňují informace  digitálním perem do zadání na tabuli(PC).</a:t>
            </a:r>
          </a:p>
          <a:p>
            <a:pPr lvl="0"/>
            <a:r>
              <a:rPr lang="cs-CZ" dirty="0" smtClean="0"/>
              <a:t>Žáci se tak aktivně podílejí na tvorbě zápisu do sešitu.</a:t>
            </a:r>
          </a:p>
          <a:p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4289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Tvar a rozměry Země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Tvar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cs-CZ" dirty="0" smtClean="0"/>
              <a:t>Staré civilizace – Země je plochá deska plující po oceánu</a:t>
            </a:r>
          </a:p>
          <a:p>
            <a:pPr lvl="0"/>
            <a:r>
              <a:rPr lang="cs-CZ" dirty="0" smtClean="0"/>
              <a:t>Řekové  ( Pythagoras – 6. stol. př.n.l.) – Země má tvar koule</a:t>
            </a:r>
          </a:p>
          <a:p>
            <a:pPr lvl="0"/>
            <a:r>
              <a:rPr lang="cs-CZ" dirty="0" smtClean="0"/>
              <a:t>Aristoteles – podal důkazy kulatosti Země  ( stín Země při zatmění Měsíce je kulový, při pohybu k severu nebo jihu se mění obzor a s ním i hvězdy)</a:t>
            </a:r>
          </a:p>
          <a:p>
            <a:r>
              <a:rPr lang="cs-CZ" dirty="0" smtClean="0"/>
              <a:t>Zploštění Země</a:t>
            </a:r>
          </a:p>
          <a:p>
            <a:pPr lvl="0"/>
            <a:r>
              <a:rPr lang="cs-CZ" dirty="0" smtClean="0"/>
              <a:t>otáčení Země kolem osy vyvolává odstředivou sílu, která je největší na rovníku a způsobuje, že se Země zploštila v oblasti pólů a mírně se vydouvá na rovníku ( spor „mandarinka –citron?“)</a:t>
            </a:r>
          </a:p>
          <a:p>
            <a:r>
              <a:rPr lang="cs-CZ" dirty="0" smtClean="0"/>
              <a:t>v důsledku zploštění je zemský průměr na rovníku asi o 40 km větší, než na pólech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Planeta Země má přibližně tvar  …………  .</a:t>
            </a:r>
          </a:p>
          <a:p>
            <a:r>
              <a:rPr lang="cs-CZ" dirty="0" smtClean="0"/>
              <a:t>Vzdálenost z povrchu Země do jejího středu je ……………………………………… ( doplň jednotku) 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Uveďte tři  příklady, které dokazují, že Země má takový tvar, který jste uvedli v předchozí otázce v první větě:</a:t>
            </a:r>
          </a:p>
          <a:p>
            <a:pPr lvl="0"/>
            <a:r>
              <a:rPr lang="cs-CZ" dirty="0" smtClean="0"/>
              <a:t>……………………………………………………….</a:t>
            </a:r>
          </a:p>
          <a:p>
            <a:pPr lvl="0"/>
            <a:r>
              <a:rPr lang="cs-CZ" dirty="0" smtClean="0"/>
              <a:t>……………………………………………………….</a:t>
            </a:r>
          </a:p>
          <a:p>
            <a:pPr lvl="0"/>
            <a:r>
              <a:rPr lang="cs-CZ" dirty="0" smtClean="0"/>
              <a:t>……………………………………………………….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Planeta Země má přibližně tvar  </a:t>
            </a:r>
            <a:r>
              <a:rPr lang="cs-CZ" dirty="0" smtClean="0">
                <a:solidFill>
                  <a:srgbClr val="FF0000"/>
                </a:solidFill>
              </a:rPr>
              <a:t>koule</a:t>
            </a:r>
            <a:r>
              <a:rPr lang="cs-CZ" dirty="0" smtClean="0"/>
              <a:t> .</a:t>
            </a:r>
          </a:p>
          <a:p>
            <a:r>
              <a:rPr lang="cs-CZ" dirty="0" smtClean="0"/>
              <a:t>Vzdálenost z povrchu Země do jejího středu je</a:t>
            </a:r>
          </a:p>
          <a:p>
            <a:r>
              <a:rPr lang="cs-CZ" dirty="0" smtClean="0"/>
              <a:t>       </a:t>
            </a:r>
            <a:r>
              <a:rPr lang="cs-CZ" dirty="0" smtClean="0">
                <a:solidFill>
                  <a:srgbClr val="FF0000"/>
                </a:solidFill>
              </a:rPr>
              <a:t>6 378 km</a:t>
            </a:r>
            <a:r>
              <a:rPr lang="cs-CZ" dirty="0" smtClean="0"/>
              <a:t> ( doplň jednotku) .</a:t>
            </a:r>
          </a:p>
          <a:p>
            <a:endParaRPr lang="cs-CZ" dirty="0" smtClean="0"/>
          </a:p>
          <a:p>
            <a:pPr lvl="0"/>
            <a:r>
              <a:rPr lang="cs-CZ" dirty="0" smtClean="0"/>
              <a:t>Uveďte tři  příklady, které dokazují, že Země má takový tvar, který jste uvedli v předchozí otázce v první větě:</a:t>
            </a:r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loď na obzoru</a:t>
            </a:r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zatmění měsíce</a:t>
            </a:r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družicové snímky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681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Idealizace tvaru Země – vztah geoidu a elipsoidu ke skutečnému povrchu Země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2838" t="29157" r="14662" b="32453"/>
          <a:stretch>
            <a:fillRect/>
          </a:stretch>
        </p:blipFill>
        <p:spPr bwMode="auto">
          <a:xfrm>
            <a:off x="251520" y="2204864"/>
            <a:ext cx="856895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 jako geoid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lvl="0"/>
            <a:r>
              <a:rPr lang="cs-CZ" dirty="0" smtClean="0"/>
              <a:t>tvar Země nejlépe vystihuje těleso zvané geoid</a:t>
            </a:r>
          </a:p>
          <a:p>
            <a:pPr lvl="0"/>
            <a:r>
              <a:rPr lang="cs-CZ" dirty="0" smtClean="0"/>
              <a:t>geoid je geometricky nepravidelné těleso, jehož povrch si lze představit jako povrch střední klidné mořské hladiny, která by pokračovala i pod kontinenty a je v libovolném bodě kolmý na směr působení zemské tíže</a:t>
            </a:r>
          </a:p>
          <a:p>
            <a:pPr lvl="0"/>
            <a:r>
              <a:rPr lang="cs-CZ" dirty="0" smtClean="0"/>
              <a:t>k povrchu geoidu se vztahují nadmořské výšky, ale nelze na něm provádět geodetické výpočty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Vyberte správnou odpověď: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Geoid je těleso :</a:t>
            </a:r>
          </a:p>
          <a:p>
            <a:pPr lvl="0"/>
            <a:r>
              <a:rPr lang="cs-CZ" dirty="0" smtClean="0"/>
              <a:t>A) Matematicky nedefinovatelné, fyzikálně se definuje jako těleso, které je v každém bodě svého povrchu kolmé na směr působení zemské tíže</a:t>
            </a:r>
          </a:p>
          <a:p>
            <a:pPr lvl="0"/>
            <a:r>
              <a:rPr lang="cs-CZ" dirty="0" smtClean="0"/>
              <a:t>B) Které si můžeme představit jako povrch klidné hladiny oceánu, který by se rozšířil i pod světadíly</a:t>
            </a:r>
          </a:p>
          <a:p>
            <a:pPr lvl="0"/>
            <a:r>
              <a:rPr lang="cs-CZ" dirty="0" smtClean="0"/>
              <a:t>C) Matematicky definované jako rotační elipsoid s vypočítanými rozměry</a:t>
            </a:r>
          </a:p>
          <a:p>
            <a:pPr lvl="0"/>
            <a:r>
              <a:rPr lang="cs-CZ" dirty="0" smtClean="0"/>
              <a:t>D) Nepravidelné, nedá se definovat ani matematicky ani fyzikálně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Vyberte správnou odpověď: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Geoid je těleso :</a:t>
            </a:r>
          </a:p>
          <a:p>
            <a:pPr lvl="0"/>
            <a:r>
              <a:rPr lang="cs-CZ" dirty="0" smtClean="0"/>
              <a:t>A) Matematicky nedefinovatelné, fyzikálně se definuje jako těleso, které je v každém bodě svého povrchu kolmé na směr působení zemské tíže</a:t>
            </a:r>
          </a:p>
          <a:p>
            <a:pPr lvl="0"/>
            <a:r>
              <a:rPr lang="cs-CZ" dirty="0" smtClean="0"/>
              <a:t>B) Které si můžeme představit jako povrch klidné hladiny oceánu, který by se rozšířil i pod světadíly</a:t>
            </a:r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C) Matematicky definované jako rotační elipsoid s vypočítanými rozměry</a:t>
            </a:r>
          </a:p>
          <a:p>
            <a:pPr lvl="0"/>
            <a:r>
              <a:rPr lang="cs-CZ" dirty="0" smtClean="0"/>
              <a:t>D) Nepravidelné, nedá se definovat ani matematicky ani fyzikálně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Idealizace tvaru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Země jako elipsoid</a:t>
            </a:r>
          </a:p>
          <a:p>
            <a:pPr lvl="0"/>
            <a:r>
              <a:rPr lang="cs-CZ" dirty="0" smtClean="0"/>
              <a:t>rotační elipsoid je geometricky pravidelné těleso, které se svými rozměry nejvíce blíží geoidu</a:t>
            </a:r>
          </a:p>
          <a:p>
            <a:pPr lvl="0"/>
            <a:r>
              <a:rPr lang="cs-CZ" dirty="0" smtClean="0"/>
              <a:t>střed má umístěn v těžišti geoidu, delší poloosa odpovídá poloměru rovníku, kratší poloosa je pólový poloměr</a:t>
            </a:r>
          </a:p>
          <a:p>
            <a:pPr lvl="0"/>
            <a:r>
              <a:rPr lang="cs-CZ" dirty="0" smtClean="0"/>
              <a:t>např. </a:t>
            </a:r>
            <a:r>
              <a:rPr lang="cs-CZ" dirty="0" err="1" smtClean="0"/>
              <a:t>Krasovského</a:t>
            </a:r>
            <a:r>
              <a:rPr lang="cs-CZ" dirty="0" smtClean="0"/>
              <a:t> elipsoid (1940) – používal se pro vojenské mapy u nás, </a:t>
            </a:r>
            <a:r>
              <a:rPr lang="cs-CZ" dirty="0" err="1" smtClean="0"/>
              <a:t>Besselův</a:t>
            </a:r>
            <a:r>
              <a:rPr lang="cs-CZ" dirty="0" smtClean="0"/>
              <a:t>, </a:t>
            </a:r>
            <a:r>
              <a:rPr lang="cs-CZ" dirty="0" err="1" smtClean="0"/>
              <a:t>Hayfordův</a:t>
            </a:r>
            <a:endParaRPr lang="cs-CZ" dirty="0" smtClean="0"/>
          </a:p>
          <a:p>
            <a:pPr lvl="0"/>
            <a:r>
              <a:rPr lang="cs-CZ" dirty="0" smtClean="0"/>
              <a:t>nejnovější a nejpřesnější elipsoid má označení  WGS 84 –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Geografic</a:t>
            </a:r>
            <a:r>
              <a:rPr lang="cs-CZ" dirty="0" smtClean="0"/>
              <a:t> Systém (zaveden 1984), byl vypočten pomocí družicových měření (střed je totožný se středem Země)</a:t>
            </a:r>
          </a:p>
          <a:p>
            <a:r>
              <a:rPr lang="cs-CZ" dirty="0" smtClean="0"/>
              <a:t>Země jako koule</a:t>
            </a:r>
          </a:p>
          <a:p>
            <a:pPr lvl="0"/>
            <a:r>
              <a:rPr lang="cs-CZ" dirty="0" smtClean="0"/>
              <a:t>koule – nahrazuje elipsoid, používá se ke konstrukci geografických map, tato koule má s elipsoidem stejný buď objem nebo povrch (používá se poloměr 6 371 km)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Skutečný tvar Země v porovnání s elipsoidem.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593" t="23250" r="50472" b="16704"/>
          <a:stretch>
            <a:fillRect/>
          </a:stretch>
        </p:blipFill>
        <p:spPr bwMode="auto">
          <a:xfrm>
            <a:off x="1187624" y="1700808"/>
            <a:ext cx="597666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Označte správná tvrzení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A) Globus je zvětšený model Země.</a:t>
            </a:r>
          </a:p>
          <a:p>
            <a:pPr lvl="0"/>
            <a:r>
              <a:rPr lang="cs-CZ" dirty="0" smtClean="0"/>
              <a:t>B) Globus vystihuje zakřivení zemského povrchu.</a:t>
            </a:r>
          </a:p>
          <a:p>
            <a:pPr lvl="0"/>
            <a:r>
              <a:rPr lang="cs-CZ" dirty="0" smtClean="0"/>
              <a:t>C) Globus je zmenšený a zjednodušený model Země.</a:t>
            </a:r>
          </a:p>
          <a:p>
            <a:pPr lvl="0"/>
            <a:r>
              <a:rPr lang="cs-CZ" dirty="0" smtClean="0"/>
              <a:t>D) Globus nevystihuje zakřivení zemského povrchu.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Označte správná tvrzení 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A) Globus je zvětšený model Země.</a:t>
            </a:r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B) Globus vystihuje zakřivení zemského povrchu.</a:t>
            </a:r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C) Globus je zmenšený a zjednodušený model Země.</a:t>
            </a:r>
          </a:p>
          <a:p>
            <a:pPr lvl="0"/>
            <a:r>
              <a:rPr lang="cs-CZ" dirty="0" smtClean="0"/>
              <a:t>D) Globus nevystihuje zakřivení zemského povrchu.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Rozměry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poloměr -  6378 km</a:t>
            </a:r>
          </a:p>
          <a:p>
            <a:pPr lvl="0"/>
            <a:r>
              <a:rPr lang="cs-CZ" dirty="0" smtClean="0"/>
              <a:t>obvod Země na rovníku  - 40 000 km</a:t>
            </a:r>
          </a:p>
          <a:p>
            <a:pPr lvl="0"/>
            <a:r>
              <a:rPr lang="cs-CZ" dirty="0" smtClean="0"/>
              <a:t>povrch – 510 mln. km </a:t>
            </a:r>
            <a:r>
              <a:rPr lang="cs-CZ" baseline="30000" dirty="0" smtClean="0"/>
              <a:t>2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Rozměry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Země má přibližně tvar koule . Doplňte chybějící údaje :</a:t>
            </a:r>
          </a:p>
          <a:p>
            <a:endParaRPr lang="cs-CZ" dirty="0" smtClean="0"/>
          </a:p>
          <a:p>
            <a:pPr lvl="0"/>
            <a:r>
              <a:rPr lang="cs-CZ" dirty="0" smtClean="0"/>
              <a:t>Rovníkový poloměr .......................</a:t>
            </a:r>
          </a:p>
          <a:p>
            <a:pPr lvl="0"/>
            <a:r>
              <a:rPr lang="cs-CZ" dirty="0" smtClean="0"/>
              <a:t>Délka rovníku …………………………</a:t>
            </a:r>
          </a:p>
          <a:p>
            <a:pPr lvl="0"/>
            <a:r>
              <a:rPr lang="cs-CZ" dirty="0" smtClean="0"/>
              <a:t>Plocha povrchu ……………………….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Rozměry Země 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Země má přibližně tvar koule . Doplňte chybějící údaje :</a:t>
            </a:r>
          </a:p>
          <a:p>
            <a:endParaRPr lang="cs-CZ" dirty="0" smtClean="0"/>
          </a:p>
          <a:p>
            <a:pPr lvl="0"/>
            <a:r>
              <a:rPr lang="cs-CZ" dirty="0" smtClean="0"/>
              <a:t>Rovníkový poloměr </a:t>
            </a:r>
            <a:r>
              <a:rPr lang="cs-CZ" dirty="0" smtClean="0">
                <a:solidFill>
                  <a:srgbClr val="FF0000"/>
                </a:solidFill>
              </a:rPr>
              <a:t>6 378 km</a:t>
            </a:r>
            <a:endParaRPr lang="cs-CZ" dirty="0" smtClean="0"/>
          </a:p>
          <a:p>
            <a:pPr lvl="0"/>
            <a:r>
              <a:rPr lang="cs-CZ" dirty="0" smtClean="0"/>
              <a:t>Délka rovníku  </a:t>
            </a:r>
            <a:r>
              <a:rPr lang="cs-CZ" dirty="0" smtClean="0">
                <a:solidFill>
                  <a:srgbClr val="FF0000"/>
                </a:solidFill>
              </a:rPr>
              <a:t>40 000 km</a:t>
            </a:r>
          </a:p>
          <a:p>
            <a:pPr lvl="0"/>
            <a:r>
              <a:rPr lang="cs-CZ" dirty="0" smtClean="0"/>
              <a:t> Plocha povrchu  </a:t>
            </a:r>
            <a:r>
              <a:rPr lang="cs-CZ" dirty="0" smtClean="0">
                <a:solidFill>
                  <a:srgbClr val="FF0000"/>
                </a:solidFill>
              </a:rPr>
              <a:t>510 mln km²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Slide 7+12 - SOBOTOVI, </a:t>
            </a:r>
            <a:r>
              <a:rPr lang="cs-CZ" dirty="0" err="1" smtClean="0"/>
              <a:t>Miromila</a:t>
            </a:r>
            <a:r>
              <a:rPr lang="cs-CZ" dirty="0" smtClean="0"/>
              <a:t> A Karel. </a:t>
            </a:r>
            <a:r>
              <a:rPr lang="cs-CZ" i="1" dirty="0" smtClean="0"/>
              <a:t>Zeměpisný náčrtník</a:t>
            </a:r>
            <a:r>
              <a:rPr lang="cs-CZ" dirty="0" smtClean="0"/>
              <a:t>. Praha: Česká geografická společnost, 1996, ISBN 80-901942-5-7.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KAREL, </a:t>
            </a:r>
            <a:r>
              <a:rPr lang="cs-CZ" dirty="0" err="1" smtClean="0"/>
              <a:t>Kašparovský</a:t>
            </a:r>
            <a:r>
              <a:rPr lang="cs-CZ" dirty="0" smtClean="0"/>
              <a:t>. </a:t>
            </a:r>
            <a:r>
              <a:rPr lang="cs-CZ" i="1" dirty="0" smtClean="0"/>
              <a:t>Zeměpis I. v kostce</a:t>
            </a:r>
            <a:r>
              <a:rPr lang="cs-CZ" dirty="0" smtClean="0"/>
              <a:t>. Praha: Fragment, 2009, ISBN 978-80-253-0586-7.</a:t>
            </a:r>
          </a:p>
          <a:p>
            <a:r>
              <a:rPr lang="cs-CZ" dirty="0" smtClean="0"/>
              <a:t>SOBOTOVI, </a:t>
            </a:r>
            <a:r>
              <a:rPr lang="cs-CZ" dirty="0" err="1" smtClean="0"/>
              <a:t>Miromila</a:t>
            </a:r>
            <a:r>
              <a:rPr lang="cs-CZ" dirty="0" smtClean="0"/>
              <a:t> A Karel. </a:t>
            </a:r>
            <a:r>
              <a:rPr lang="cs-CZ" i="1" dirty="0" smtClean="0"/>
              <a:t>Zeměpisný náčrtník</a:t>
            </a:r>
            <a:r>
              <a:rPr lang="cs-CZ" dirty="0" smtClean="0"/>
              <a:t>. Praha: Česká geografická společnost, 1996, ISBN 80-901942-5-7.</a:t>
            </a:r>
          </a:p>
          <a:p>
            <a:r>
              <a:rPr lang="cs-CZ" smtClean="0"/>
              <a:t>Archiv autora.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279</TotalTime>
  <Words>521</Words>
  <Application>Microsoft Office PowerPoint</Application>
  <PresentationFormat>Předvádění na obrazovce (4:3)</PresentationFormat>
  <Paragraphs>120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Administrativní</vt:lpstr>
      <vt:lpstr>Prezentace aplikace PowerPoint</vt:lpstr>
      <vt:lpstr>Prezentace aplikace PowerPoint</vt:lpstr>
      <vt:lpstr>Tvar a rozměry Země</vt:lpstr>
      <vt:lpstr>Tvar Země</vt:lpstr>
      <vt:lpstr>Doplňte:</vt:lpstr>
      <vt:lpstr>Doplňte: Řešení.</vt:lpstr>
      <vt:lpstr>Idealizace tvaru Země – vztah geoidu a elipsoidu ke skutečnému povrchu Země</vt:lpstr>
      <vt:lpstr>Země jako geoid</vt:lpstr>
      <vt:lpstr>Vyberte správnou odpověď:</vt:lpstr>
      <vt:lpstr>Vyberte správnou odpověď: Řešení.</vt:lpstr>
      <vt:lpstr>Idealizace tvaru Země</vt:lpstr>
      <vt:lpstr>Skutečný tvar Země v porovnání s elipsoidem.</vt:lpstr>
      <vt:lpstr>Označte správná tvrzení</vt:lpstr>
      <vt:lpstr>Označte správná tvrzení : Řešení.</vt:lpstr>
      <vt:lpstr>Rozměry Země</vt:lpstr>
      <vt:lpstr>Rozměry Země</vt:lpstr>
      <vt:lpstr>Rozměry Země : Řešení.</vt:lpstr>
      <vt:lpstr>Zdroje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Jan Pravda</cp:lastModifiedBy>
  <cp:revision>39</cp:revision>
  <dcterms:created xsi:type="dcterms:W3CDTF">2013-03-23T13:53:01Z</dcterms:created>
  <dcterms:modified xsi:type="dcterms:W3CDTF">2013-08-27T11:23:09Z</dcterms:modified>
</cp:coreProperties>
</file>