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8" r:id="rId2"/>
    <p:sldId id="257" r:id="rId3"/>
    <p:sldId id="280" r:id="rId4"/>
    <p:sldId id="284" r:id="rId5"/>
    <p:sldId id="283" r:id="rId6"/>
    <p:sldId id="282" r:id="rId7"/>
    <p:sldId id="281" r:id="rId8"/>
    <p:sldId id="286" r:id="rId9"/>
    <p:sldId id="287" r:id="rId10"/>
    <p:sldId id="285" r:id="rId11"/>
    <p:sldId id="289" r:id="rId12"/>
    <p:sldId id="28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1435" y="-6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21.10.2013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21.10.2013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21.10.2013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21.10.2013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3051061"/>
              </p:ext>
            </p:extLst>
          </p:nvPr>
        </p:nvGraphicFramePr>
        <p:xfrm>
          <a:off x="750311" y="2060848"/>
          <a:ext cx="7560000" cy="367231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Seznámení s mechanickou prací, výpočty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Mechanika,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práce, dráha, síla, směr pohybu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Fyzika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Ivana Gajdošová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312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Doplňování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myšlenkové mapy, pracovních listů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 nebo materiály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SŠST Ústí nad Labem, Čelakovského 5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Mechanická práce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VY_32_INOVACE_11_216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15616" y="2708920"/>
            <a:ext cx="67687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Mechanická práce</a:t>
            </a:r>
            <a:endParaRPr lang="cs-CZ" sz="6000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916832"/>
            <a:ext cx="7632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Těleso koná mechanickou práci , pokud působí silou na jiné těleso a přemístí ho po určité dráze.</a:t>
            </a:r>
            <a:endParaRPr lang="cs-CZ" sz="3200" dirty="0"/>
          </a:p>
        </p:txBody>
      </p:sp>
      <p:pic>
        <p:nvPicPr>
          <p:cNvPr id="1028" name="Picture 4" descr="C:\Users\Gajdosova\AppData\Local\Microsoft\Windows\Temporary Internet Files\Content.IE5\BOC59WOH\MC90034789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861048"/>
            <a:ext cx="1818742" cy="176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Gajdosova\AppData\Local\Microsoft\Windows\Temporary Internet Files\Content.IE5\BOC59WOH\MC90034789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861048"/>
            <a:ext cx="1818742" cy="176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>
            <a:off x="2555776" y="5805264"/>
            <a:ext cx="4077723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4355976" y="537321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s</a:t>
            </a:r>
            <a:endParaRPr lang="cs-CZ" sz="2400" dirty="0">
              <a:solidFill>
                <a:srgbClr val="0070C0"/>
              </a:solidFill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 flipH="1">
            <a:off x="5580112" y="4509120"/>
            <a:ext cx="1053387" cy="0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6045880" y="4038602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F</a:t>
            </a:r>
            <a:endParaRPr lang="cs-CZ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81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043608" y="1556792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Musí tedy dojít k: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2852936"/>
            <a:ext cx="70567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800" dirty="0" smtClean="0"/>
              <a:t>Silovému působení              </a:t>
            </a:r>
            <a:r>
              <a:rPr lang="cs-CZ" sz="2800" dirty="0" smtClean="0">
                <a:solidFill>
                  <a:srgbClr val="FF0000"/>
                </a:solidFill>
              </a:rPr>
              <a:t>F </a:t>
            </a:r>
            <a:r>
              <a:rPr lang="cs-CZ" sz="2800" dirty="0"/>
              <a:t>[N]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800" dirty="0" smtClean="0"/>
              <a:t>Přemístění tělesa	       </a:t>
            </a:r>
            <a:r>
              <a:rPr lang="cs-CZ" sz="2800" dirty="0" smtClean="0">
                <a:solidFill>
                  <a:srgbClr val="FF0000"/>
                </a:solidFill>
              </a:rPr>
              <a:t>s </a:t>
            </a:r>
            <a:r>
              <a:rPr lang="cs-CZ" sz="2800" dirty="0" smtClean="0"/>
              <a:t>[m]</a:t>
            </a:r>
            <a:endParaRPr lang="cs-CZ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6011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043608" y="1844823"/>
            <a:ext cx="6768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dirty="0" smtClean="0">
                <a:solidFill>
                  <a:schemeClr val="accent3">
                    <a:lumMod val="50000"/>
                  </a:schemeClr>
                </a:solidFill>
              </a:rPr>
              <a:t>W = F . </a:t>
            </a:r>
            <a:r>
              <a:rPr lang="cs-CZ" sz="7200" dirty="0">
                <a:solidFill>
                  <a:schemeClr val="accent3">
                    <a:lumMod val="50000"/>
                  </a:schemeClr>
                </a:solidFill>
              </a:rPr>
              <a:t>s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4857" y="4084382"/>
            <a:ext cx="2442033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Mechanická práce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    </a:t>
            </a:r>
            <a:r>
              <a:rPr lang="cs-CZ" sz="2000" dirty="0" smtClean="0"/>
              <a:t>[J]</a:t>
            </a:r>
            <a:endParaRPr lang="cs-CZ" sz="2000" dirty="0"/>
          </a:p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1920" y="4221088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Síla</a:t>
            </a:r>
          </a:p>
          <a:p>
            <a:r>
              <a:rPr lang="cs-CZ" dirty="0"/>
              <a:t>[N]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44208" y="4115159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Dráha</a:t>
            </a:r>
          </a:p>
          <a:p>
            <a:r>
              <a:rPr lang="cs-CZ" dirty="0" smtClean="0"/>
              <a:t>  [m]</a:t>
            </a:r>
            <a:endParaRPr lang="cs-CZ" dirty="0"/>
          </a:p>
          <a:p>
            <a:endParaRPr lang="cs-CZ" dirty="0"/>
          </a:p>
        </p:txBody>
      </p:sp>
      <p:cxnSp>
        <p:nvCxnSpPr>
          <p:cNvPr id="11" name="Přímá spojnice se šipkou 10"/>
          <p:cNvCxnSpPr/>
          <p:nvPr/>
        </p:nvCxnSpPr>
        <p:spPr>
          <a:xfrm flipH="1">
            <a:off x="1475874" y="2924944"/>
            <a:ext cx="1655966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4175956" y="2881994"/>
            <a:ext cx="504056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5796136" y="2860246"/>
            <a:ext cx="792088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2614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27584" y="1700808"/>
            <a:ext cx="74888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1 joule </a:t>
            </a:r>
            <a:r>
              <a:rPr lang="cs-CZ" sz="2800" dirty="0" smtClean="0"/>
              <a:t>[</a:t>
            </a:r>
            <a:r>
              <a:rPr lang="cs-CZ" sz="2800" dirty="0" err="1" smtClean="0"/>
              <a:t>džaul</a:t>
            </a:r>
            <a:r>
              <a:rPr lang="cs-CZ" sz="2800" dirty="0" smtClean="0"/>
              <a:t>] je práce, kterou vykoná síla o velikosti 1 N při přemístění tělesa po dráze 1 m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1887253" y="491206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 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918486" y="314096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 g</a:t>
            </a:r>
            <a:endParaRPr lang="cs-CZ" dirty="0"/>
          </a:p>
        </p:txBody>
      </p:sp>
      <p:cxnSp>
        <p:nvCxnSpPr>
          <p:cNvPr id="10" name="Přímá spojnice 9"/>
          <p:cNvCxnSpPr/>
          <p:nvPr/>
        </p:nvCxnSpPr>
        <p:spPr>
          <a:xfrm>
            <a:off x="1115616" y="5826466"/>
            <a:ext cx="3456383" cy="0"/>
          </a:xfrm>
          <a:prstGeom prst="line">
            <a:avLst/>
          </a:prstGeom>
          <a:ln w="57150">
            <a:solidFill>
              <a:srgbClr val="0228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1187624" y="4055368"/>
            <a:ext cx="33843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3635896" y="4055368"/>
            <a:ext cx="0" cy="177109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3691059" y="478353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m</a:t>
            </a:r>
            <a:endParaRPr lang="cs-CZ" dirty="0"/>
          </a:p>
        </p:txBody>
      </p:sp>
      <p:cxnSp>
        <p:nvCxnSpPr>
          <p:cNvPr id="18" name="Přímá spojnice se šipkou 17"/>
          <p:cNvCxnSpPr>
            <a:stCxn id="4" idx="0"/>
          </p:cNvCxnSpPr>
          <p:nvPr/>
        </p:nvCxnSpPr>
        <p:spPr>
          <a:xfrm flipV="1">
            <a:off x="2344453" y="4437112"/>
            <a:ext cx="0" cy="4749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2344453" y="4437112"/>
            <a:ext cx="569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911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772816"/>
            <a:ext cx="69847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Pokud síla svírá se směrem dráhy úhel α platí:</a:t>
            </a:r>
            <a:endParaRPr lang="cs-CZ" sz="2800" dirty="0"/>
          </a:p>
          <a:p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2856886"/>
            <a:ext cx="633670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W = F . s . cos</a:t>
            </a:r>
            <a:r>
              <a:rPr lang="cs-CZ" sz="4000" dirty="0"/>
              <a:t> </a:t>
            </a:r>
            <a:r>
              <a:rPr lang="cs-CZ" sz="4000" dirty="0">
                <a:solidFill>
                  <a:schemeClr val="accent3">
                    <a:lumMod val="50000"/>
                  </a:schemeClr>
                </a:solidFill>
              </a:rPr>
              <a:t>α</a:t>
            </a: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2831168" y="4365104"/>
            <a:ext cx="3541032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3347864" y="5301208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364088" y="5301208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se šipkou 13"/>
          <p:cNvCxnSpPr>
            <a:stCxn id="5" idx="3"/>
          </p:cNvCxnSpPr>
          <p:nvPr/>
        </p:nvCxnSpPr>
        <p:spPr>
          <a:xfrm>
            <a:off x="6372200" y="4833156"/>
            <a:ext cx="93610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6369479" y="3951058"/>
            <a:ext cx="0" cy="8280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stCxn id="5" idx="3"/>
            <a:endCxn id="24" idx="3"/>
          </p:cNvCxnSpPr>
          <p:nvPr/>
        </p:nvCxnSpPr>
        <p:spPr>
          <a:xfrm flipV="1">
            <a:off x="6372200" y="4026437"/>
            <a:ext cx="936104" cy="80671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6015069" y="398758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F₁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873491" y="4833156"/>
            <a:ext cx="4680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F₂</a:t>
            </a:r>
            <a:endParaRPr lang="cs-CZ" dirty="0"/>
          </a:p>
          <a:p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948264" y="3841771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</a:t>
            </a:r>
            <a:endParaRPr lang="cs-CZ" dirty="0"/>
          </a:p>
        </p:txBody>
      </p:sp>
      <p:cxnSp>
        <p:nvCxnSpPr>
          <p:cNvPr id="28" name="Přímá spojnice 27"/>
          <p:cNvCxnSpPr/>
          <p:nvPr/>
        </p:nvCxnSpPr>
        <p:spPr>
          <a:xfrm>
            <a:off x="6660232" y="4581128"/>
            <a:ext cx="72008" cy="2520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6444208" y="4522476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accent3">
                    <a:lumMod val="50000"/>
                  </a:schemeClr>
                </a:solidFill>
              </a:rPr>
              <a:t>α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758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1556792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Příklady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2348880"/>
            <a:ext cx="69847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cs-CZ" dirty="0" smtClean="0"/>
              <a:t>Jakou práci vykonáme při vytahování hřebíku, který je dlouhý 10 cm,      působíme-li na něj silou 200 N?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882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1556792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Příklady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2348880"/>
            <a:ext cx="734481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cs-CZ" dirty="0" smtClean="0"/>
              <a:t>Jakou práci vykonáme při vytahování hřebíku, který je dlouhý 10 cm, působíme-li na něj silou 200 N?</a:t>
            </a:r>
          </a:p>
          <a:p>
            <a:pPr marL="342900" indent="-342900">
              <a:buAutoNum type="arabicParenR"/>
            </a:pPr>
            <a:endParaRPr lang="cs-CZ" dirty="0"/>
          </a:p>
          <a:p>
            <a:r>
              <a:rPr lang="cs-CZ" dirty="0" smtClean="0">
                <a:solidFill>
                  <a:srgbClr val="FF0000"/>
                </a:solidFill>
              </a:rPr>
              <a:t>s = 10 cm = 0,1 m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F = 200 N</a:t>
            </a:r>
          </a:p>
          <a:p>
            <a:r>
              <a:rPr lang="cs-CZ" u="sng" dirty="0" smtClean="0">
                <a:solidFill>
                  <a:srgbClr val="FF0000"/>
                </a:solidFill>
              </a:rPr>
              <a:t>W = ?  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W = </a:t>
            </a:r>
            <a:r>
              <a:rPr lang="cs-CZ" dirty="0" err="1" smtClean="0">
                <a:solidFill>
                  <a:srgbClr val="FF0000"/>
                </a:solidFill>
              </a:rPr>
              <a:t>F.s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W = 200.0,1 = </a:t>
            </a:r>
            <a:r>
              <a:rPr lang="cs-CZ" u="sng" dirty="0" smtClean="0">
                <a:solidFill>
                  <a:srgbClr val="FF0000"/>
                </a:solidFill>
              </a:rPr>
              <a:t>20 J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Vykonáme práci 20 J.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82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1560" y="1700808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2) Dělník táhne po cestě vozík na který působí silou 40 N. S vozíkem ujede 150 m.</a:t>
            </a:r>
          </a:p>
          <a:p>
            <a:r>
              <a:rPr lang="cs-CZ" dirty="0" smtClean="0"/>
              <a:t>     a) Jak velkou práci vykoná, svírá-li síla s trajektorií úhel 60°?</a:t>
            </a:r>
          </a:p>
          <a:p>
            <a:r>
              <a:rPr lang="cs-CZ" dirty="0" smtClean="0"/>
              <a:t>     b) Jak </a:t>
            </a:r>
            <a:r>
              <a:rPr lang="cs-CZ" dirty="0"/>
              <a:t>velkou práci vykoná</a:t>
            </a:r>
            <a:r>
              <a:rPr lang="cs-CZ" dirty="0" smtClean="0"/>
              <a:t>, má-li síla směr vozíku?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0912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1560" y="1700808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2) Dělník táhne po cestě vozík na který působí silou 40 N. S vozíkem ujede 150 m.</a:t>
            </a:r>
          </a:p>
          <a:p>
            <a:r>
              <a:rPr lang="cs-CZ" dirty="0" smtClean="0"/>
              <a:t>     a) Jak velkou práci vykoná, svírá-li síla s trajektorií úhel 60°?</a:t>
            </a:r>
          </a:p>
          <a:p>
            <a:r>
              <a:rPr lang="cs-CZ" dirty="0" smtClean="0"/>
              <a:t>     b) Jak </a:t>
            </a:r>
            <a:r>
              <a:rPr lang="cs-CZ" dirty="0"/>
              <a:t>velkou práci vykoná</a:t>
            </a:r>
            <a:r>
              <a:rPr lang="cs-CZ" dirty="0" smtClean="0"/>
              <a:t>, má-li síla směr vozíku?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3212976"/>
            <a:ext cx="73448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F = 40 N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 = 150 m</a:t>
            </a:r>
          </a:p>
          <a:p>
            <a:r>
              <a:rPr lang="cs-CZ" u="sng" dirty="0" smtClean="0">
                <a:solidFill>
                  <a:srgbClr val="FF0000"/>
                </a:solidFill>
              </a:rPr>
              <a:t>α = 60°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a) W = </a:t>
            </a:r>
            <a:r>
              <a:rPr lang="cs-CZ" dirty="0" err="1" smtClean="0">
                <a:solidFill>
                  <a:srgbClr val="FF0000"/>
                </a:solidFill>
              </a:rPr>
              <a:t>F.s.cos</a:t>
            </a:r>
            <a:r>
              <a:rPr lang="cs-CZ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α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     W = 40.150.cos60°= </a:t>
            </a:r>
            <a:r>
              <a:rPr lang="cs-CZ" u="sng" dirty="0" smtClean="0">
                <a:solidFill>
                  <a:srgbClr val="FF0000"/>
                </a:solidFill>
              </a:rPr>
              <a:t>3000 J = 3 KJ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b) </a:t>
            </a:r>
            <a:r>
              <a:rPr lang="cs-CZ" dirty="0">
                <a:solidFill>
                  <a:srgbClr val="FF0000"/>
                </a:solidFill>
              </a:rPr>
              <a:t>W = </a:t>
            </a:r>
            <a:r>
              <a:rPr lang="cs-CZ" dirty="0" err="1" smtClean="0">
                <a:solidFill>
                  <a:srgbClr val="FF0000"/>
                </a:solidFill>
              </a:rPr>
              <a:t>F.s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     W = </a:t>
            </a:r>
            <a:r>
              <a:rPr lang="cs-CZ" dirty="0" smtClean="0">
                <a:solidFill>
                  <a:srgbClr val="FF0000"/>
                </a:solidFill>
              </a:rPr>
              <a:t>40.150 = </a:t>
            </a:r>
            <a:r>
              <a:rPr lang="cs-CZ" u="sng" dirty="0" smtClean="0">
                <a:solidFill>
                  <a:srgbClr val="FF0000"/>
                </a:solidFill>
              </a:rPr>
              <a:t>6000 J = 6 KJ</a:t>
            </a:r>
            <a:endParaRPr lang="cs-CZ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19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556792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Zopakujme si: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132856"/>
            <a:ext cx="68407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400" dirty="0" smtClean="0"/>
              <a:t>Kdy těleso koná mechanickou práci?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Na kterých veličinách závisí mechanická práce?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Uveďte jednotku mechanické práce.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Ve kterých případech se mechanická práce nekoná?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Vysvětlete ve kterých případech musíme počítat s úhlem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162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94964" y="1340768"/>
            <a:ext cx="760948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</a:p>
          <a:p>
            <a:endParaRPr lang="cs-CZ" sz="2400" b="1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Vlastní tvorba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SVOBODA</a:t>
            </a:r>
            <a:r>
              <a:rPr lang="cs-CZ" sz="2000" dirty="0"/>
              <a:t>, Emanuel a kol. </a:t>
            </a:r>
            <a:r>
              <a:rPr lang="cs-CZ" sz="2000" i="1" dirty="0"/>
              <a:t>Přehled středoškolské fyziky</a:t>
            </a:r>
            <a:r>
              <a:rPr lang="cs-CZ" sz="2000" dirty="0"/>
              <a:t>. Praha: Prometheus, 1996, ISBN 80-7196-006-3. </a:t>
            </a:r>
            <a:endParaRPr lang="cs-CZ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/>
              <a:t>Galerie MS </a:t>
            </a:r>
            <a:r>
              <a:rPr lang="cs-CZ" sz="2000" dirty="0" smtClean="0"/>
              <a:t>Office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Oldřich Lepil, Milan Bednařík, Radmila Hýblová </a:t>
            </a:r>
            <a:r>
              <a:rPr lang="cs-CZ" sz="2000" i="1" dirty="0" smtClean="0"/>
              <a:t>Fyzika pro střední školy, </a:t>
            </a:r>
            <a:r>
              <a:rPr lang="cs-CZ" sz="2000" dirty="0" smtClean="0"/>
              <a:t>vydání druhé, ISBN 80-85849-05-4</a:t>
            </a:r>
            <a:endParaRPr lang="cs-CZ" sz="2000" dirty="0"/>
          </a:p>
          <a:p>
            <a:pPr marL="342900" indent="-342900">
              <a:buFont typeface="Arial" pitchFamily="34" charset="0"/>
              <a:buChar char="•"/>
            </a:pPr>
            <a:endParaRPr lang="cs-CZ" sz="2000" dirty="0"/>
          </a:p>
          <a:p>
            <a:pPr marL="342900" indent="-342900">
              <a:buFont typeface="Arial" pitchFamily="34" charset="0"/>
              <a:buChar char="•"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1757</TotalTime>
  <Words>590</Words>
  <Application>Microsoft Office PowerPoint</Application>
  <PresentationFormat>Předvádění na obrazovce (4:3)</PresentationFormat>
  <Paragraphs>126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Gajdošová Ing.</cp:lastModifiedBy>
  <cp:revision>180</cp:revision>
  <dcterms:created xsi:type="dcterms:W3CDTF">2010-11-01T23:40:31Z</dcterms:created>
  <dcterms:modified xsi:type="dcterms:W3CDTF">2013-10-21T12:34:55Z</dcterms:modified>
</cp:coreProperties>
</file>