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9"/>
  </p:notesMasterIdLst>
  <p:sldIdLst>
    <p:sldId id="278" r:id="rId2"/>
    <p:sldId id="257" r:id="rId3"/>
    <p:sldId id="279" r:id="rId4"/>
    <p:sldId id="295" r:id="rId5"/>
    <p:sldId id="296" r:id="rId6"/>
    <p:sldId id="300" r:id="rId7"/>
    <p:sldId id="299" r:id="rId8"/>
    <p:sldId id="301" r:id="rId9"/>
    <p:sldId id="298" r:id="rId10"/>
    <p:sldId id="302" r:id="rId11"/>
    <p:sldId id="297" r:id="rId12"/>
    <p:sldId id="305" r:id="rId13"/>
    <p:sldId id="304" r:id="rId14"/>
    <p:sldId id="306" r:id="rId15"/>
    <p:sldId id="303" r:id="rId16"/>
    <p:sldId id="307" r:id="rId17"/>
    <p:sldId id="269" r:id="rId1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2283F"/>
    <a:srgbClr val="EA851B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2D5ABB26-0587-4C30-8999-92F81FD0307C}" styleName="Bez stylu, bez mřížky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073A0DAA-6AF3-43AB-8588-CEC1D06C72B9}" styleName="Styl Středně sytá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6103" autoAdjust="0"/>
    <p:restoredTop sz="94660"/>
  </p:normalViewPr>
  <p:slideViewPr>
    <p:cSldViewPr>
      <p:cViewPr>
        <p:scale>
          <a:sx n="100" d="100"/>
          <a:sy n="100" d="100"/>
        </p:scale>
        <p:origin x="-1435" y="-65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CC77FF6-BE34-4616-A6AC-04790C72BA55}" type="datetimeFigureOut">
              <a:rPr lang="cs-CZ" smtClean="0"/>
              <a:t>21.10.2013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A309221-53B4-4C78-8437-2D67F0AF5D8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7244913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490689-CF09-4902-8DB1-BE59CDEB0BCF}" type="datetime1">
              <a:rPr lang="cs-CZ" smtClean="0"/>
              <a:t>21.10.2013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1807564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8829C7-C893-4455-97F9-064253577D9E}" type="datetime1">
              <a:rPr lang="cs-CZ" smtClean="0"/>
              <a:t>21.10.2013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4725535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6FF5AD-2834-4197-94AC-35D8D0D2F4AA}" type="datetime1">
              <a:rPr lang="cs-CZ" smtClean="0"/>
              <a:t>21.10.2013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4016719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C0DC7C-A254-4740-9452-EA9A265CF0B8}" type="datetime1">
              <a:rPr lang="cs-CZ" smtClean="0"/>
              <a:t>21.10.2013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7035380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AF8617-25EB-4DB5-A6E8-C2EBB6309069}" type="datetime1">
              <a:rPr lang="cs-CZ" smtClean="0"/>
              <a:t>21.10.2013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3321601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C44E1F-623C-4116-98A7-9EC4EA9A9B43}" type="datetime1">
              <a:rPr lang="cs-CZ" smtClean="0"/>
              <a:t>21.10.2013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7062799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829E47-9658-4065-B1DD-A57D0062FA34}" type="datetime1">
              <a:rPr lang="cs-CZ" smtClean="0"/>
              <a:t>21.10.2013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8866865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234B09-2342-433A-9F0F-90F0843D41D5}" type="datetime1">
              <a:rPr lang="cs-CZ" smtClean="0"/>
              <a:t>21.10.2013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1395948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55F017-90D5-4FC0-81D9-1400499421AC}" type="datetime1">
              <a:rPr lang="cs-CZ" smtClean="0"/>
              <a:t>21.10.2013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370486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33A03-1903-45C3-AC89-579B912B978A}" type="datetime1">
              <a:rPr lang="cs-CZ" smtClean="0"/>
              <a:t>21.10.2013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3383991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F08615-0C60-48DF-B65E-F29E35342FE3}" type="datetime1">
              <a:rPr lang="cs-CZ" smtClean="0"/>
              <a:t>21.10.2013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3098334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D8BDAD6-5673-445B-A6CE-60BC8E952B1C}" type="datetime1">
              <a:rPr lang="cs-CZ" smtClean="0"/>
              <a:t>21.10.2013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7662347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4.pn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5.pn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424534647"/>
              </p:ext>
            </p:extLst>
          </p:nvPr>
        </p:nvGraphicFramePr>
        <p:xfrm>
          <a:off x="750311" y="2060848"/>
          <a:ext cx="7560000" cy="3672000"/>
        </p:xfrm>
        <a:graphic>
          <a:graphicData uri="http://schemas.openxmlformats.org/drawingml/2006/table">
            <a:tbl>
              <a:tblPr firstRow="1" firstCol="1" bandRow="1">
                <a:tableStyleId>{5940675A-B579-460E-94D1-54222C63F5DA}</a:tableStyleId>
              </a:tblPr>
              <a:tblGrid>
                <a:gridCol w="2269199"/>
                <a:gridCol w="5290801"/>
              </a:tblGrid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Projekt MŠMT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effectLst/>
                        </a:rPr>
                        <a:t>EU peníze středním školám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Název projektu školy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effectLst/>
                        </a:rPr>
                        <a:t>ICT do života školy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Registrační číslo projektu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</a:rPr>
                        <a:t>CZ.1.07/1.5.00/34.0771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Šablona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effectLst/>
                        </a:rPr>
                        <a:t>III/2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Sada</a:t>
                      </a:r>
                      <a:endParaRPr lang="cs-CZ" sz="1200" b="1" kern="1200" dirty="0">
                        <a:solidFill>
                          <a:schemeClr val="tx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11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Anotace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Seznámení</a:t>
                      </a:r>
                      <a:r>
                        <a:rPr lang="cs-CZ" sz="1100" baseline="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 s d</a:t>
                      </a:r>
                      <a:r>
                        <a:rPr lang="cs-CZ" sz="110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ruhy mechanické energie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Klíčová slova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Mechanická</a:t>
                      </a:r>
                      <a:r>
                        <a:rPr lang="cs-CZ" sz="1100" baseline="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 energie, potenciální energie, kinetická energie, hmotnost, rychlost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ts val="15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b="1" kern="1200" dirty="0" smtClean="0">
                          <a:effectLst/>
                        </a:rPr>
                        <a:t>Předmět</a:t>
                      </a:r>
                      <a:endParaRPr lang="cs-CZ" sz="1200" b="1" dirty="0" smtClean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</a:rPr>
                        <a:t>Fyzika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Autor, spoluautor  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</a:rPr>
                        <a:t>Ing. Ivana Gajdošová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Jazyk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Čeština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Druh učebního materiálu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Výklad pomocí prezentace spojený s výpočty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Potřebné pomůcky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PC, 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dataprojektor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Druh interaktivity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Doplňování myšlenkové mapy,</a:t>
                      </a:r>
                      <a:r>
                        <a:rPr lang="cs-CZ" sz="1200" kern="1200" baseline="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 výpočty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Stupeň a typ vzdělávání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Střední škola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Cílová skupina</a:t>
                      </a:r>
                      <a:endParaRPr lang="cs-CZ" sz="110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ts val="15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1. ročník, žáci 15 – 16 let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Speciální vzdělávací potřeby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 </a:t>
                      </a: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ne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Zdroje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Seznam viz poslední strana nebo materiály </a:t>
                      </a: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SŠST Ústí nad Labem, Čelakovského 5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</a:tbl>
          </a:graphicData>
        </a:graphic>
      </p:graphicFrame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TextovéPole 9"/>
          <p:cNvSpPr txBox="1"/>
          <p:nvPr/>
        </p:nvSpPr>
        <p:spPr>
          <a:xfrm>
            <a:off x="759854" y="991034"/>
            <a:ext cx="7560840" cy="461665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cs-CZ" sz="2400" b="1" dirty="0" smtClean="0"/>
              <a:t>Mechanická energie</a:t>
            </a:r>
            <a:endParaRPr lang="cs-CZ" sz="2400" b="1" dirty="0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1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787660" y="1452881"/>
            <a:ext cx="7560840" cy="461665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cs-CZ" sz="2400" b="1" dirty="0" smtClean="0"/>
              <a:t>VY_32_INOVACE_11_217</a:t>
            </a:r>
            <a:endParaRPr lang="cs-CZ" sz="2400" b="1" dirty="0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558171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2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1115616" y="2706221"/>
            <a:ext cx="6768752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6000" b="1" i="1" u="sng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Mechanická energie</a:t>
            </a:r>
            <a:endParaRPr lang="cs-CZ" sz="6000" b="1" i="1" u="sng" dirty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40027489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3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467544" y="1484784"/>
            <a:ext cx="7992888" cy="26776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cs-CZ" sz="2400" dirty="0" smtClean="0"/>
              <a:t>Mechanická energie je fyzikální veličina, která souvisí se schopností konání mechanické práce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cs-CZ" sz="2400" dirty="0" smtClean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cs-CZ" sz="2400" dirty="0" smtClean="0">
                <a:solidFill>
                  <a:schemeClr val="bg2">
                    <a:lumMod val="10000"/>
                  </a:schemeClr>
                </a:solidFill>
              </a:rPr>
              <a:t>Mechanickou energii mají tělesa zvednutá nad povrch Země, tělesa pružně deformovaná a tělesa, která se pohybují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cs-CZ" sz="2400" dirty="0" smtClean="0">
              <a:solidFill>
                <a:schemeClr val="bg2">
                  <a:lumMod val="10000"/>
                </a:schemeClr>
              </a:solidFill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cs-CZ" sz="2400" dirty="0" smtClean="0">
                <a:solidFill>
                  <a:srgbClr val="002060"/>
                </a:solidFill>
              </a:rPr>
              <a:t>Jednotky energie jsou stejné jako jednotky práce [J]</a:t>
            </a:r>
            <a:endParaRPr lang="cs-CZ" sz="2400" dirty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153642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4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2267744" y="1412776"/>
            <a:ext cx="446449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dirty="0" smtClean="0"/>
              <a:t>Mechanická energie</a:t>
            </a:r>
            <a:endParaRPr lang="cs-CZ" sz="36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1043608" y="3284984"/>
            <a:ext cx="338415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Potenciální energie</a:t>
            </a:r>
            <a:endParaRPr lang="cs-CZ" sz="28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5292080" y="3284984"/>
            <a:ext cx="316835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Kinetická energie</a:t>
            </a:r>
            <a:endParaRPr lang="cs-CZ" sz="2800" dirty="0"/>
          </a:p>
        </p:txBody>
      </p:sp>
      <p:cxnSp>
        <p:nvCxnSpPr>
          <p:cNvPr id="10" name="Přímá spojnice se šipkou 9"/>
          <p:cNvCxnSpPr/>
          <p:nvPr/>
        </p:nvCxnSpPr>
        <p:spPr>
          <a:xfrm flipH="1">
            <a:off x="2831168" y="2059107"/>
            <a:ext cx="948744" cy="1009853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se šipkou 11"/>
          <p:cNvCxnSpPr/>
          <p:nvPr/>
        </p:nvCxnSpPr>
        <p:spPr>
          <a:xfrm>
            <a:off x="5004048" y="2059107"/>
            <a:ext cx="1086358" cy="1009853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283066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1" presetClass="emph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2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C000"/>
                                      </p:to>
                                    </p:animClr>
                                    <p:set>
                                      <p:cBhvr>
                                        <p:cTn id="13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4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1000"/>
                            </p:stCondLst>
                            <p:childTnLst>
                              <p:par>
                                <p:cTn id="23" presetID="1" presetClass="emph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4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92D050"/>
                                      </p:to>
                                    </p:animClr>
                                    <p:set>
                                      <p:cBhvr>
                                        <p:cTn id="25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6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5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562916" y="1107360"/>
            <a:ext cx="523322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b="1" dirty="0" smtClean="0"/>
              <a:t>Potenciální tíhová </a:t>
            </a:r>
            <a:r>
              <a:rPr lang="cs-CZ" sz="3200" b="1" dirty="0"/>
              <a:t>energie </a:t>
            </a:r>
            <a:r>
              <a:rPr lang="cs-CZ" sz="3200" b="1" dirty="0" err="1"/>
              <a:t>Ep</a:t>
            </a:r>
            <a:endParaRPr lang="cs-CZ" sz="3200" b="1" dirty="0" smtClean="0"/>
          </a:p>
        </p:txBody>
      </p:sp>
      <p:sp>
        <p:nvSpPr>
          <p:cNvPr id="5" name="TextovéPole 4"/>
          <p:cNvSpPr txBox="1"/>
          <p:nvPr/>
        </p:nvSpPr>
        <p:spPr>
          <a:xfrm>
            <a:off x="683568" y="1916832"/>
            <a:ext cx="7488832" cy="830997"/>
          </a:xfrm>
          <a:prstGeom prst="rect">
            <a:avLst/>
          </a:prstGeom>
          <a:solidFill>
            <a:srgbClr val="FFC000"/>
          </a:solidFill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cs-CZ" sz="2400" dirty="0" smtClean="0"/>
              <a:t>Energie daná polohou tělesa vzhledem k tělesu, které na ně působí gravitační silou</a:t>
            </a:r>
            <a:endParaRPr lang="cs-CZ" sz="24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683568" y="3501008"/>
            <a:ext cx="8064896" cy="523220"/>
          </a:xfrm>
          <a:prstGeom prst="rect">
            <a:avLst/>
          </a:prstGeom>
          <a:solidFill>
            <a:schemeClr val="tx2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cs-CZ" sz="2800" dirty="0" smtClean="0"/>
              <a:t>proto potenciální energii nazýváme také polohovou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69466434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6" presetClass="emph" presetSubtype="0" fill="hold" grpId="1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12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00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00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3" grpId="1"/>
      <p:bldP spid="5" grpId="0" animBg="1"/>
      <p:bldP spid="6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6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562916" y="1107360"/>
            <a:ext cx="523322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b="1" dirty="0" smtClean="0"/>
              <a:t>Potenciální tíhová </a:t>
            </a:r>
            <a:r>
              <a:rPr lang="cs-CZ" sz="3200" b="1" dirty="0"/>
              <a:t>energie </a:t>
            </a:r>
            <a:r>
              <a:rPr lang="cs-CZ" sz="3200" b="1" dirty="0" err="1"/>
              <a:t>Ep</a:t>
            </a:r>
            <a:endParaRPr lang="cs-CZ" sz="3200" b="1" dirty="0" smtClean="0"/>
          </a:p>
        </p:txBody>
      </p:sp>
      <p:sp>
        <p:nvSpPr>
          <p:cNvPr id="5" name="TextovéPole 4"/>
          <p:cNvSpPr txBox="1"/>
          <p:nvPr/>
        </p:nvSpPr>
        <p:spPr>
          <a:xfrm>
            <a:off x="683568" y="1916832"/>
            <a:ext cx="7488832" cy="830997"/>
          </a:xfrm>
          <a:prstGeom prst="rect">
            <a:avLst/>
          </a:prstGeom>
          <a:solidFill>
            <a:srgbClr val="FFC000"/>
          </a:solidFill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cs-CZ" sz="2400" dirty="0" smtClean="0"/>
              <a:t>Energie daná polohou tělesa vzhledem k tělesu, které na ně působí gravitační silou</a:t>
            </a:r>
            <a:endParaRPr lang="cs-CZ" sz="24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2417998" y="3597696"/>
            <a:ext cx="3672407" cy="769441"/>
          </a:xfrm>
          <a:prstGeom prst="rect">
            <a:avLst/>
          </a:prstGeom>
          <a:solidFill>
            <a:schemeClr val="tx2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4400" dirty="0" err="1" smtClean="0"/>
              <a:t>Ep</a:t>
            </a:r>
            <a:r>
              <a:rPr lang="cs-CZ" sz="4400" dirty="0" smtClean="0"/>
              <a:t> = </a:t>
            </a:r>
            <a:r>
              <a:rPr lang="cs-CZ" sz="4400" dirty="0" err="1" smtClean="0"/>
              <a:t>m.g.h</a:t>
            </a:r>
            <a:endParaRPr lang="cs-CZ" sz="4400" dirty="0"/>
          </a:p>
        </p:txBody>
      </p:sp>
    </p:spTree>
    <p:extLst>
      <p:ext uri="{BB962C8B-B14F-4D97-AF65-F5344CB8AC3E}">
        <p14:creationId xmlns:p14="http://schemas.microsoft.com/office/powerpoint/2010/main" val="219897393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6" presetClass="emph" presetSubtype="0" fill="hold" grpId="1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12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00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00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9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4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3" grpId="1"/>
      <p:bldP spid="5" grpId="0" animBg="1"/>
      <p:bldP spid="6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7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cxnSp>
        <p:nvCxnSpPr>
          <p:cNvPr id="4" name="Přímá spojnice 3"/>
          <p:cNvCxnSpPr/>
          <p:nvPr/>
        </p:nvCxnSpPr>
        <p:spPr>
          <a:xfrm>
            <a:off x="755576" y="4797152"/>
            <a:ext cx="698477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" name="Přímá spojnice 5"/>
          <p:cNvCxnSpPr/>
          <p:nvPr/>
        </p:nvCxnSpPr>
        <p:spPr>
          <a:xfrm>
            <a:off x="4572000" y="3789040"/>
            <a:ext cx="2376264" cy="0"/>
          </a:xfrm>
          <a:prstGeom prst="line">
            <a:avLst/>
          </a:prstGeom>
          <a:ln w="762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nice 10"/>
          <p:cNvCxnSpPr/>
          <p:nvPr/>
        </p:nvCxnSpPr>
        <p:spPr>
          <a:xfrm>
            <a:off x="4860032" y="3789040"/>
            <a:ext cx="0" cy="1008112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12"/>
          <p:cNvCxnSpPr/>
          <p:nvPr/>
        </p:nvCxnSpPr>
        <p:spPr>
          <a:xfrm>
            <a:off x="6588224" y="3789040"/>
            <a:ext cx="0" cy="1008112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Obdélník 15"/>
          <p:cNvSpPr/>
          <p:nvPr/>
        </p:nvSpPr>
        <p:spPr>
          <a:xfrm>
            <a:off x="2051720" y="2276872"/>
            <a:ext cx="648072" cy="432048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m</a:t>
            </a:r>
            <a:endParaRPr lang="cs-CZ" dirty="0"/>
          </a:p>
        </p:txBody>
      </p:sp>
      <p:cxnSp>
        <p:nvCxnSpPr>
          <p:cNvPr id="18" name="Přímá spojnice se šipkou 17"/>
          <p:cNvCxnSpPr>
            <a:stCxn id="16" idx="2"/>
          </p:cNvCxnSpPr>
          <p:nvPr/>
        </p:nvCxnSpPr>
        <p:spPr>
          <a:xfrm>
            <a:off x="2375756" y="2708920"/>
            <a:ext cx="0" cy="2088232"/>
          </a:xfrm>
          <a:prstGeom prst="straightConnector1">
            <a:avLst/>
          </a:prstGeom>
          <a:ln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0" name="TextovéPole 19"/>
          <p:cNvSpPr txBox="1"/>
          <p:nvPr/>
        </p:nvSpPr>
        <p:spPr>
          <a:xfrm>
            <a:off x="2375756" y="3501008"/>
            <a:ext cx="4554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h₁</a:t>
            </a:r>
            <a:endParaRPr lang="cs-CZ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3923928" y="1124744"/>
            <a:ext cx="424847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m – hmotnost tělesa</a:t>
            </a:r>
          </a:p>
          <a:p>
            <a:r>
              <a:rPr lang="cs-CZ" dirty="0" smtClean="0"/>
              <a:t>h₁ - výška tělesa vzhledem k podlaze </a:t>
            </a:r>
            <a:endParaRPr lang="cs-CZ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4139952" y="2276873"/>
            <a:ext cx="2664296" cy="984885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r>
              <a:rPr lang="cs-CZ" sz="4000" dirty="0" err="1"/>
              <a:t>E</a:t>
            </a:r>
            <a:r>
              <a:rPr lang="cs-CZ" sz="1400" dirty="0" err="1"/>
              <a:t>p</a:t>
            </a:r>
            <a:r>
              <a:rPr lang="cs-CZ" sz="4000" dirty="0"/>
              <a:t> = </a:t>
            </a:r>
            <a:r>
              <a:rPr lang="cs-CZ" sz="4000" dirty="0" err="1" smtClean="0"/>
              <a:t>m.g.h</a:t>
            </a:r>
            <a:r>
              <a:rPr lang="cs-CZ" sz="4000" dirty="0" smtClean="0"/>
              <a:t>₁</a:t>
            </a:r>
            <a:endParaRPr lang="cs-CZ" sz="4000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6635297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2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2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4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8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cxnSp>
        <p:nvCxnSpPr>
          <p:cNvPr id="4" name="Přímá spojnice 3"/>
          <p:cNvCxnSpPr/>
          <p:nvPr/>
        </p:nvCxnSpPr>
        <p:spPr>
          <a:xfrm>
            <a:off x="755576" y="4797152"/>
            <a:ext cx="698477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" name="Přímá spojnice 5"/>
          <p:cNvCxnSpPr/>
          <p:nvPr/>
        </p:nvCxnSpPr>
        <p:spPr>
          <a:xfrm>
            <a:off x="4572000" y="3789040"/>
            <a:ext cx="2376264" cy="0"/>
          </a:xfrm>
          <a:prstGeom prst="line">
            <a:avLst/>
          </a:prstGeom>
          <a:ln w="762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nice 10"/>
          <p:cNvCxnSpPr/>
          <p:nvPr/>
        </p:nvCxnSpPr>
        <p:spPr>
          <a:xfrm>
            <a:off x="4860032" y="3789040"/>
            <a:ext cx="0" cy="1008112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12"/>
          <p:cNvCxnSpPr/>
          <p:nvPr/>
        </p:nvCxnSpPr>
        <p:spPr>
          <a:xfrm>
            <a:off x="6588224" y="3789040"/>
            <a:ext cx="0" cy="1008112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Obdélník 15"/>
          <p:cNvSpPr/>
          <p:nvPr/>
        </p:nvSpPr>
        <p:spPr>
          <a:xfrm>
            <a:off x="5112060" y="2276872"/>
            <a:ext cx="648072" cy="432048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m</a:t>
            </a:r>
            <a:endParaRPr lang="cs-CZ" dirty="0"/>
          </a:p>
        </p:txBody>
      </p:sp>
      <p:cxnSp>
        <p:nvCxnSpPr>
          <p:cNvPr id="5" name="Přímá spojnice se šipkou 4"/>
          <p:cNvCxnSpPr>
            <a:stCxn id="16" idx="2"/>
          </p:cNvCxnSpPr>
          <p:nvPr/>
        </p:nvCxnSpPr>
        <p:spPr>
          <a:xfrm>
            <a:off x="5436096" y="2708920"/>
            <a:ext cx="0" cy="1008112"/>
          </a:xfrm>
          <a:prstGeom prst="straightConnector1">
            <a:avLst/>
          </a:prstGeom>
          <a:ln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TextovéPole 9"/>
          <p:cNvSpPr txBox="1"/>
          <p:nvPr/>
        </p:nvSpPr>
        <p:spPr>
          <a:xfrm>
            <a:off x="5436096" y="3050412"/>
            <a:ext cx="64807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h₂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899592" y="2996952"/>
            <a:ext cx="2664296" cy="984885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r>
              <a:rPr lang="cs-CZ" sz="4000" dirty="0" err="1"/>
              <a:t>E</a:t>
            </a:r>
            <a:r>
              <a:rPr lang="cs-CZ" dirty="0" err="1"/>
              <a:t>p</a:t>
            </a:r>
            <a:r>
              <a:rPr lang="cs-CZ" sz="4000" dirty="0"/>
              <a:t> = </a:t>
            </a:r>
            <a:r>
              <a:rPr lang="cs-CZ" sz="4000" dirty="0" err="1" smtClean="0"/>
              <a:t>m.g.h</a:t>
            </a:r>
            <a:r>
              <a:rPr lang="cs-CZ" sz="4000" dirty="0" smtClean="0"/>
              <a:t>₂</a:t>
            </a:r>
            <a:endParaRPr lang="cs-CZ" sz="4000" dirty="0"/>
          </a:p>
          <a:p>
            <a:endParaRPr lang="cs-CZ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971600" y="1484785"/>
            <a:ext cx="3168352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m – hmotnost tělesa</a:t>
            </a:r>
          </a:p>
          <a:p>
            <a:r>
              <a:rPr lang="cs-CZ" dirty="0" smtClean="0"/>
              <a:t>h₂ </a:t>
            </a:r>
            <a:r>
              <a:rPr lang="cs-CZ" dirty="0"/>
              <a:t>- výška tělesa vzhledem </a:t>
            </a:r>
            <a:r>
              <a:rPr lang="cs-CZ" dirty="0" smtClean="0"/>
              <a:t>k desce stolu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9977841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 animBg="1"/>
      <p:bldP spid="17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9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539552" y="1340768"/>
            <a:ext cx="338437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Příklad: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539552" y="1916832"/>
            <a:ext cx="7416824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Krabici o hmotnosti 1,5 kg zvedneme do výšky 30 cm nad desku stolu. Vypočtěte  potenciální tíhovou energii vzhledem k desce stolu a vzhledem k podlaze. Deska stolu je 90 cm nad podlahou.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964762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10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539552" y="1340768"/>
            <a:ext cx="338437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Příklad: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539552" y="1916832"/>
            <a:ext cx="7416824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Krabici o hmotnosti 1,5 kg zvedneme do výšky 30 cm nad desku stolu. Vypočtěte  potenciální tíhovou energii vzhledem k desce stolu a vzhledem k podlaze. Deska stolu je 90 cm nad podlahou.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611560" y="2996952"/>
            <a:ext cx="4752528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C00000"/>
                </a:solidFill>
              </a:rPr>
              <a:t>m = 1,5,kg</a:t>
            </a:r>
          </a:p>
          <a:p>
            <a:r>
              <a:rPr lang="cs-CZ" dirty="0" smtClean="0">
                <a:solidFill>
                  <a:srgbClr val="C00000"/>
                </a:solidFill>
              </a:rPr>
              <a:t>h₁ = 30 cm = 0,3 m</a:t>
            </a:r>
          </a:p>
          <a:p>
            <a:r>
              <a:rPr lang="cs-CZ" dirty="0" smtClean="0">
                <a:solidFill>
                  <a:srgbClr val="C00000"/>
                </a:solidFill>
              </a:rPr>
              <a:t>h₂ = 30 cm + 90 cm =120 cm = 1,2 </a:t>
            </a:r>
            <a:r>
              <a:rPr lang="cs-CZ" dirty="0" smtClean="0">
                <a:solidFill>
                  <a:srgbClr val="C00000"/>
                </a:solidFill>
              </a:rPr>
              <a:t>m</a:t>
            </a:r>
            <a:endParaRPr lang="cs-CZ" dirty="0" smtClean="0">
              <a:solidFill>
                <a:srgbClr val="C00000"/>
              </a:solidFill>
            </a:endParaRPr>
          </a:p>
          <a:p>
            <a:r>
              <a:rPr lang="cs-CZ" dirty="0" smtClean="0">
                <a:solidFill>
                  <a:srgbClr val="C00000"/>
                </a:solidFill>
              </a:rPr>
              <a:t>g = 10 m/s²</a:t>
            </a:r>
          </a:p>
          <a:p>
            <a:r>
              <a:rPr lang="cs-CZ" u="sng" dirty="0" err="1">
                <a:solidFill>
                  <a:srgbClr val="C00000"/>
                </a:solidFill>
              </a:rPr>
              <a:t>Ep</a:t>
            </a:r>
            <a:r>
              <a:rPr lang="cs-CZ" u="sng" dirty="0">
                <a:solidFill>
                  <a:srgbClr val="C00000"/>
                </a:solidFill>
              </a:rPr>
              <a:t> = </a:t>
            </a:r>
            <a:r>
              <a:rPr lang="cs-CZ" u="sng" dirty="0" smtClean="0">
                <a:solidFill>
                  <a:srgbClr val="C00000"/>
                </a:solidFill>
              </a:rPr>
              <a:t>?</a:t>
            </a:r>
            <a:endParaRPr lang="cs-CZ" u="sng" dirty="0">
              <a:solidFill>
                <a:srgbClr val="C00000"/>
              </a:solidFill>
            </a:endParaRPr>
          </a:p>
          <a:p>
            <a:endParaRPr lang="cs-CZ" dirty="0" smtClean="0">
              <a:solidFill>
                <a:srgbClr val="C00000"/>
              </a:solidFill>
            </a:endParaRPr>
          </a:p>
          <a:p>
            <a:endParaRPr lang="cs-CZ" u="sng" dirty="0">
              <a:solidFill>
                <a:srgbClr val="C0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683568" y="4437112"/>
            <a:ext cx="35643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611560" y="4721503"/>
            <a:ext cx="3744416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err="1"/>
              <a:t>Ep</a:t>
            </a:r>
            <a:r>
              <a:rPr lang="cs-CZ" dirty="0"/>
              <a:t> = </a:t>
            </a:r>
            <a:r>
              <a:rPr lang="cs-CZ" dirty="0" err="1"/>
              <a:t>m.g.h</a:t>
            </a:r>
            <a:r>
              <a:rPr lang="cs-CZ" dirty="0"/>
              <a:t>₁</a:t>
            </a:r>
          </a:p>
          <a:p>
            <a:r>
              <a:rPr lang="cs-CZ" dirty="0" err="1"/>
              <a:t>Ep</a:t>
            </a:r>
            <a:r>
              <a:rPr lang="cs-CZ" dirty="0"/>
              <a:t> = </a:t>
            </a:r>
            <a:r>
              <a:rPr lang="cs-CZ" dirty="0" smtClean="0"/>
              <a:t>1,5.10.0,3 = </a:t>
            </a:r>
            <a:r>
              <a:rPr lang="cs-CZ" u="sng" dirty="0" smtClean="0"/>
              <a:t>4,5 J </a:t>
            </a:r>
          </a:p>
          <a:p>
            <a:r>
              <a:rPr lang="cs-CZ" dirty="0" smtClean="0"/>
              <a:t>Krabice má vzhledem k desce stolu energii 4,5 J</a:t>
            </a:r>
            <a:endParaRPr lang="cs-CZ" dirty="0"/>
          </a:p>
          <a:p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5374332" y="4560947"/>
            <a:ext cx="3590156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err="1"/>
              <a:t>Ep</a:t>
            </a:r>
            <a:r>
              <a:rPr lang="cs-CZ" dirty="0"/>
              <a:t> = </a:t>
            </a:r>
            <a:r>
              <a:rPr lang="cs-CZ" dirty="0" err="1" smtClean="0"/>
              <a:t>m.g.h</a:t>
            </a:r>
            <a:r>
              <a:rPr lang="cs-CZ" dirty="0" smtClean="0"/>
              <a:t>₂</a:t>
            </a:r>
          </a:p>
          <a:p>
            <a:r>
              <a:rPr lang="cs-CZ" dirty="0" err="1"/>
              <a:t>Ep</a:t>
            </a:r>
            <a:r>
              <a:rPr lang="cs-CZ" dirty="0"/>
              <a:t> = </a:t>
            </a:r>
            <a:r>
              <a:rPr lang="cs-CZ" dirty="0" smtClean="0"/>
              <a:t>1,5.10.1,2 = </a:t>
            </a:r>
            <a:r>
              <a:rPr lang="cs-CZ" u="sng" dirty="0" smtClean="0"/>
              <a:t>18 J</a:t>
            </a:r>
          </a:p>
          <a:p>
            <a:r>
              <a:rPr lang="cs-CZ" dirty="0"/>
              <a:t>Krabice má vzhledem k </a:t>
            </a:r>
            <a:r>
              <a:rPr lang="cs-CZ" dirty="0" smtClean="0"/>
              <a:t>podlaze energii 18 </a:t>
            </a:r>
            <a:r>
              <a:rPr lang="cs-CZ" dirty="0"/>
              <a:t>J</a:t>
            </a:r>
          </a:p>
          <a:p>
            <a:endParaRPr lang="cs-CZ" u="sng" dirty="0"/>
          </a:p>
          <a:p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0272747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10" grpId="0"/>
      <p:bldP spid="11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11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395536" y="1268760"/>
            <a:ext cx="18002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Příklady: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539552" y="1844825"/>
            <a:ext cx="813690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Z jaké výšky padá pneumatické kladivo  o hmotnosti 400 kg, pokud je jeho počáteční potenciální tíhová energie 8 </a:t>
            </a:r>
            <a:r>
              <a:rPr lang="cs-CZ" dirty="0" err="1" smtClean="0"/>
              <a:t>kJ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611560" y="2780928"/>
            <a:ext cx="66247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C00000"/>
                </a:solidFill>
              </a:rPr>
              <a:t> </a:t>
            </a:r>
            <a:endParaRPr lang="cs-CZ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717831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12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395536" y="1268760"/>
            <a:ext cx="18002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Příklady: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539552" y="1844824"/>
            <a:ext cx="640871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Z jaké výšky padá pneumatické kladivo  o hmotnosti 400 kg, pokud je jeho počáteční potenciální tíhová energie 8 </a:t>
            </a:r>
            <a:r>
              <a:rPr lang="cs-CZ" dirty="0" err="1" smtClean="0"/>
              <a:t>kJ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611560" y="2780928"/>
            <a:ext cx="66247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C00000"/>
                </a:solidFill>
              </a:rPr>
              <a:t> </a:t>
            </a:r>
            <a:endParaRPr lang="cs-CZ" dirty="0">
              <a:solidFill>
                <a:srgbClr val="C0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611560" y="2780928"/>
            <a:ext cx="7200800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>
                <a:solidFill>
                  <a:srgbClr val="C00000"/>
                </a:solidFill>
              </a:rPr>
              <a:t>m = 400 kg</a:t>
            </a:r>
          </a:p>
          <a:p>
            <a:r>
              <a:rPr lang="cs-CZ" dirty="0" err="1">
                <a:solidFill>
                  <a:srgbClr val="C00000"/>
                </a:solidFill>
              </a:rPr>
              <a:t>Ep</a:t>
            </a:r>
            <a:r>
              <a:rPr lang="cs-CZ" dirty="0">
                <a:solidFill>
                  <a:srgbClr val="C00000"/>
                </a:solidFill>
              </a:rPr>
              <a:t> = </a:t>
            </a:r>
            <a:r>
              <a:rPr lang="cs-CZ" dirty="0" smtClean="0">
                <a:solidFill>
                  <a:srgbClr val="C00000"/>
                </a:solidFill>
              </a:rPr>
              <a:t>8 </a:t>
            </a:r>
            <a:r>
              <a:rPr lang="cs-CZ" dirty="0" err="1" smtClean="0">
                <a:solidFill>
                  <a:srgbClr val="C00000"/>
                </a:solidFill>
              </a:rPr>
              <a:t>kJ</a:t>
            </a:r>
            <a:r>
              <a:rPr lang="cs-CZ" dirty="0" smtClean="0">
                <a:solidFill>
                  <a:srgbClr val="C00000"/>
                </a:solidFill>
              </a:rPr>
              <a:t> = 8000 J</a:t>
            </a:r>
          </a:p>
          <a:p>
            <a:r>
              <a:rPr lang="cs-CZ" dirty="0" smtClean="0">
                <a:solidFill>
                  <a:srgbClr val="C00000"/>
                </a:solidFill>
              </a:rPr>
              <a:t>g = 10 m/s²</a:t>
            </a:r>
          </a:p>
          <a:p>
            <a:r>
              <a:rPr lang="cs-CZ" u="sng" dirty="0" smtClean="0">
                <a:solidFill>
                  <a:srgbClr val="C00000"/>
                </a:solidFill>
              </a:rPr>
              <a:t>h = ?</a:t>
            </a:r>
            <a:endParaRPr lang="cs-CZ" u="sng" dirty="0">
              <a:solidFill>
                <a:srgbClr val="C00000"/>
              </a:solidFill>
            </a:endParaRPr>
          </a:p>
          <a:p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0" name="TextovéPole 9"/>
              <p:cNvSpPr txBox="1"/>
              <p:nvPr/>
            </p:nvSpPr>
            <p:spPr>
              <a:xfrm>
                <a:off x="575555" y="4393282"/>
                <a:ext cx="7992888" cy="1668021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dirty="0" smtClean="0"/>
                  <a:t>Ep</a:t>
                </a:r>
                <a:r>
                  <a:rPr lang="cs-CZ" dirty="0"/>
                  <a:t> = </a:t>
                </a:r>
                <a:r>
                  <a:rPr lang="cs-CZ" dirty="0" err="1" smtClean="0"/>
                  <a:t>m.g.h</a:t>
                </a:r>
                <a:endParaRPr lang="cs-CZ" dirty="0" smtClean="0"/>
              </a:p>
              <a:p>
                <a:r>
                  <a:rPr lang="cs-CZ" dirty="0" smtClean="0"/>
                  <a:t>h 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 smtClean="0">
                            <a:latin typeface="Cambria Math"/>
                          </a:rPr>
                        </m:ctrlPr>
                      </m:fPr>
                      <m:num>
                        <m:r>
                          <m:rPr>
                            <m:nor/>
                          </m:rPr>
                          <a:rPr lang="cs-CZ" dirty="0"/>
                          <m:t>Ep</m:t>
                        </m:r>
                      </m:num>
                      <m:den>
                        <m:r>
                          <m:rPr>
                            <m:sty m:val="p"/>
                          </m:rPr>
                          <a:rPr lang="cs-CZ" b="0" i="0" smtClean="0">
                            <a:latin typeface="Cambria Math"/>
                          </a:rPr>
                          <m:t>m</m:t>
                        </m:r>
                        <m:r>
                          <a:rPr lang="cs-CZ" b="0" i="0" smtClean="0">
                            <a:latin typeface="Cambria Math"/>
                          </a:rPr>
                          <m:t>.</m:t>
                        </m:r>
                        <m:r>
                          <m:rPr>
                            <m:sty m:val="p"/>
                          </m:rPr>
                          <a:rPr lang="cs-CZ" b="0" i="0" smtClean="0">
                            <a:latin typeface="Cambria Math"/>
                          </a:rPr>
                          <m:t>g</m:t>
                        </m:r>
                      </m:den>
                    </m:f>
                  </m:oMath>
                </a14:m>
                <a:r>
                  <a:rPr lang="cs-CZ" dirty="0" smtClean="0"/>
                  <a:t> 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>
                            <a:latin typeface="Cambria Math"/>
                          </a:rPr>
                        </m:ctrlPr>
                      </m:fPr>
                      <m:num>
                        <m:r>
                          <m:rPr>
                            <m:nor/>
                          </m:rPr>
                          <a:rPr lang="cs-CZ" b="0" i="0" dirty="0" smtClean="0"/>
                          <m:t>8000</m:t>
                        </m:r>
                      </m:num>
                      <m:den>
                        <m:r>
                          <a:rPr lang="cs-CZ" b="0" i="0" smtClean="0">
                            <a:latin typeface="Cambria Math"/>
                          </a:rPr>
                          <m:t>400.10</m:t>
                        </m:r>
                      </m:den>
                    </m:f>
                  </m:oMath>
                </a14:m>
                <a:r>
                  <a:rPr lang="cs-CZ" dirty="0" smtClean="0"/>
                  <a:t> = </a:t>
                </a:r>
                <a:r>
                  <a:rPr lang="cs-CZ" u="sng" dirty="0" smtClean="0"/>
                  <a:t>2 m</a:t>
                </a:r>
              </a:p>
              <a:p>
                <a:endParaRPr lang="cs-CZ" u="sng" dirty="0" smtClean="0"/>
              </a:p>
              <a:p>
                <a:r>
                  <a:rPr lang="cs-CZ" dirty="0" smtClean="0"/>
                  <a:t>Kladivo padá z výšky 2 m.</a:t>
                </a:r>
                <a:endParaRPr lang="cs-CZ" dirty="0"/>
              </a:p>
              <a:p>
                <a:endParaRPr lang="cs-CZ" dirty="0"/>
              </a:p>
            </p:txBody>
          </p:sp>
        </mc:Choice>
        <mc:Fallback xmlns="">
          <p:sp>
            <p:nvSpPr>
              <p:cNvPr id="10" name="TextovéPole 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75555" y="4393282"/>
                <a:ext cx="7992888" cy="1668021"/>
              </a:xfrm>
              <a:prstGeom prst="rect">
                <a:avLst/>
              </a:prstGeom>
              <a:blipFill rotWithShape="1">
                <a:blip r:embed="rId4"/>
                <a:stretch>
                  <a:fillRect l="-610" t="-1832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343748420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10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13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664518" y="1022251"/>
            <a:ext cx="6715794" cy="86177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Kinetická </a:t>
            </a:r>
            <a:r>
              <a:rPr lang="cs-CZ" sz="3200" b="1" dirty="0"/>
              <a:t>energie </a:t>
            </a:r>
            <a:r>
              <a:rPr lang="cs-CZ" sz="3200" b="1" dirty="0" err="1" smtClean="0"/>
              <a:t>E</a:t>
            </a:r>
            <a:r>
              <a:rPr lang="cs-CZ" sz="3200" b="1" baseline="-25000" dirty="0" err="1" smtClean="0"/>
              <a:t>k</a:t>
            </a:r>
            <a:endParaRPr lang="cs-CZ" sz="3200" b="1" dirty="0"/>
          </a:p>
          <a:p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286966" y="2109703"/>
            <a:ext cx="6048672" cy="461665"/>
          </a:xfrm>
          <a:prstGeom prst="rect">
            <a:avLst/>
          </a:prstGeom>
          <a:solidFill>
            <a:srgbClr val="FFC000"/>
          </a:solidFill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cs-CZ" sz="2400" dirty="0" smtClean="0"/>
              <a:t>Energie spojená s pohybem</a:t>
            </a:r>
            <a:endParaRPr lang="cs-CZ" sz="24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286966" y="3105834"/>
            <a:ext cx="7704856" cy="830997"/>
          </a:xfrm>
          <a:prstGeom prst="rect">
            <a:avLst/>
          </a:prstGeom>
          <a:solidFill>
            <a:schemeClr val="tx2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cs-CZ" sz="2400" dirty="0" smtClean="0"/>
              <a:t>Kinetická energie je rovna práci potřebné, abychom těleso uvedli z klidu do pohybu určitou rychlostí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88873196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6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C00000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14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664518" y="1022251"/>
            <a:ext cx="6715794" cy="86177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Kinetická </a:t>
            </a:r>
            <a:r>
              <a:rPr lang="cs-CZ" sz="3200" b="1" dirty="0"/>
              <a:t>energie </a:t>
            </a:r>
            <a:r>
              <a:rPr lang="cs-CZ" sz="3200" b="1" dirty="0" err="1" smtClean="0"/>
              <a:t>E</a:t>
            </a:r>
            <a:r>
              <a:rPr lang="cs-CZ" sz="3200" b="1" baseline="-25000" dirty="0" err="1" smtClean="0"/>
              <a:t>k</a:t>
            </a:r>
            <a:endParaRPr lang="cs-CZ" sz="3200" b="1" dirty="0"/>
          </a:p>
          <a:p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6" name="TextovéPole 5"/>
              <p:cNvSpPr txBox="1"/>
              <p:nvPr/>
            </p:nvSpPr>
            <p:spPr>
              <a:xfrm>
                <a:off x="1826171" y="2996953"/>
                <a:ext cx="4392488" cy="1594091"/>
              </a:xfrm>
              <a:prstGeom prst="rect">
                <a:avLst/>
              </a:prstGeom>
              <a:solidFill>
                <a:srgbClr val="FFC000"/>
              </a:solidFill>
            </p:spPr>
            <p:txBody>
              <a:bodyPr wrap="square" rtlCol="0">
                <a:spAutoFit/>
              </a:bodyPr>
              <a:lstStyle/>
              <a:p>
                <a:pPr algn="ctr"/>
                <a:r>
                  <a:rPr lang="cs-CZ" sz="4000" b="1" dirty="0" err="1"/>
                  <a:t>E</a:t>
                </a:r>
                <a:r>
                  <a:rPr lang="cs-CZ" sz="4000" b="1" baseline="-25000" dirty="0" err="1"/>
                  <a:t>k</a:t>
                </a:r>
                <a:r>
                  <a:rPr lang="cs-CZ" sz="4000" b="1" dirty="0"/>
                  <a:t> 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4000" b="1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sz="4000" b="1" i="1">
                            <a:latin typeface="Cambria Math"/>
                          </a:rPr>
                          <m:t>𝟏</m:t>
                        </m:r>
                      </m:num>
                      <m:den>
                        <m:r>
                          <a:rPr lang="cs-CZ" sz="4000" b="1" i="1">
                            <a:latin typeface="Cambria Math"/>
                          </a:rPr>
                          <m:t>𝟐</m:t>
                        </m:r>
                      </m:den>
                    </m:f>
                  </m:oMath>
                </a14:m>
                <a:r>
                  <a:rPr lang="cs-CZ" sz="4000" b="1" dirty="0"/>
                  <a:t> </a:t>
                </a:r>
                <a:r>
                  <a:rPr lang="cs-CZ" sz="4000" b="1" dirty="0" smtClean="0"/>
                  <a:t>m.v</a:t>
                </a:r>
                <a:r>
                  <a:rPr lang="cs-CZ" sz="4000" b="1" baseline="30000" dirty="0" smtClean="0"/>
                  <a:t>2</a:t>
                </a:r>
                <a:endParaRPr lang="cs-CZ" sz="4000" b="1" dirty="0"/>
              </a:p>
              <a:p>
                <a:pPr algn="ctr"/>
                <a:endParaRPr lang="cs-CZ" sz="4000" dirty="0"/>
              </a:p>
            </p:txBody>
          </p:sp>
        </mc:Choice>
        <mc:Fallback xmlns="">
          <p:sp>
            <p:nvSpPr>
              <p:cNvPr id="6" name="TextovéPole 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826171" y="2996953"/>
                <a:ext cx="4392488" cy="1594091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0" name="TextovéPole 9"/>
          <p:cNvSpPr txBox="1"/>
          <p:nvPr/>
        </p:nvSpPr>
        <p:spPr>
          <a:xfrm>
            <a:off x="467544" y="5157192"/>
            <a:ext cx="504056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m – hmotnost tělesa</a:t>
            </a:r>
          </a:p>
          <a:p>
            <a:r>
              <a:rPr lang="cs-CZ" sz="2000" dirty="0" smtClean="0"/>
              <a:t>v – rychlost tělesa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369912273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10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15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467544" y="1628800"/>
            <a:ext cx="22322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Příklad: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467544" y="2420888"/>
            <a:ext cx="734481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Jaká je kinetická energie chlapce o hmotnosti 40 kg, který běží rychlostí 3 m/s?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531987" y="4797152"/>
            <a:ext cx="562418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6931304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16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467544" y="1628800"/>
            <a:ext cx="22322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Příklad: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467544" y="2420888"/>
            <a:ext cx="734481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Jaká je kinetická energie chlapce o hmotnosti 40 kg, který běží rychlostí 3 m/s?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531987" y="3501008"/>
            <a:ext cx="655272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C00000"/>
                </a:solidFill>
              </a:rPr>
              <a:t>m = 40 kg</a:t>
            </a:r>
          </a:p>
          <a:p>
            <a:r>
              <a:rPr lang="cs-CZ" dirty="0" smtClean="0">
                <a:solidFill>
                  <a:srgbClr val="C00000"/>
                </a:solidFill>
              </a:rPr>
              <a:t>v = 3 m/s</a:t>
            </a:r>
          </a:p>
          <a:p>
            <a:r>
              <a:rPr lang="cs-CZ" u="sng" dirty="0" err="1" smtClean="0">
                <a:solidFill>
                  <a:srgbClr val="C00000"/>
                </a:solidFill>
              </a:rPr>
              <a:t>E</a:t>
            </a:r>
            <a:r>
              <a:rPr lang="cs-CZ" u="sng" baseline="-25000" dirty="0" err="1" smtClean="0">
                <a:solidFill>
                  <a:srgbClr val="C00000"/>
                </a:solidFill>
              </a:rPr>
              <a:t>k</a:t>
            </a:r>
            <a:r>
              <a:rPr lang="cs-CZ" u="sng" baseline="-25000" dirty="0" smtClean="0">
                <a:solidFill>
                  <a:srgbClr val="C00000"/>
                </a:solidFill>
              </a:rPr>
              <a:t> </a:t>
            </a:r>
            <a:r>
              <a:rPr lang="cs-CZ" u="sng" dirty="0" smtClean="0">
                <a:solidFill>
                  <a:srgbClr val="C00000"/>
                </a:solidFill>
              </a:rPr>
              <a:t> = ?</a:t>
            </a:r>
            <a:endParaRPr lang="cs-CZ" u="sng" dirty="0">
              <a:solidFill>
                <a:srgbClr val="C00000"/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6" name="TextovéPole 5"/>
              <p:cNvSpPr txBox="1"/>
              <p:nvPr/>
            </p:nvSpPr>
            <p:spPr>
              <a:xfrm>
                <a:off x="531987" y="4797152"/>
                <a:ext cx="5624189" cy="1443857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b="1" dirty="0" err="1" smtClean="0"/>
                  <a:t>E</a:t>
                </a:r>
                <a:r>
                  <a:rPr lang="cs-CZ" b="1" baseline="-25000" dirty="0" err="1" smtClean="0"/>
                  <a:t>k</a:t>
                </a:r>
                <a:r>
                  <a:rPr lang="cs-CZ" b="1" baseline="-25000" dirty="0" smtClean="0"/>
                  <a:t> </a:t>
                </a:r>
                <a:r>
                  <a:rPr lang="cs-CZ" b="1" dirty="0" smtClean="0"/>
                  <a:t> 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b="1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b="1" i="1">
                            <a:latin typeface="Cambria Math"/>
                          </a:rPr>
                          <m:t>𝟏</m:t>
                        </m:r>
                      </m:num>
                      <m:den>
                        <m:r>
                          <a:rPr lang="cs-CZ" b="1" i="1">
                            <a:latin typeface="Cambria Math"/>
                          </a:rPr>
                          <m:t>𝟐</m:t>
                        </m:r>
                      </m:den>
                    </m:f>
                  </m:oMath>
                </a14:m>
                <a:r>
                  <a:rPr lang="cs-CZ" b="1" dirty="0"/>
                  <a:t> </a:t>
                </a:r>
                <a:r>
                  <a:rPr lang="cs-CZ" b="1" dirty="0" smtClean="0"/>
                  <a:t>m.v</a:t>
                </a:r>
                <a:r>
                  <a:rPr lang="cs-CZ" b="1" baseline="30000" dirty="0" smtClean="0"/>
                  <a:t>2</a:t>
                </a:r>
              </a:p>
              <a:p>
                <a:r>
                  <a:rPr lang="cs-CZ" b="1" dirty="0"/>
                  <a:t>E</a:t>
                </a:r>
                <a:r>
                  <a:rPr lang="cs-CZ" b="1" baseline="-25000" dirty="0" err="1"/>
                  <a:t>k</a:t>
                </a:r>
                <a:r>
                  <a:rPr lang="cs-CZ" b="1" baseline="-25000" dirty="0"/>
                  <a:t> </a:t>
                </a:r>
                <a:r>
                  <a:rPr lang="cs-CZ" b="1" dirty="0"/>
                  <a:t> 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b="1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b="1" i="1">
                            <a:latin typeface="Cambria Math"/>
                          </a:rPr>
                          <m:t>𝟏</m:t>
                        </m:r>
                      </m:num>
                      <m:den>
                        <m:r>
                          <a:rPr lang="cs-CZ" b="1" i="1">
                            <a:latin typeface="Cambria Math"/>
                          </a:rPr>
                          <m:t>𝟐</m:t>
                        </m:r>
                      </m:den>
                    </m:f>
                  </m:oMath>
                </a14:m>
                <a:r>
                  <a:rPr lang="cs-CZ" b="1" dirty="0"/>
                  <a:t> </a:t>
                </a:r>
                <a:r>
                  <a:rPr lang="cs-CZ" b="1" dirty="0" smtClean="0"/>
                  <a:t>40.3</a:t>
                </a:r>
                <a:r>
                  <a:rPr lang="cs-CZ" b="1" baseline="30000" dirty="0" smtClean="0"/>
                  <a:t>2 </a:t>
                </a:r>
                <a:r>
                  <a:rPr lang="cs-CZ" b="1" dirty="0" smtClean="0"/>
                  <a:t> = </a:t>
                </a:r>
                <a:r>
                  <a:rPr lang="cs-CZ" b="1" u="sng" dirty="0" smtClean="0"/>
                  <a:t>180 J</a:t>
                </a:r>
                <a:endParaRPr lang="cs-CZ" b="1" u="sng" dirty="0"/>
              </a:p>
              <a:p>
                <a:r>
                  <a:rPr lang="cs-CZ" b="1" dirty="0" smtClean="0"/>
                  <a:t>Energie chlapce je 180 J.</a:t>
                </a:r>
                <a:endParaRPr lang="cs-CZ" b="1" dirty="0"/>
              </a:p>
              <a:p>
                <a:r>
                  <a:rPr lang="cs-CZ" b="1" dirty="0" smtClean="0"/>
                  <a:t> </a:t>
                </a:r>
                <a:endParaRPr lang="cs-CZ" dirty="0"/>
              </a:p>
            </p:txBody>
          </p:sp>
        </mc:Choice>
        <mc:Fallback xmlns="">
          <p:sp>
            <p:nvSpPr>
              <p:cNvPr id="6" name="TextovéPole 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31987" y="4797152"/>
                <a:ext cx="5624189" cy="1443857"/>
              </a:xfrm>
              <a:prstGeom prst="rect">
                <a:avLst/>
              </a:prstGeom>
              <a:blipFill rotWithShape="1">
                <a:blip r:embed="rId4"/>
                <a:stretch>
                  <a:fillRect l="-86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45259885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17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994964" y="1340768"/>
            <a:ext cx="7609484" cy="200054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Použité zdroje: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000" dirty="0" smtClean="0"/>
              <a:t>SVOBODA</a:t>
            </a:r>
            <a:r>
              <a:rPr lang="cs-CZ" sz="2000" dirty="0"/>
              <a:t>, Emanuel a kol. </a:t>
            </a:r>
            <a:r>
              <a:rPr lang="cs-CZ" sz="2000" i="1" dirty="0"/>
              <a:t>Přehled středoškolské fyziky</a:t>
            </a:r>
            <a:r>
              <a:rPr lang="cs-CZ" sz="2000" dirty="0"/>
              <a:t>. Praha: Prometheus, 1996, ISBN 80-7196-006-3. </a:t>
            </a:r>
            <a:endParaRPr lang="cs-CZ" sz="2000" dirty="0" smtClean="0"/>
          </a:p>
          <a:p>
            <a:pPr marL="342900" indent="-342900">
              <a:buFont typeface="Arial" pitchFamily="34" charset="0"/>
              <a:buChar char="•"/>
            </a:pPr>
            <a:r>
              <a:rPr lang="cs-CZ" sz="2000" dirty="0" smtClean="0"/>
              <a:t>Vlastní zdroje</a:t>
            </a:r>
          </a:p>
          <a:p>
            <a:endParaRPr lang="cs-CZ" sz="2000" dirty="0"/>
          </a:p>
          <a:p>
            <a:pPr marL="342900" indent="-342900">
              <a:buFont typeface="Arial" pitchFamily="34" charset="0"/>
              <a:buChar char="•"/>
            </a:pP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16799337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1800</TotalTime>
  <Words>722</Words>
  <Application>Microsoft Office PowerPoint</Application>
  <PresentationFormat>Předvádění na obrazovce (4:3)</PresentationFormat>
  <Paragraphs>147</Paragraphs>
  <Slides>17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17</vt:i4>
      </vt:variant>
    </vt:vector>
  </HeadingPairs>
  <TitlesOfParts>
    <vt:vector size="18" baseType="lpstr">
      <vt:lpstr>Motiv systému Office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</vt:vector>
  </TitlesOfParts>
  <Company>Střední škola technická Ústí nad Labem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Střední škola stavební a technická Ústí nad Labem sekce technických oborů</dc:title>
  <dc:creator>Filas</dc:creator>
  <cp:lastModifiedBy>Ivana Gajdošová Ing.</cp:lastModifiedBy>
  <cp:revision>192</cp:revision>
  <dcterms:created xsi:type="dcterms:W3CDTF">2010-11-01T23:40:31Z</dcterms:created>
  <dcterms:modified xsi:type="dcterms:W3CDTF">2013-10-21T13:53:34Z</dcterms:modified>
</cp:coreProperties>
</file>