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8" r:id="rId2"/>
    <p:sldId id="257" r:id="rId3"/>
    <p:sldId id="279" r:id="rId4"/>
    <p:sldId id="294" r:id="rId5"/>
    <p:sldId id="296" r:id="rId6"/>
    <p:sldId id="295" r:id="rId7"/>
    <p:sldId id="300" r:id="rId8"/>
    <p:sldId id="298" r:id="rId9"/>
    <p:sldId id="301" r:id="rId10"/>
    <p:sldId id="297" r:id="rId11"/>
    <p:sldId id="302" r:id="rId12"/>
    <p:sldId id="299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Bauxi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76077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vedením proudu v kapalinách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Elektroda, anoda, katoda, elektrolyt, disociace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Elektrolýza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VY_32_INOVACE_12_234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708920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i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Elektrolýza</a:t>
            </a:r>
            <a:endParaRPr lang="cs-CZ" sz="6000" b="1" i="1" u="sng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07468"/>
            <a:ext cx="7920880" cy="95410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Elektrolýzou nazýváme děj, při kterém s přenosem elektrického náboje nastává i přenos látky.</a:t>
            </a:r>
            <a:endParaRPr lang="cs-CZ" sz="28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068960"/>
            <a:ext cx="64087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Elektrický proud v kapalinách je přenášen pohybem </a:t>
            </a:r>
            <a:r>
              <a:rPr lang="cs-CZ" sz="2000" b="1" dirty="0" smtClean="0"/>
              <a:t>iontů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000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Ionty jsou atomy, které ztrátou nebo připojením elektronů získaly </a:t>
            </a:r>
            <a:r>
              <a:rPr lang="cs-CZ" sz="2000" b="1" dirty="0" smtClean="0"/>
              <a:t>elektrický nábo</a:t>
            </a:r>
            <a:r>
              <a:rPr lang="cs-CZ" sz="2000" dirty="0" smtClean="0"/>
              <a:t>j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0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Kladné ionty </a:t>
            </a:r>
            <a:r>
              <a:rPr lang="cs-CZ" sz="2000" dirty="0" smtClean="0"/>
              <a:t>(kationty) vznikají odtržením elektronů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0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Záporné ionty </a:t>
            </a:r>
            <a:r>
              <a:rPr lang="cs-CZ" sz="2000" dirty="0" smtClean="0"/>
              <a:t>(anionty) vznikají přijetím elektronů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15364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4" name="Přímá spojnice 3"/>
          <p:cNvCxnSpPr/>
          <p:nvPr/>
        </p:nvCxnSpPr>
        <p:spPr>
          <a:xfrm>
            <a:off x="1449542" y="3356992"/>
            <a:ext cx="0" cy="1800200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403648" y="5136976"/>
            <a:ext cx="3816424" cy="0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5159944" y="3356992"/>
            <a:ext cx="0" cy="1800200"/>
          </a:xfrm>
          <a:prstGeom prst="line">
            <a:avLst/>
          </a:prstGeom>
          <a:ln w="3810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1449542" y="3658319"/>
            <a:ext cx="3710030" cy="14401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979712" y="2888940"/>
            <a:ext cx="216024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++++++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283968" y="2852936"/>
            <a:ext cx="288031" cy="2016224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2033718" y="2780928"/>
            <a:ext cx="108012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381123" y="2780928"/>
            <a:ext cx="72007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28" idx="0"/>
          </p:cNvCxnSpPr>
          <p:nvPr/>
        </p:nvCxnSpPr>
        <p:spPr>
          <a:xfrm flipV="1">
            <a:off x="2087724" y="1988840"/>
            <a:ext cx="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087724" y="1988840"/>
            <a:ext cx="8280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30" idx="0"/>
          </p:cNvCxnSpPr>
          <p:nvPr/>
        </p:nvCxnSpPr>
        <p:spPr>
          <a:xfrm flipH="1" flipV="1">
            <a:off x="4417126" y="1988840"/>
            <a:ext cx="1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3053593" y="1988840"/>
            <a:ext cx="13635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053593" y="19888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059186" y="1900089"/>
            <a:ext cx="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915816" y="1844824"/>
            <a:ext cx="0" cy="3600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106965" y="166015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501770" y="1660158"/>
            <a:ext cx="329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292080" y="2116113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Katoda (-)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23528" y="23007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Anoda (+)</a:t>
            </a:r>
            <a:endParaRPr lang="cs-CZ" dirty="0"/>
          </a:p>
        </p:txBody>
      </p:sp>
      <p:cxnSp>
        <p:nvCxnSpPr>
          <p:cNvPr id="51" name="Přímá spojnice se šipkou 50"/>
          <p:cNvCxnSpPr>
            <a:stCxn id="49" idx="2"/>
          </p:cNvCxnSpPr>
          <p:nvPr/>
        </p:nvCxnSpPr>
        <p:spPr>
          <a:xfrm>
            <a:off x="971600" y="2670112"/>
            <a:ext cx="864096" cy="470856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H="1">
            <a:off x="4716016" y="2485446"/>
            <a:ext cx="936104" cy="655522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5647506" y="449733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elektrolyt</a:t>
            </a:r>
            <a:endParaRPr lang="cs-CZ" dirty="0"/>
          </a:p>
        </p:txBody>
      </p:sp>
      <p:cxnSp>
        <p:nvCxnSpPr>
          <p:cNvPr id="56" name="Přímá spojnice se šipkou 55"/>
          <p:cNvCxnSpPr>
            <a:stCxn id="54" idx="1"/>
          </p:cNvCxnSpPr>
          <p:nvPr/>
        </p:nvCxnSpPr>
        <p:spPr>
          <a:xfrm flipH="1">
            <a:off x="3635896" y="4682001"/>
            <a:ext cx="2011610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4669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51645" y="1772816"/>
            <a:ext cx="6408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elektroda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86104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záporná = </a:t>
            </a:r>
            <a:r>
              <a:rPr lang="cs-CZ" sz="2400" dirty="0" smtClean="0">
                <a:solidFill>
                  <a:srgbClr val="C00000"/>
                </a:solidFill>
              </a:rPr>
              <a:t>katoda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3866703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kladná = </a:t>
            </a:r>
            <a:r>
              <a:rPr lang="cs-CZ" sz="2400" dirty="0" smtClean="0">
                <a:solidFill>
                  <a:srgbClr val="C00000"/>
                </a:solidFill>
              </a:rPr>
              <a:t>anoda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2555776" y="2357591"/>
            <a:ext cx="1440160" cy="150345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716016" y="2357591"/>
            <a:ext cx="1296144" cy="150345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4664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13706" y="2636912"/>
                <a:ext cx="7344816" cy="38779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cs-CZ" sz="2400" b="1" dirty="0" smtClean="0"/>
                  <a:t>Kationty</a:t>
                </a:r>
                <a:r>
                  <a:rPr lang="cs-CZ" sz="2400" dirty="0" smtClean="0"/>
                  <a:t> jsou kladné ionty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𝐻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+</m:t>
                        </m:r>
                      </m:sup>
                    </m:sSup>
                    <m:r>
                      <a:rPr lang="cs-CZ" sz="2400" b="0" i="0" smtClean="0">
                        <a:latin typeface="Cambria Math"/>
                      </a:rPr>
                      <m:t>,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𝐶𝑎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+</m:t>
                        </m:r>
                        <m:r>
                          <a:rPr lang="cs-CZ" sz="2400" i="1">
                            <a:latin typeface="Cambria Math"/>
                          </a:rPr>
                          <m:t>+</m:t>
                        </m:r>
                      </m:sup>
                    </m:sSup>
                    <m:r>
                      <a:rPr lang="cs-CZ" sz="2400">
                        <a:latin typeface="Cambria Math"/>
                      </a:rPr>
                      <m:t>,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𝑁𝑎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+</m:t>
                        </m:r>
                      </m:sup>
                    </m:sSup>
                    <m:r>
                      <a:rPr lang="cs-CZ" sz="2400" b="0" i="0" smtClean="0">
                        <a:latin typeface="Cambria Math"/>
                      </a:rPr>
                      <m:t>)</m:t>
                    </m:r>
                  </m:oMath>
                </a14:m>
                <a:endParaRPr lang="cs-CZ" sz="2400" b="0" dirty="0" smtClean="0"/>
              </a:p>
              <a:p>
                <a:r>
                  <a:rPr lang="cs-CZ" sz="2400" b="0" dirty="0" smtClean="0"/>
                  <a:t>Pokud prochází elektrolytem proud, směřují ke </a:t>
                </a:r>
                <a:r>
                  <a:rPr lang="cs-CZ" sz="2400" b="1" dirty="0" smtClean="0"/>
                  <a:t>katodě, </a:t>
                </a:r>
                <a:r>
                  <a:rPr lang="cs-CZ" sz="2400" dirty="0" smtClean="0"/>
                  <a:t>kde získají elektron(y) a stávají se z nich atomy.</a:t>
                </a:r>
                <a:endParaRPr lang="cs-CZ" sz="2400" b="1" dirty="0" smtClean="0"/>
              </a:p>
              <a:p>
                <a:endParaRPr lang="cs-CZ" sz="2400" b="0" dirty="0" smtClean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cs-CZ" sz="2400" b="1" dirty="0" smtClean="0"/>
                  <a:t>Anionty</a:t>
                </a:r>
                <a:r>
                  <a:rPr lang="cs-CZ" sz="2400" dirty="0" smtClean="0"/>
                  <a:t> jsou záporné ionty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𝐶𝑙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−</m:t>
                        </m:r>
                      </m:sup>
                    </m:sSup>
                    <m:r>
                      <a:rPr lang="cs-CZ" sz="2400">
                        <a:latin typeface="Cambria Math"/>
                      </a:rPr>
                      <m:t>,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𝑂𝐻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−</m:t>
                        </m:r>
                      </m:sup>
                    </m:sSup>
                  </m:oMath>
                </a14:m>
                <a:r>
                  <a:rPr lang="cs-CZ" sz="2400" b="0" dirty="0" smtClean="0"/>
                  <a:t>)</a:t>
                </a:r>
              </a:p>
              <a:p>
                <a:r>
                  <a:rPr lang="cs-CZ" sz="2400" dirty="0"/>
                  <a:t>Pokud prochází elektrolytem proud, </a:t>
                </a:r>
                <a:r>
                  <a:rPr lang="cs-CZ" sz="2400" dirty="0" smtClean="0"/>
                  <a:t>směřují k </a:t>
                </a:r>
                <a:r>
                  <a:rPr lang="cs-CZ" sz="2400" b="1" dirty="0" smtClean="0"/>
                  <a:t>anodě,</a:t>
                </a:r>
              </a:p>
              <a:p>
                <a:r>
                  <a:rPr lang="cs-CZ" sz="2400" dirty="0"/>
                  <a:t>kde </a:t>
                </a:r>
                <a:r>
                  <a:rPr lang="cs-CZ" sz="2400" dirty="0" smtClean="0"/>
                  <a:t>odevzdají elektron(y</a:t>
                </a:r>
                <a:r>
                  <a:rPr lang="cs-CZ" sz="2400" dirty="0"/>
                  <a:t>) a stávají se z nich atomy.</a:t>
                </a:r>
                <a:endParaRPr lang="cs-CZ" sz="2400" b="1" dirty="0"/>
              </a:p>
              <a:p>
                <a:endParaRPr lang="cs-CZ" sz="2400" b="1" dirty="0"/>
              </a:p>
              <a:p>
                <a:endParaRPr lang="cs-CZ" b="0" dirty="0" smtClean="0"/>
              </a:p>
              <a:p>
                <a:endParaRPr lang="cs-CZ" b="0" dirty="0" smtClean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706" y="2636912"/>
                <a:ext cx="7344816" cy="3877985"/>
              </a:xfrm>
              <a:prstGeom prst="rect">
                <a:avLst/>
              </a:prstGeom>
              <a:blipFill rotWithShape="1">
                <a:blip r:embed="rId4"/>
                <a:stretch>
                  <a:fillRect l="-1245" t="-12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713706" y="1484784"/>
            <a:ext cx="7458694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 smtClean="0">
                <a:solidFill>
                  <a:srgbClr val="00B050"/>
                </a:solidFill>
              </a:rPr>
              <a:t>Elektrolyt</a:t>
            </a:r>
            <a:r>
              <a:rPr lang="cs-CZ" sz="2400" dirty="0" smtClean="0"/>
              <a:t> je kapalina obsahující volné ionty, proto může vést elektrický proud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830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4" name="Přímá spojnice 3"/>
          <p:cNvCxnSpPr/>
          <p:nvPr/>
        </p:nvCxnSpPr>
        <p:spPr>
          <a:xfrm>
            <a:off x="1449542" y="3356992"/>
            <a:ext cx="0" cy="1800200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403648" y="5136976"/>
            <a:ext cx="3816424" cy="0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5159944" y="3356992"/>
            <a:ext cx="0" cy="1800200"/>
          </a:xfrm>
          <a:prstGeom prst="line">
            <a:avLst/>
          </a:prstGeom>
          <a:ln w="38100">
            <a:solidFill>
              <a:srgbClr val="0228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1449542" y="3667075"/>
            <a:ext cx="3710030" cy="14401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979712" y="2888940"/>
            <a:ext cx="216024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++++++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283968" y="2852936"/>
            <a:ext cx="288031" cy="2016224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2033718" y="2780928"/>
            <a:ext cx="108012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381123" y="2780928"/>
            <a:ext cx="72007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28" idx="0"/>
          </p:cNvCxnSpPr>
          <p:nvPr/>
        </p:nvCxnSpPr>
        <p:spPr>
          <a:xfrm flipV="1">
            <a:off x="2087724" y="1988840"/>
            <a:ext cx="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087724" y="1988840"/>
            <a:ext cx="8280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30" idx="0"/>
          </p:cNvCxnSpPr>
          <p:nvPr/>
        </p:nvCxnSpPr>
        <p:spPr>
          <a:xfrm flipH="1" flipV="1">
            <a:off x="4417126" y="1988840"/>
            <a:ext cx="1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3053593" y="1988840"/>
            <a:ext cx="13635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053593" y="19888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059186" y="1900089"/>
            <a:ext cx="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915816" y="1844824"/>
            <a:ext cx="0" cy="3600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106965" y="166015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501770" y="1660158"/>
            <a:ext cx="329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292080" y="2116113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Katoda (-)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23528" y="23007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Anoda (+)</a:t>
            </a:r>
            <a:endParaRPr lang="cs-CZ" dirty="0"/>
          </a:p>
        </p:txBody>
      </p:sp>
      <p:cxnSp>
        <p:nvCxnSpPr>
          <p:cNvPr id="51" name="Přímá spojnice se šipkou 50"/>
          <p:cNvCxnSpPr>
            <a:stCxn id="49" idx="2"/>
          </p:cNvCxnSpPr>
          <p:nvPr/>
        </p:nvCxnSpPr>
        <p:spPr>
          <a:xfrm>
            <a:off x="971600" y="2670112"/>
            <a:ext cx="864096" cy="470856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H="1">
            <a:off x="4716016" y="2485446"/>
            <a:ext cx="936104" cy="655522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5647506" y="449733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elektrolyt</a:t>
            </a:r>
            <a:endParaRPr lang="cs-CZ" dirty="0"/>
          </a:p>
        </p:txBody>
      </p:sp>
      <p:cxnSp>
        <p:nvCxnSpPr>
          <p:cNvPr id="56" name="Přímá spojnice se šipkou 55"/>
          <p:cNvCxnSpPr>
            <a:stCxn id="54" idx="1"/>
          </p:cNvCxnSpPr>
          <p:nvPr/>
        </p:nvCxnSpPr>
        <p:spPr>
          <a:xfrm flipH="1">
            <a:off x="3635896" y="4682001"/>
            <a:ext cx="2011610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ál 2"/>
          <p:cNvSpPr/>
          <p:nvPr/>
        </p:nvSpPr>
        <p:spPr>
          <a:xfrm>
            <a:off x="3419872" y="4005064"/>
            <a:ext cx="144016" cy="14401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666469" y="4257092"/>
            <a:ext cx="105331" cy="121307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304557" y="4581128"/>
            <a:ext cx="115315" cy="100873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915816" y="3861048"/>
            <a:ext cx="137777" cy="14401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3923928" y="38610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719134" y="4682001"/>
            <a:ext cx="112034" cy="151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2501770" y="3933056"/>
            <a:ext cx="164699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3214977" y="4257092"/>
            <a:ext cx="108012" cy="12130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cxnSp>
        <p:nvCxnSpPr>
          <p:cNvPr id="21" name="Přímá spojnice se šipkou 20"/>
          <p:cNvCxnSpPr>
            <a:stCxn id="16" idx="2"/>
          </p:cNvCxnSpPr>
          <p:nvPr/>
        </p:nvCxnSpPr>
        <p:spPr>
          <a:xfrm flipH="1">
            <a:off x="2339752" y="4005064"/>
            <a:ext cx="16201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4" idx="2"/>
          </p:cNvCxnSpPr>
          <p:nvPr/>
        </p:nvCxnSpPr>
        <p:spPr>
          <a:xfrm flipH="1" flipV="1">
            <a:off x="2584119" y="4757578"/>
            <a:ext cx="135015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17" idx="2"/>
          </p:cNvCxnSpPr>
          <p:nvPr/>
        </p:nvCxnSpPr>
        <p:spPr>
          <a:xfrm flipH="1" flipV="1">
            <a:off x="3059186" y="4317745"/>
            <a:ext cx="155791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stCxn id="13" idx="2"/>
          </p:cNvCxnSpPr>
          <p:nvPr/>
        </p:nvCxnSpPr>
        <p:spPr>
          <a:xfrm flipH="1">
            <a:off x="3735359" y="3933056"/>
            <a:ext cx="18856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>
            <a:stCxn id="12" idx="6"/>
          </p:cNvCxnSpPr>
          <p:nvPr/>
        </p:nvCxnSpPr>
        <p:spPr>
          <a:xfrm>
            <a:off x="3053593" y="3933056"/>
            <a:ext cx="1613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>
            <a:stCxn id="3" idx="6"/>
          </p:cNvCxnSpPr>
          <p:nvPr/>
        </p:nvCxnSpPr>
        <p:spPr>
          <a:xfrm>
            <a:off x="3563888" y="4077072"/>
            <a:ext cx="17147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>
            <a:stCxn id="5" idx="6"/>
          </p:cNvCxnSpPr>
          <p:nvPr/>
        </p:nvCxnSpPr>
        <p:spPr>
          <a:xfrm flipV="1">
            <a:off x="2771800" y="4317745"/>
            <a:ext cx="144016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>
            <a:stCxn id="10" idx="6"/>
          </p:cNvCxnSpPr>
          <p:nvPr/>
        </p:nvCxnSpPr>
        <p:spPr>
          <a:xfrm flipV="1">
            <a:off x="3419872" y="4631564"/>
            <a:ext cx="144016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951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35595" y="1772816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Některé atomy mohou dále reagovat s vodou a na </a:t>
            </a:r>
            <a:r>
              <a:rPr lang="cs-CZ" sz="2400" dirty="0" smtClean="0">
                <a:solidFill>
                  <a:srgbClr val="00B050"/>
                </a:solidFill>
              </a:rPr>
              <a:t>katodě</a:t>
            </a:r>
            <a:r>
              <a:rPr lang="cs-CZ" sz="2400" dirty="0" smtClean="0"/>
              <a:t> (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anodě</a:t>
            </a:r>
            <a:r>
              <a:rPr lang="cs-CZ" sz="2400" dirty="0" smtClean="0"/>
              <a:t>) se pak vyloučí některé prvky např. </a:t>
            </a:r>
            <a:r>
              <a:rPr lang="cs-CZ" sz="2400" dirty="0" smtClean="0">
                <a:solidFill>
                  <a:srgbClr val="00B050"/>
                </a:solidFill>
              </a:rPr>
              <a:t>vodík, zinek </a:t>
            </a:r>
            <a:r>
              <a:rPr lang="cs-CZ" sz="2400" dirty="0" smtClean="0"/>
              <a:t>(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chlor, kyslík</a:t>
            </a:r>
            <a:r>
              <a:rPr lang="cs-CZ" sz="2400" dirty="0" smtClean="0"/>
              <a:t>).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6536" y="4797152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 znamená, že elektrickým proudem se mohou látky rozkládat a tento proces nazýváme </a:t>
            </a:r>
            <a:r>
              <a:rPr lang="cs-CZ" sz="2800" b="1" i="1" dirty="0" smtClean="0"/>
              <a:t>elektrolýza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5595" y="3284984"/>
            <a:ext cx="72728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Například:  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Na </a:t>
            </a:r>
            <a:r>
              <a:rPr lang="cs-CZ" sz="2400" dirty="0">
                <a:solidFill>
                  <a:srgbClr val="00B050"/>
                </a:solidFill>
              </a:rPr>
              <a:t>+ H</a:t>
            </a:r>
            <a:r>
              <a:rPr lang="cs-CZ" sz="2400" baseline="-25000" dirty="0">
                <a:solidFill>
                  <a:srgbClr val="00B050"/>
                </a:solidFill>
              </a:rPr>
              <a:t>2</a:t>
            </a:r>
            <a:r>
              <a:rPr lang="cs-CZ" sz="2400" dirty="0">
                <a:solidFill>
                  <a:srgbClr val="00B050"/>
                </a:solidFill>
              </a:rPr>
              <a:t>O → </a:t>
            </a:r>
            <a:r>
              <a:rPr lang="cs-CZ" sz="2400" dirty="0" err="1">
                <a:solidFill>
                  <a:srgbClr val="00B050"/>
                </a:solidFill>
              </a:rPr>
              <a:t>NaOH</a:t>
            </a:r>
            <a:r>
              <a:rPr lang="cs-CZ" sz="2400" dirty="0">
                <a:solidFill>
                  <a:srgbClr val="00B050"/>
                </a:solidFill>
              </a:rPr>
              <a:t> + </a:t>
            </a:r>
            <a:r>
              <a:rPr lang="cs-CZ" sz="2400" dirty="0" smtClean="0">
                <a:solidFill>
                  <a:srgbClr val="00B050"/>
                </a:solidFill>
              </a:rPr>
              <a:t>H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F0"/>
                </a:solidFill>
              </a:rPr>
              <a:t>SO</a:t>
            </a:r>
            <a:r>
              <a:rPr lang="cs-CZ" sz="2400" baseline="-25000" dirty="0" smtClean="0">
                <a:solidFill>
                  <a:srgbClr val="00B0F0"/>
                </a:solidFill>
              </a:rPr>
              <a:t>4 </a:t>
            </a:r>
            <a:r>
              <a:rPr lang="cs-CZ" sz="2400" baseline="-25000" dirty="0">
                <a:solidFill>
                  <a:srgbClr val="00B0F0"/>
                </a:solidFill>
              </a:rPr>
              <a:t>+ </a:t>
            </a:r>
            <a:r>
              <a:rPr lang="cs-CZ" sz="2400" dirty="0">
                <a:solidFill>
                  <a:srgbClr val="00B0F0"/>
                </a:solidFill>
              </a:rPr>
              <a:t>H</a:t>
            </a:r>
            <a:r>
              <a:rPr lang="cs-CZ" sz="2400" baseline="-25000" dirty="0">
                <a:solidFill>
                  <a:srgbClr val="00B0F0"/>
                </a:solidFill>
              </a:rPr>
              <a:t>2</a:t>
            </a:r>
            <a:r>
              <a:rPr lang="cs-CZ" sz="2400" dirty="0">
                <a:solidFill>
                  <a:srgbClr val="00B0F0"/>
                </a:solidFill>
              </a:rPr>
              <a:t>O → H</a:t>
            </a:r>
            <a:r>
              <a:rPr lang="cs-CZ" sz="2400" baseline="-25000" dirty="0">
                <a:solidFill>
                  <a:srgbClr val="00B0F0"/>
                </a:solidFill>
              </a:rPr>
              <a:t>2</a:t>
            </a:r>
            <a:r>
              <a:rPr lang="cs-CZ" sz="2400" dirty="0">
                <a:solidFill>
                  <a:srgbClr val="00B0F0"/>
                </a:solidFill>
              </a:rPr>
              <a:t>SO</a:t>
            </a:r>
            <a:r>
              <a:rPr lang="cs-CZ" sz="2400" baseline="-25000" dirty="0">
                <a:solidFill>
                  <a:srgbClr val="00B0F0"/>
                </a:solidFill>
              </a:rPr>
              <a:t>4</a:t>
            </a:r>
            <a:r>
              <a:rPr lang="cs-CZ" sz="2400" dirty="0">
                <a:solidFill>
                  <a:srgbClr val="00B0F0"/>
                </a:solidFill>
              </a:rPr>
              <a:t> + O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893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556792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VYUŽITÍ: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7819" y="2191544"/>
            <a:ext cx="79208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Výroba hliníku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Čištění kovů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/>
              <a:t>Výroba chlóru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/>
              <a:t>Rozklad různých chemických látek (elektrolýza vody)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Galvanické </a:t>
            </a:r>
            <a:r>
              <a:rPr lang="cs-CZ" dirty="0"/>
              <a:t>pokovování (chromování, niklování, zlacení) - pokrývání předmětů vrstvou kovu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/>
              <a:t>Galvanoplastika - kovové obtisky předmětů, např. pro výrobu odlévacích forem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/>
              <a:t>Galvanické leptání - kovová elektroda se v některých místech pokryje nevodivou vrstvou, nepokrytá část se průchodem proudu elektrolytem vyleptá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Akumulátory </a:t>
            </a:r>
            <a:r>
              <a:rPr lang="cs-CZ" dirty="0"/>
              <a:t>- nabíjení chemického zdroje elektrického napětí průchodem elektrického proudu</a:t>
            </a:r>
          </a:p>
        </p:txBody>
      </p:sp>
    </p:spTree>
    <p:extLst>
      <p:ext uri="{BB962C8B-B14F-4D97-AF65-F5344CB8AC3E}">
        <p14:creationId xmlns:p14="http://schemas.microsoft.com/office/powerpoint/2010/main" val="229969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C:\Users\Gajdosova\AppData\Local\Microsoft\Windows\Temporary Internet Files\Content.IE5\WFSI982S\MP90030289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456" y="160020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19872" y="5517232"/>
            <a:ext cx="2456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autobaterie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6548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0" y="1966913"/>
            <a:ext cx="3429000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26060" y="5229199"/>
            <a:ext cx="4766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Bauxit – nerost ze kterého vyrábíme hliník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216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900" y="1814513"/>
            <a:ext cx="4648200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31168" y="5445224"/>
            <a:ext cx="3397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Kolářské hřebíky - pokovování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9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SVOBODA</a:t>
            </a:r>
            <a:r>
              <a:rPr lang="cs-CZ" sz="2000" dirty="0"/>
              <a:t>, Emanuel a kol. </a:t>
            </a:r>
            <a:r>
              <a:rPr lang="cs-CZ" sz="2000" i="1" dirty="0"/>
              <a:t>Přehled středoškolské fyziky</a:t>
            </a:r>
            <a:r>
              <a:rPr lang="cs-CZ" sz="2000" dirty="0"/>
              <a:t>. Praha: Prometheus, 1996, ISBN 80-7196-006-3. 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Galerie MS 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NEUVEDEN. wikipedia.cz [online]. [cit. 12.10.2013]. Dostupný na WWW: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cs.wikipedia.org/wiki/Soubor:Bauxite.jpg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WALTER J. PILSAK. wikipedia.cz [online]. [cit. 12.10.2013]. Dostupný na WWW: http://cs.wikipedia.org/wiki/Soubor:Nails.jpg</a:t>
            </a:r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1795</TotalTime>
  <Words>549</Words>
  <Application>Microsoft Office PowerPoint</Application>
  <PresentationFormat>Předvádění na obrazovce (4:3)</PresentationFormat>
  <Paragraphs>128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188</cp:revision>
  <dcterms:created xsi:type="dcterms:W3CDTF">2010-11-01T23:40:31Z</dcterms:created>
  <dcterms:modified xsi:type="dcterms:W3CDTF">2013-10-20T20:10:39Z</dcterms:modified>
</cp:coreProperties>
</file>