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68" r:id="rId2"/>
    <p:sldId id="270" r:id="rId3"/>
    <p:sldId id="257" r:id="rId4"/>
    <p:sldId id="258" r:id="rId5"/>
    <p:sldId id="290" r:id="rId6"/>
    <p:sldId id="291" r:id="rId7"/>
    <p:sldId id="293" r:id="rId8"/>
    <p:sldId id="303" r:id="rId9"/>
    <p:sldId id="294" r:id="rId10"/>
    <p:sldId id="295" r:id="rId11"/>
    <p:sldId id="298" r:id="rId12"/>
    <p:sldId id="299" r:id="rId13"/>
    <p:sldId id="300" r:id="rId14"/>
    <p:sldId id="301" r:id="rId15"/>
    <p:sldId id="296" r:id="rId16"/>
    <p:sldId id="297" r:id="rId17"/>
    <p:sldId id="276" r:id="rId18"/>
    <p:sldId id="266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1176" y="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5F4AF6-4A7A-469F-9786-C6427A917CB4}" type="datetimeFigureOut">
              <a:rPr lang="cs-CZ" smtClean="0"/>
              <a:pPr/>
              <a:t>21.10.2013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7190B4-559F-49A8-B51E-EE63E43C71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09950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7AEB789-DA44-4241-AA93-374046248824}" type="slidenum">
              <a:rPr 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21.10.2013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21.10.2013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E07C7D7-5D7D-419A-BE67-9FC59D7550BB}" type="datetimeFigureOut">
              <a:rPr lang="cs-CZ" smtClean="0"/>
              <a:pPr/>
              <a:t>21.10.2013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E07C7D7-5D7D-419A-BE67-9FC59D7550BB}" type="datetimeFigureOut">
              <a:rPr lang="cs-CZ" smtClean="0"/>
              <a:pPr/>
              <a:t>21.10.2013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E07C7D7-5D7D-419A-BE67-9FC59D7550BB}" type="datetimeFigureOut">
              <a:rPr lang="cs-CZ" smtClean="0"/>
              <a:pPr/>
              <a:t>21.10.2013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1178682"/>
              </p:ext>
            </p:extLst>
          </p:nvPr>
        </p:nvGraphicFramePr>
        <p:xfrm>
          <a:off x="614363" y="2816225"/>
          <a:ext cx="8137525" cy="29669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93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Jana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Vaňková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VY_32_INOVACE_02A_07_ZEMĚPISNÉ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SOUŘADNICE-MĚŘENÍ VZDÁLENOSTÍ NA ZEMI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Přírodní obraz Země a jeho zobrazování na mapách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12.03.2013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</a:tbl>
          </a:graphicData>
        </a:graphic>
      </p:graphicFrame>
      <p:pic>
        <p:nvPicPr>
          <p:cNvPr id="3097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9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42362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7848872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/>
              <a:t>Anotace:</a:t>
            </a:r>
          </a:p>
          <a:p>
            <a:pPr lvl="0"/>
            <a:r>
              <a:rPr lang="cs-CZ" dirty="0" smtClean="0"/>
              <a:t>Škola</a:t>
            </a:r>
            <a:r>
              <a:rPr lang="cs-CZ" dirty="0"/>
              <a:t>: Gymnázium Chomutov, </a:t>
            </a:r>
            <a:r>
              <a:rPr lang="cs-CZ" dirty="0" smtClean="0"/>
              <a:t>Mostecká 3000, 430 01</a:t>
            </a:r>
            <a:endParaRPr lang="cs-CZ" dirty="0"/>
          </a:p>
          <a:p>
            <a:pPr lvl="0"/>
            <a:r>
              <a:rPr lang="cs-CZ" dirty="0" smtClean="0"/>
              <a:t>Třída</a:t>
            </a:r>
            <a:r>
              <a:rPr lang="cs-CZ" dirty="0"/>
              <a:t>:  </a:t>
            </a:r>
            <a:r>
              <a:rPr lang="cs-CZ" dirty="0" smtClean="0"/>
              <a:t>2. ročník 6. letého gymnázia , 1. ročník 4.  </a:t>
            </a:r>
            <a:r>
              <a:rPr lang="cs-CZ" dirty="0" err="1" smtClean="0"/>
              <a:t>letého</a:t>
            </a:r>
            <a:r>
              <a:rPr lang="cs-CZ" dirty="0" smtClean="0"/>
              <a:t>  gymnázia</a:t>
            </a:r>
          </a:p>
          <a:p>
            <a:pPr lvl="0"/>
            <a:r>
              <a:rPr lang="cs-CZ" dirty="0" smtClean="0"/>
              <a:t>(viz. ŠVP předmětu Zeměpis/Geografie, Člověk a příroda)</a:t>
            </a:r>
          </a:p>
          <a:p>
            <a:pPr lvl="0"/>
            <a:endParaRPr lang="cs-CZ" dirty="0"/>
          </a:p>
          <a:p>
            <a:pPr lvl="0"/>
            <a:r>
              <a:rPr lang="cs-CZ" dirty="0" smtClean="0"/>
              <a:t>Výstup</a:t>
            </a:r>
            <a:r>
              <a:rPr lang="cs-CZ" dirty="0"/>
              <a:t>:  </a:t>
            </a:r>
            <a:r>
              <a:rPr lang="cs-CZ" dirty="0" err="1" smtClean="0"/>
              <a:t>PowerPointová</a:t>
            </a:r>
            <a:r>
              <a:rPr lang="cs-CZ" dirty="0" smtClean="0"/>
              <a:t> prezentace</a:t>
            </a:r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Obor: Zeměpis/Geografie</a:t>
            </a:r>
            <a:endParaRPr lang="cs-CZ" dirty="0"/>
          </a:p>
          <a:p>
            <a:pPr lvl="0"/>
            <a:r>
              <a:rPr lang="cs-CZ" dirty="0" smtClean="0"/>
              <a:t>Vzdělávací </a:t>
            </a:r>
            <a:r>
              <a:rPr lang="cs-CZ" dirty="0"/>
              <a:t>oblast:  </a:t>
            </a:r>
            <a:r>
              <a:rPr lang="cs-CZ" dirty="0" smtClean="0"/>
              <a:t>Přírodní obraz Země a jeho zobrazování na mapách</a:t>
            </a:r>
            <a:endParaRPr lang="cs-CZ" dirty="0"/>
          </a:p>
          <a:p>
            <a:pPr lvl="0"/>
            <a:r>
              <a:rPr lang="cs-CZ" dirty="0" smtClean="0"/>
              <a:t>Tematický </a:t>
            </a:r>
            <a:r>
              <a:rPr lang="cs-CZ" dirty="0"/>
              <a:t>okruh: </a:t>
            </a:r>
            <a:r>
              <a:rPr lang="cs-CZ" dirty="0" smtClean="0"/>
              <a:t> Zeměpisné souřadnice- Měření vzdáleností na Zemi</a:t>
            </a:r>
            <a:endParaRPr lang="cs-CZ" dirty="0"/>
          </a:p>
          <a:p>
            <a:pPr lvl="0"/>
            <a:r>
              <a:rPr lang="cs-CZ" dirty="0" smtClean="0"/>
              <a:t>Využití</a:t>
            </a:r>
            <a:r>
              <a:rPr lang="cs-CZ" dirty="0"/>
              <a:t>:  Výuka </a:t>
            </a:r>
            <a:r>
              <a:rPr lang="cs-CZ" dirty="0" smtClean="0"/>
              <a:t>zeměpisu </a:t>
            </a:r>
            <a:r>
              <a:rPr lang="cs-CZ" dirty="0"/>
              <a:t>a</a:t>
            </a:r>
            <a:r>
              <a:rPr lang="cs-CZ" dirty="0" smtClean="0"/>
              <a:t> geografie</a:t>
            </a:r>
          </a:p>
          <a:p>
            <a:pPr lvl="0"/>
            <a:r>
              <a:rPr lang="cs-CZ" dirty="0" smtClean="0"/>
              <a:t>Pomůcky</a:t>
            </a:r>
            <a:r>
              <a:rPr lang="cs-CZ" dirty="0"/>
              <a:t>:  </a:t>
            </a:r>
            <a:r>
              <a:rPr lang="cs-CZ" dirty="0" smtClean="0"/>
              <a:t> </a:t>
            </a:r>
            <a:r>
              <a:rPr lang="cs-CZ" dirty="0"/>
              <a:t>PC </a:t>
            </a:r>
            <a:r>
              <a:rPr lang="cs-CZ" dirty="0" smtClean="0"/>
              <a:t>učitele, tabule, Školní atlas dnešního světa (+ digitální podoba)</a:t>
            </a:r>
          </a:p>
          <a:p>
            <a:pPr lvl="0"/>
            <a:endParaRPr lang="cs-CZ" dirty="0"/>
          </a:p>
          <a:p>
            <a:pPr lvl="0"/>
            <a:r>
              <a:rPr lang="cs-CZ" dirty="0" smtClean="0"/>
              <a:t>Inovace: Materiál je určen k doplnění  výkladu učitele. Do materiálu jsou vloženy kontrolní otázky k tématu pro zpětnou vazbu učitele. Žáci odpovídají na otázky ústně a doplňují informace digitálním perem do zadání na tabuli(PC).</a:t>
            </a:r>
          </a:p>
          <a:p>
            <a:pPr lvl="0"/>
            <a:r>
              <a:rPr lang="cs-CZ" dirty="0" smtClean="0"/>
              <a:t>Žáci se tak aktivně podílejí na tvorbě zápisu do sešitu.</a:t>
            </a:r>
          </a:p>
          <a:p>
            <a:r>
              <a:rPr lang="cs-CZ" dirty="0" smtClean="0"/>
              <a:t>Materiál </a:t>
            </a:r>
            <a:r>
              <a:rPr lang="cs-CZ" dirty="0"/>
              <a:t>je určen k interaktivní výuce.</a:t>
            </a:r>
          </a:p>
          <a:p>
            <a:r>
              <a:rPr lang="cs-CZ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942891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Zeměpisné souřadnice-Měření vzdáleností na Zemi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104016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Zeměpisné souřadnice.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b="1" dirty="0" smtClean="0"/>
              <a:t>zeměpisná šířka místa  </a:t>
            </a:r>
            <a:r>
              <a:rPr lang="cs-CZ" dirty="0" smtClean="0"/>
              <a:t>-  </a:t>
            </a:r>
            <a:r>
              <a:rPr lang="cs-CZ" dirty="0" smtClean="0"/>
              <a:t>úhel mezi </a:t>
            </a:r>
            <a:r>
              <a:rPr lang="cs-CZ" dirty="0" smtClean="0"/>
              <a:t>poloměrem procházejícím tímto místem a jeho pravoúhlým průmětem do rovníkové roviny </a:t>
            </a:r>
          </a:p>
          <a:p>
            <a:pPr lvl="1"/>
            <a:r>
              <a:rPr lang="cs-CZ" dirty="0" smtClean="0"/>
              <a:t>( severní a jižní šířka )</a:t>
            </a:r>
          </a:p>
          <a:p>
            <a:pPr lvl="0"/>
            <a:r>
              <a:rPr lang="cs-CZ" b="1" dirty="0" smtClean="0"/>
              <a:t>zeměpisná délka místa </a:t>
            </a:r>
            <a:r>
              <a:rPr lang="cs-CZ" dirty="0" smtClean="0"/>
              <a:t>– úhel mezi polorovinou nultého (základního )  poledníku a polorovinou poledníku sledovaného místa</a:t>
            </a:r>
          </a:p>
          <a:p>
            <a:pPr lvl="1"/>
            <a:r>
              <a:rPr lang="cs-CZ" dirty="0" smtClean="0"/>
              <a:t> ( západní a východní délka 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968152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/>
              <a:t>Na mapě příslušných světadílů atlase najděte města určená uvedenou zeměpisnou polohou: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2132856"/>
            <a:ext cx="698477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 smtClean="0"/>
              <a:t>a)  </a:t>
            </a:r>
            <a:r>
              <a:rPr lang="cs-CZ" b="1" dirty="0" smtClean="0"/>
              <a:t>35° </a:t>
            </a:r>
            <a:r>
              <a:rPr lang="cs-CZ" b="1" dirty="0" err="1" smtClean="0"/>
              <a:t>j</a:t>
            </a:r>
            <a:r>
              <a:rPr lang="cs-CZ" b="1" dirty="0" smtClean="0"/>
              <a:t>. </a:t>
            </a:r>
            <a:r>
              <a:rPr lang="cs-CZ" b="1" dirty="0" err="1" smtClean="0"/>
              <a:t>š</a:t>
            </a:r>
            <a:r>
              <a:rPr lang="cs-CZ" b="1" dirty="0" smtClean="0"/>
              <a:t>. ,  152° v. </a:t>
            </a:r>
            <a:r>
              <a:rPr lang="cs-CZ" b="1" dirty="0" err="1" smtClean="0"/>
              <a:t>d</a:t>
            </a:r>
            <a:r>
              <a:rPr lang="cs-CZ" b="1" dirty="0" smtClean="0"/>
              <a:t>.          </a:t>
            </a:r>
            <a:r>
              <a:rPr lang="cs-CZ" dirty="0" smtClean="0"/>
              <a:t>……………………………………………………</a:t>
            </a:r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b)  </a:t>
            </a:r>
            <a:r>
              <a:rPr lang="cs-CZ" b="1" dirty="0" smtClean="0"/>
              <a:t>8° s. </a:t>
            </a:r>
            <a:r>
              <a:rPr lang="cs-CZ" b="1" dirty="0" err="1" smtClean="0"/>
              <a:t>š</a:t>
            </a:r>
            <a:r>
              <a:rPr lang="cs-CZ" b="1" dirty="0" smtClean="0"/>
              <a:t>. ,  4°v. </a:t>
            </a:r>
            <a:r>
              <a:rPr lang="cs-CZ" b="1" dirty="0" err="1" smtClean="0"/>
              <a:t>d</a:t>
            </a:r>
            <a:r>
              <a:rPr lang="cs-CZ" b="1" dirty="0" smtClean="0"/>
              <a:t>.</a:t>
            </a:r>
            <a:r>
              <a:rPr lang="cs-CZ" dirty="0" smtClean="0"/>
              <a:t>	……………………………………………………</a:t>
            </a:r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c)  </a:t>
            </a:r>
            <a:r>
              <a:rPr lang="cs-CZ" b="1" dirty="0" smtClean="0"/>
              <a:t>17 °</a:t>
            </a:r>
            <a:r>
              <a:rPr lang="cs-CZ" b="1" dirty="0" err="1" smtClean="0"/>
              <a:t>j</a:t>
            </a:r>
            <a:r>
              <a:rPr lang="cs-CZ" b="1" dirty="0" smtClean="0"/>
              <a:t>. </a:t>
            </a:r>
            <a:r>
              <a:rPr lang="cs-CZ" b="1" dirty="0" err="1" smtClean="0"/>
              <a:t>š</a:t>
            </a:r>
            <a:r>
              <a:rPr lang="cs-CZ" b="1" dirty="0" smtClean="0"/>
              <a:t>.  ,  68°z. </a:t>
            </a:r>
            <a:r>
              <a:rPr lang="cs-CZ" b="1" dirty="0" err="1" smtClean="0"/>
              <a:t>d</a:t>
            </a:r>
            <a:r>
              <a:rPr lang="cs-CZ" dirty="0" smtClean="0"/>
              <a:t>.	…………………………………………………...</a:t>
            </a:r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d) </a:t>
            </a:r>
            <a:r>
              <a:rPr lang="cs-CZ" b="1" dirty="0" smtClean="0"/>
              <a:t>46°s. </a:t>
            </a:r>
            <a:r>
              <a:rPr lang="cs-CZ" b="1" dirty="0" err="1" smtClean="0"/>
              <a:t>š</a:t>
            </a:r>
            <a:r>
              <a:rPr lang="cs-CZ" b="1" dirty="0" smtClean="0"/>
              <a:t>. , 75°z. </a:t>
            </a:r>
            <a:r>
              <a:rPr lang="cs-CZ" b="1" dirty="0" err="1" smtClean="0"/>
              <a:t>d</a:t>
            </a:r>
            <a:r>
              <a:rPr lang="cs-CZ" b="1" dirty="0" smtClean="0"/>
              <a:t>.</a:t>
            </a:r>
            <a:r>
              <a:rPr lang="cs-CZ" dirty="0" smtClean="0"/>
              <a:t>	……………………………………………………</a:t>
            </a:r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e) </a:t>
            </a:r>
            <a:r>
              <a:rPr lang="cs-CZ" b="1" dirty="0" smtClean="0"/>
              <a:t>25°s. </a:t>
            </a:r>
            <a:r>
              <a:rPr lang="cs-CZ" b="1" dirty="0" err="1" smtClean="0"/>
              <a:t>š</a:t>
            </a:r>
            <a:r>
              <a:rPr lang="cs-CZ" b="1" dirty="0" smtClean="0"/>
              <a:t>. , 47°v. </a:t>
            </a:r>
            <a:r>
              <a:rPr lang="cs-CZ" b="1" dirty="0" err="1" smtClean="0"/>
              <a:t>d</a:t>
            </a:r>
            <a:r>
              <a:rPr lang="cs-CZ" b="1" dirty="0" smtClean="0"/>
              <a:t>.</a:t>
            </a:r>
            <a:r>
              <a:rPr lang="cs-CZ" dirty="0" smtClean="0"/>
              <a:t>	……………………………………………………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1472208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/>
              <a:t>Na mapě příslušných světadílů atlase najděte města určená uvedenou zeměpisnou polohou: </a:t>
            </a:r>
            <a:r>
              <a:rPr lang="cs-CZ" dirty="0" smtClean="0">
                <a:solidFill>
                  <a:srgbClr val="FF0000"/>
                </a:solidFill>
              </a:rPr>
              <a:t>Řešení.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2132856"/>
            <a:ext cx="698477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 smtClean="0"/>
              <a:t>a)  </a:t>
            </a:r>
            <a:r>
              <a:rPr lang="cs-CZ" b="1" dirty="0" smtClean="0"/>
              <a:t>35° </a:t>
            </a:r>
            <a:r>
              <a:rPr lang="cs-CZ" b="1" dirty="0" err="1" smtClean="0"/>
              <a:t>j</a:t>
            </a:r>
            <a:r>
              <a:rPr lang="cs-CZ" b="1" dirty="0" smtClean="0"/>
              <a:t>. </a:t>
            </a:r>
            <a:r>
              <a:rPr lang="cs-CZ" b="1" dirty="0" err="1" smtClean="0"/>
              <a:t>š</a:t>
            </a:r>
            <a:r>
              <a:rPr lang="cs-CZ" b="1" dirty="0" smtClean="0"/>
              <a:t>. ,  152° v. d.      </a:t>
            </a:r>
            <a:r>
              <a:rPr lang="cs-CZ" b="1" dirty="0" smtClean="0">
                <a:solidFill>
                  <a:srgbClr val="FF0000"/>
                </a:solidFill>
              </a:rPr>
              <a:t>Sydney</a:t>
            </a:r>
            <a:endParaRPr lang="cs-CZ" dirty="0" smtClean="0"/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b)  </a:t>
            </a:r>
            <a:r>
              <a:rPr lang="cs-CZ" b="1" dirty="0" smtClean="0"/>
              <a:t>8° s. </a:t>
            </a:r>
            <a:r>
              <a:rPr lang="cs-CZ" b="1" dirty="0" err="1" smtClean="0"/>
              <a:t>š</a:t>
            </a:r>
            <a:r>
              <a:rPr lang="cs-CZ" b="1" dirty="0" smtClean="0"/>
              <a:t>. ,  4°v. d.</a:t>
            </a:r>
            <a:r>
              <a:rPr lang="cs-CZ" dirty="0" smtClean="0"/>
              <a:t>	</a:t>
            </a: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Lagos</a:t>
            </a:r>
            <a:endParaRPr lang="cs-CZ" b="1" dirty="0" smtClean="0"/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c)  </a:t>
            </a:r>
            <a:r>
              <a:rPr lang="cs-CZ" b="1" dirty="0" smtClean="0"/>
              <a:t>17 °</a:t>
            </a:r>
            <a:r>
              <a:rPr lang="cs-CZ" b="1" dirty="0" err="1" smtClean="0"/>
              <a:t>j</a:t>
            </a:r>
            <a:r>
              <a:rPr lang="cs-CZ" b="1" dirty="0" smtClean="0"/>
              <a:t>. </a:t>
            </a:r>
            <a:r>
              <a:rPr lang="cs-CZ" b="1" dirty="0" err="1" smtClean="0"/>
              <a:t>š</a:t>
            </a:r>
            <a:r>
              <a:rPr lang="cs-CZ" b="1" dirty="0" smtClean="0"/>
              <a:t>.  ,  68°z. d</a:t>
            </a:r>
            <a:r>
              <a:rPr lang="cs-CZ" dirty="0" smtClean="0"/>
              <a:t>.	</a:t>
            </a:r>
            <a:r>
              <a:rPr lang="cs-CZ" b="1" dirty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La Paz</a:t>
            </a:r>
            <a:endParaRPr lang="cs-CZ" b="1" dirty="0" smtClean="0"/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d) </a:t>
            </a:r>
            <a:r>
              <a:rPr lang="cs-CZ" b="1" dirty="0" smtClean="0"/>
              <a:t>46°s. </a:t>
            </a:r>
            <a:r>
              <a:rPr lang="cs-CZ" b="1" dirty="0" err="1" smtClean="0"/>
              <a:t>š</a:t>
            </a:r>
            <a:r>
              <a:rPr lang="cs-CZ" b="1" dirty="0" smtClean="0"/>
              <a:t>. , 75°z. d.</a:t>
            </a:r>
            <a:r>
              <a:rPr lang="cs-CZ" dirty="0" smtClean="0"/>
              <a:t>	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Otawa</a:t>
            </a:r>
            <a:r>
              <a:rPr lang="cs-CZ" b="1" dirty="0" smtClean="0">
                <a:solidFill>
                  <a:srgbClr val="FF0000"/>
                </a:solidFill>
              </a:rPr>
              <a:t> ( Montreal)</a:t>
            </a:r>
            <a:endParaRPr lang="cs-CZ" b="1" dirty="0" smtClean="0"/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e) </a:t>
            </a:r>
            <a:r>
              <a:rPr lang="cs-CZ" b="1" dirty="0" smtClean="0"/>
              <a:t>25°s. </a:t>
            </a:r>
            <a:r>
              <a:rPr lang="cs-CZ" b="1" dirty="0" err="1" smtClean="0"/>
              <a:t>š</a:t>
            </a:r>
            <a:r>
              <a:rPr lang="cs-CZ" b="1" dirty="0" smtClean="0"/>
              <a:t>. , 47°v. d.</a:t>
            </a:r>
            <a:r>
              <a:rPr lang="cs-CZ" dirty="0" smtClean="0"/>
              <a:t>	 </a:t>
            </a:r>
            <a:r>
              <a:rPr lang="cs-CZ" b="1" dirty="0" smtClean="0">
                <a:solidFill>
                  <a:srgbClr val="FF0000"/>
                </a:solidFill>
              </a:rPr>
              <a:t>Rijád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104016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Zeměpisné souřadnice.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b="1" dirty="0" smtClean="0"/>
              <a:t>rovnoběžka</a:t>
            </a:r>
            <a:r>
              <a:rPr lang="cs-CZ" dirty="0" smtClean="0"/>
              <a:t> – spojnice všech bodů se stejnou zeměpisnou šířkou ( nejdelší rovnoběžka je rovník )</a:t>
            </a:r>
          </a:p>
          <a:p>
            <a:pPr lvl="0"/>
            <a:r>
              <a:rPr lang="cs-CZ" b="1" dirty="0" smtClean="0"/>
              <a:t>poledník </a:t>
            </a:r>
            <a:r>
              <a:rPr lang="cs-CZ" dirty="0" smtClean="0"/>
              <a:t>– spojnice všech bodů se stejnou zeměpisnou délkou ( nultý ( základní )  poledník – </a:t>
            </a:r>
            <a:r>
              <a:rPr lang="cs-CZ" dirty="0" err="1" smtClean="0"/>
              <a:t>poledník</a:t>
            </a:r>
            <a:r>
              <a:rPr lang="cs-CZ" dirty="0" smtClean="0"/>
              <a:t>  procházející greenwichskou hvězdárnou v Londýně)</a:t>
            </a:r>
          </a:p>
          <a:p>
            <a:pPr lvl="0"/>
            <a:r>
              <a:rPr lang="cs-CZ" b="1" dirty="0" smtClean="0"/>
              <a:t>zeměpisná síť </a:t>
            </a:r>
            <a:r>
              <a:rPr lang="cs-CZ" dirty="0" smtClean="0"/>
              <a:t>– soustava poledníků a rovnoběžek, matematický základ každé mapy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Zeměpisná délka a šířka.</a:t>
            </a:r>
            <a:endParaRPr lang="cs-CZ" dirty="0"/>
          </a:p>
        </p:txBody>
      </p:sp>
      <p:pic>
        <p:nvPicPr>
          <p:cNvPr id="29698" name="Picture 2"/>
          <p:cNvPicPr>
            <a:picLocks noChangeAspect="1" noChangeArrowheads="1"/>
          </p:cNvPicPr>
          <p:nvPr/>
        </p:nvPicPr>
        <p:blipFill>
          <a:blip r:embed="rId2" cstate="print"/>
          <a:srcRect l="8021" t="29156" r="58773" b="20641"/>
          <a:stretch>
            <a:fillRect/>
          </a:stretch>
        </p:blipFill>
        <p:spPr bwMode="auto">
          <a:xfrm>
            <a:off x="467544" y="1441578"/>
            <a:ext cx="3816424" cy="32439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699" name="Picture 3"/>
          <p:cNvPicPr>
            <a:picLocks noChangeAspect="1" noChangeArrowheads="1"/>
          </p:cNvPicPr>
          <p:nvPr/>
        </p:nvPicPr>
        <p:blipFill>
          <a:blip r:embed="rId3" cstate="print"/>
          <a:srcRect l="50553" t="27360" r="6832" b="41141"/>
          <a:stretch>
            <a:fillRect/>
          </a:stretch>
        </p:blipFill>
        <p:spPr bwMode="auto">
          <a:xfrm>
            <a:off x="3707904" y="3933056"/>
            <a:ext cx="5112568" cy="21247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1616224"/>
          </a:xfrm>
        </p:spPr>
        <p:txBody>
          <a:bodyPr>
            <a:normAutofit/>
          </a:bodyPr>
          <a:lstStyle/>
          <a:p>
            <a:pPr lvl="0"/>
            <a:r>
              <a:rPr lang="cs-CZ" dirty="0" smtClean="0"/>
              <a:t>Na mapě příslušných světadílů v atlase určete zeměpisnou polohu uvedených měst: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1772816"/>
            <a:ext cx="669674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buAutoNum type="alphaLcParenR"/>
            </a:pPr>
            <a:r>
              <a:rPr lang="cs-CZ" b="1" dirty="0" smtClean="0"/>
              <a:t>Minsk</a:t>
            </a:r>
            <a:r>
              <a:rPr lang="cs-CZ" dirty="0" smtClean="0"/>
              <a:t>	 	………………………………………………</a:t>
            </a:r>
          </a:p>
          <a:p>
            <a:pPr marL="342900" lvl="0" indent="-342900"/>
            <a:endParaRPr lang="cs-CZ" dirty="0" smtClean="0"/>
          </a:p>
          <a:p>
            <a:pPr marL="342900" lvl="0" indent="-342900">
              <a:buAutoNum type="alphaLcParenR" startAt="2"/>
            </a:pPr>
            <a:r>
              <a:rPr lang="cs-CZ" b="1" dirty="0" smtClean="0"/>
              <a:t>Dallas</a:t>
            </a:r>
            <a:r>
              <a:rPr lang="cs-CZ" dirty="0" smtClean="0"/>
              <a:t>		 ……………………………………………..</a:t>
            </a:r>
          </a:p>
          <a:p>
            <a:pPr marL="342900" lvl="0" indent="-342900"/>
            <a:endParaRPr lang="cs-CZ" dirty="0" smtClean="0"/>
          </a:p>
          <a:p>
            <a:pPr marL="342900" lvl="0" indent="-342900">
              <a:buAutoNum type="alphaLcParenR" startAt="3"/>
            </a:pPr>
            <a:r>
              <a:rPr lang="cs-CZ" b="1" dirty="0" smtClean="0"/>
              <a:t>Buenos Aires	</a:t>
            </a:r>
            <a:r>
              <a:rPr lang="cs-CZ" dirty="0" smtClean="0"/>
              <a:t>………………………………………………</a:t>
            </a:r>
          </a:p>
          <a:p>
            <a:pPr marL="342900" lvl="0" indent="-342900"/>
            <a:endParaRPr lang="cs-CZ" dirty="0" smtClean="0"/>
          </a:p>
          <a:p>
            <a:pPr marL="342900" lvl="0" indent="-342900">
              <a:buAutoNum type="alphaLcParenR" startAt="4"/>
            </a:pPr>
            <a:r>
              <a:rPr lang="cs-CZ" b="1" dirty="0" smtClean="0"/>
              <a:t>Perth	</a:t>
            </a:r>
            <a:r>
              <a:rPr lang="cs-CZ" dirty="0" smtClean="0"/>
              <a:t>	………………………………………………</a:t>
            </a:r>
          </a:p>
          <a:p>
            <a:pPr marL="342900" lvl="0" indent="-342900"/>
            <a:endParaRPr lang="cs-CZ" dirty="0" smtClean="0"/>
          </a:p>
          <a:p>
            <a:pPr marL="342900" lvl="0" indent="-342900">
              <a:buAutoNum type="alphaLcParenR" startAt="5"/>
            </a:pPr>
            <a:r>
              <a:rPr lang="cs-CZ" b="1" dirty="0" smtClean="0"/>
              <a:t>Dakar</a:t>
            </a:r>
            <a:r>
              <a:rPr lang="cs-CZ" dirty="0" smtClean="0"/>
              <a:t>		………………………………………………</a:t>
            </a:r>
          </a:p>
          <a:p>
            <a:pPr marL="342900" lvl="0" indent="-342900"/>
            <a:endParaRPr lang="cs-CZ" dirty="0" smtClean="0"/>
          </a:p>
          <a:p>
            <a:pPr marL="342900" indent="-342900">
              <a:buAutoNum type="alphaLcParenR" startAt="6"/>
            </a:pPr>
            <a:r>
              <a:rPr lang="cs-CZ" b="1" dirty="0" smtClean="0"/>
              <a:t>Reykjavík</a:t>
            </a:r>
            <a:r>
              <a:rPr lang="cs-CZ" dirty="0" smtClean="0"/>
              <a:t>		………………………………………………</a:t>
            </a:r>
          </a:p>
          <a:p>
            <a:pPr marL="342900" indent="-342900"/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1616224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/>
              <a:t>Na mapě příslušných světadílů v atlase určete zeměpisnou polohu uvedených měst: </a:t>
            </a:r>
            <a:r>
              <a:rPr lang="cs-CZ" dirty="0" smtClean="0">
                <a:solidFill>
                  <a:srgbClr val="FF0000"/>
                </a:solidFill>
              </a:rPr>
              <a:t>Řešení.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45790" y="1802392"/>
            <a:ext cx="669674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buAutoNum type="alphaLcParenR"/>
            </a:pPr>
            <a:r>
              <a:rPr lang="cs-CZ" b="1" dirty="0" smtClean="0"/>
              <a:t>Minsk</a:t>
            </a:r>
            <a:r>
              <a:rPr lang="cs-CZ" dirty="0" smtClean="0"/>
              <a:t>	 	</a:t>
            </a:r>
            <a:r>
              <a:rPr lang="cs-CZ" dirty="0" smtClean="0">
                <a:solidFill>
                  <a:srgbClr val="FF0000"/>
                </a:solidFill>
              </a:rPr>
              <a:t>54° s. z. š. , 27° v. z. d.</a:t>
            </a:r>
            <a:endParaRPr lang="cs-CZ" dirty="0" smtClean="0"/>
          </a:p>
          <a:p>
            <a:pPr marL="342900" lvl="0" indent="-342900"/>
            <a:endParaRPr lang="cs-CZ" dirty="0" smtClean="0"/>
          </a:p>
          <a:p>
            <a:pPr marL="342900" lvl="0" indent="-342900">
              <a:buAutoNum type="alphaLcParenR" startAt="2"/>
            </a:pPr>
            <a:r>
              <a:rPr lang="cs-CZ" b="1" dirty="0" smtClean="0"/>
              <a:t>Dallas</a:t>
            </a:r>
            <a:r>
              <a:rPr lang="cs-CZ" dirty="0" smtClean="0"/>
              <a:t>		</a:t>
            </a:r>
            <a:r>
              <a:rPr lang="cs-CZ" dirty="0" smtClean="0">
                <a:solidFill>
                  <a:srgbClr val="FF0000"/>
                </a:solidFill>
              </a:rPr>
              <a:t>33° s. z. š. , 97° z. z. d.</a:t>
            </a:r>
            <a:endParaRPr lang="cs-CZ" dirty="0" smtClean="0"/>
          </a:p>
          <a:p>
            <a:pPr marL="342900" lvl="0" indent="-342900"/>
            <a:endParaRPr lang="cs-CZ" dirty="0" smtClean="0"/>
          </a:p>
          <a:p>
            <a:pPr marL="342900" lvl="0" indent="-342900">
              <a:buAutoNum type="alphaLcParenR" startAt="3"/>
            </a:pPr>
            <a:r>
              <a:rPr lang="cs-CZ" b="1" dirty="0" smtClean="0"/>
              <a:t>Buenos Aires	</a:t>
            </a:r>
            <a:r>
              <a:rPr lang="cs-CZ" dirty="0" smtClean="0">
                <a:solidFill>
                  <a:srgbClr val="FF0000"/>
                </a:solidFill>
              </a:rPr>
              <a:t>35° j. z. š. , 58° z. z. d.</a:t>
            </a:r>
            <a:endParaRPr lang="cs-CZ" dirty="0" smtClean="0"/>
          </a:p>
          <a:p>
            <a:pPr marL="342900" lvl="0" indent="-342900"/>
            <a:endParaRPr lang="cs-CZ" dirty="0" smtClean="0"/>
          </a:p>
          <a:p>
            <a:pPr marL="342900" lvl="0" indent="-342900">
              <a:buAutoNum type="alphaLcParenR" startAt="4"/>
            </a:pPr>
            <a:r>
              <a:rPr lang="cs-CZ" b="1" dirty="0" smtClean="0"/>
              <a:t>Perth	</a:t>
            </a:r>
            <a:r>
              <a:rPr lang="cs-CZ" dirty="0" smtClean="0"/>
              <a:t>	</a:t>
            </a:r>
            <a:r>
              <a:rPr lang="cs-CZ" dirty="0" smtClean="0">
                <a:solidFill>
                  <a:srgbClr val="FF0000"/>
                </a:solidFill>
              </a:rPr>
              <a:t>32° j. z. š. , 116° v. z. d.</a:t>
            </a:r>
            <a:endParaRPr lang="cs-CZ" dirty="0" smtClean="0"/>
          </a:p>
          <a:p>
            <a:pPr marL="342900" lvl="0" indent="-342900"/>
            <a:endParaRPr lang="cs-CZ" dirty="0" smtClean="0"/>
          </a:p>
          <a:p>
            <a:pPr marL="342900" lvl="0" indent="-342900">
              <a:buAutoNum type="alphaLcParenR" startAt="5"/>
            </a:pPr>
            <a:r>
              <a:rPr lang="cs-CZ" b="1" dirty="0" smtClean="0"/>
              <a:t>Dakar</a:t>
            </a:r>
            <a:r>
              <a:rPr lang="cs-CZ" dirty="0" smtClean="0"/>
              <a:t>		</a:t>
            </a:r>
            <a:r>
              <a:rPr lang="cs-CZ" dirty="0" smtClean="0">
                <a:solidFill>
                  <a:srgbClr val="FF0000"/>
                </a:solidFill>
              </a:rPr>
              <a:t>15° s. z. š. , 17° z. z. d.</a:t>
            </a:r>
            <a:endParaRPr lang="cs-CZ" dirty="0" smtClean="0"/>
          </a:p>
          <a:p>
            <a:pPr marL="342900" lvl="0" indent="-342900"/>
            <a:endParaRPr lang="cs-CZ" dirty="0" smtClean="0"/>
          </a:p>
          <a:p>
            <a:pPr marL="342900" indent="-342900">
              <a:buAutoNum type="alphaLcParenR" startAt="6"/>
            </a:pPr>
            <a:r>
              <a:rPr lang="cs-CZ" b="1" dirty="0" smtClean="0"/>
              <a:t>Reykjavík</a:t>
            </a:r>
            <a:r>
              <a:rPr lang="cs-CZ" dirty="0" smtClean="0"/>
              <a:t>		</a:t>
            </a:r>
            <a:r>
              <a:rPr lang="cs-CZ" dirty="0" smtClean="0">
                <a:solidFill>
                  <a:srgbClr val="FF0000"/>
                </a:solidFill>
              </a:rPr>
              <a:t>64° s. z. š. , 22° z. z. d.</a:t>
            </a:r>
            <a:endParaRPr lang="cs-CZ" dirty="0" smtClean="0"/>
          </a:p>
          <a:p>
            <a:pPr marL="342900" indent="-342900"/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1472208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/>
              <a:t>V následující nabídce zvýrazněte  města, která leží současné na západní a severní polokouli:</a:t>
            </a:r>
            <a:br>
              <a:rPr lang="cs-CZ" dirty="0" smtClean="0"/>
            </a:br>
            <a:r>
              <a:rPr lang="cs-CZ" dirty="0" smtClean="0"/>
              <a:t> 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2420888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Bergen, Porto, Winnipeg, Bogota, Montevideo,  </a:t>
            </a:r>
            <a:r>
              <a:rPr lang="cs-CZ" sz="3200" dirty="0" err="1" smtClean="0"/>
              <a:t>Ribát</a:t>
            </a:r>
            <a:r>
              <a:rPr lang="cs-CZ" sz="3200" dirty="0" smtClean="0"/>
              <a:t>, Alžír, Havana, Reykjavík, Dakar, Lagos, Kapské Město</a:t>
            </a:r>
            <a:endParaRPr lang="cs-CZ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1904256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/>
              <a:t>V následující nabídce zvýrazněte  města, která leží současné na západní a severní polokouli: </a:t>
            </a:r>
            <a:r>
              <a:rPr lang="cs-CZ" dirty="0" smtClean="0">
                <a:solidFill>
                  <a:srgbClr val="FF0000"/>
                </a:solidFill>
              </a:rPr>
              <a:t>Řešení.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 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2420888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Bergen, </a:t>
            </a:r>
            <a:r>
              <a:rPr lang="cs-CZ" sz="3200" u="sng" dirty="0" smtClean="0">
                <a:solidFill>
                  <a:srgbClr val="FF0000"/>
                </a:solidFill>
              </a:rPr>
              <a:t>Porto</a:t>
            </a:r>
            <a:r>
              <a:rPr lang="cs-CZ" sz="3200" u="sng" dirty="0" smtClean="0"/>
              <a:t>,</a:t>
            </a:r>
            <a:r>
              <a:rPr lang="cs-CZ" sz="3200" dirty="0" smtClean="0"/>
              <a:t> </a:t>
            </a:r>
            <a:r>
              <a:rPr lang="cs-CZ" sz="3200" u="sng" dirty="0" smtClean="0">
                <a:solidFill>
                  <a:srgbClr val="FF0000"/>
                </a:solidFill>
              </a:rPr>
              <a:t>Winnipeg</a:t>
            </a:r>
            <a:r>
              <a:rPr lang="cs-CZ" sz="3200" dirty="0" smtClean="0"/>
              <a:t>, </a:t>
            </a:r>
            <a:r>
              <a:rPr lang="cs-CZ" sz="3200" u="sng" dirty="0" smtClean="0">
                <a:solidFill>
                  <a:srgbClr val="FF0000"/>
                </a:solidFill>
              </a:rPr>
              <a:t>Bogota</a:t>
            </a:r>
            <a:r>
              <a:rPr lang="cs-CZ" sz="3200" dirty="0" smtClean="0"/>
              <a:t>, Montevideo,  </a:t>
            </a:r>
            <a:r>
              <a:rPr lang="cs-CZ" sz="3200" u="sng" dirty="0" err="1" smtClean="0">
                <a:solidFill>
                  <a:srgbClr val="FF0000"/>
                </a:solidFill>
              </a:rPr>
              <a:t>Ribát</a:t>
            </a:r>
            <a:r>
              <a:rPr lang="cs-CZ" sz="3200" dirty="0" smtClean="0"/>
              <a:t>, Alžír, </a:t>
            </a:r>
            <a:r>
              <a:rPr lang="cs-CZ" sz="3200" u="sng" dirty="0" smtClean="0">
                <a:solidFill>
                  <a:srgbClr val="FF0000"/>
                </a:solidFill>
              </a:rPr>
              <a:t>Havana</a:t>
            </a:r>
            <a:r>
              <a:rPr lang="cs-CZ" sz="3200" dirty="0" smtClean="0"/>
              <a:t>, </a:t>
            </a:r>
            <a:r>
              <a:rPr lang="cs-CZ" sz="3200" u="sng" dirty="0" smtClean="0">
                <a:solidFill>
                  <a:srgbClr val="FF0000"/>
                </a:solidFill>
              </a:rPr>
              <a:t>Reykjavík</a:t>
            </a:r>
            <a:r>
              <a:rPr lang="cs-CZ" sz="3200" dirty="0" smtClean="0"/>
              <a:t>, </a:t>
            </a:r>
            <a:r>
              <a:rPr lang="cs-CZ" sz="3200" u="sng" dirty="0" smtClean="0">
                <a:solidFill>
                  <a:srgbClr val="FF0000"/>
                </a:solidFill>
              </a:rPr>
              <a:t>Dakar</a:t>
            </a:r>
            <a:r>
              <a:rPr lang="cs-CZ" sz="3200" dirty="0" smtClean="0"/>
              <a:t>, Lagos, Kapské Město</a:t>
            </a:r>
            <a:endParaRPr lang="cs-CZ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1112168"/>
          </a:xfrm>
        </p:spPr>
        <p:txBody>
          <a:bodyPr>
            <a:normAutofit/>
          </a:bodyPr>
          <a:lstStyle/>
          <a:p>
            <a:pPr lvl="0"/>
            <a:r>
              <a:rPr lang="cs-CZ" dirty="0" smtClean="0"/>
              <a:t>Určete, kterými státy  prochází 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2636912"/>
            <a:ext cx="79208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 smtClean="0"/>
              <a:t>a) </a:t>
            </a:r>
            <a:r>
              <a:rPr lang="cs-CZ" b="1" dirty="0" smtClean="0"/>
              <a:t>poledník 100°západní délky</a:t>
            </a:r>
            <a:r>
              <a:rPr lang="cs-CZ" dirty="0" smtClean="0"/>
              <a:t>		…………………………………………………………………………………</a:t>
            </a:r>
          </a:p>
          <a:p>
            <a:pPr lvl="0"/>
            <a:r>
              <a:rPr lang="cs-CZ" dirty="0" smtClean="0"/>
              <a:t>b) </a:t>
            </a:r>
            <a:r>
              <a:rPr lang="cs-CZ" b="1" dirty="0" smtClean="0"/>
              <a:t>Severní polární kruh</a:t>
            </a:r>
            <a:r>
              <a:rPr lang="cs-CZ" dirty="0" smtClean="0"/>
              <a:t>		…………………………………………………………………………………</a:t>
            </a:r>
          </a:p>
          <a:p>
            <a:pPr lvl="0"/>
            <a:r>
              <a:rPr lang="cs-CZ" dirty="0" smtClean="0"/>
              <a:t>c) </a:t>
            </a:r>
            <a:r>
              <a:rPr lang="cs-CZ" b="1" dirty="0" smtClean="0"/>
              <a:t>poledník 60°východní délky</a:t>
            </a:r>
            <a:r>
              <a:rPr lang="cs-CZ" dirty="0" smtClean="0"/>
              <a:t>		…………………………………………………………………………………</a:t>
            </a:r>
          </a:p>
          <a:p>
            <a:pPr lvl="0"/>
            <a:r>
              <a:rPr lang="cs-CZ" dirty="0" smtClean="0"/>
              <a:t>d) </a:t>
            </a:r>
            <a:r>
              <a:rPr lang="cs-CZ" b="1" dirty="0" smtClean="0"/>
              <a:t>obratník Kozoroha</a:t>
            </a:r>
            <a:r>
              <a:rPr lang="cs-CZ" dirty="0" smtClean="0"/>
              <a:t>			…………………………………………………………………………………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1256184"/>
          </a:xfrm>
        </p:spPr>
        <p:txBody>
          <a:bodyPr>
            <a:normAutofit/>
          </a:bodyPr>
          <a:lstStyle/>
          <a:p>
            <a:pPr lvl="0"/>
            <a:r>
              <a:rPr lang="cs-CZ" dirty="0" smtClean="0"/>
              <a:t>Určete, kterými státy  prochází : </a:t>
            </a:r>
            <a:r>
              <a:rPr lang="cs-CZ" dirty="0" smtClean="0">
                <a:solidFill>
                  <a:srgbClr val="FF0000"/>
                </a:solidFill>
              </a:rPr>
              <a:t>Řešení.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2636912"/>
            <a:ext cx="792088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buAutoNum type="alphaLcParenR"/>
            </a:pPr>
            <a:r>
              <a:rPr lang="cs-CZ" b="1" dirty="0" smtClean="0"/>
              <a:t>poledník 100°západní délky</a:t>
            </a:r>
            <a:r>
              <a:rPr lang="cs-CZ" dirty="0" smtClean="0"/>
              <a:t>		</a:t>
            </a:r>
            <a:endParaRPr lang="cs-CZ" dirty="0"/>
          </a:p>
          <a:p>
            <a:pPr lvl="2"/>
            <a:r>
              <a:rPr lang="cs-CZ" dirty="0" smtClean="0">
                <a:solidFill>
                  <a:srgbClr val="FF0000"/>
                </a:solidFill>
              </a:rPr>
              <a:t>Mexiko , USA , Kanada</a:t>
            </a:r>
          </a:p>
          <a:p>
            <a:pPr lvl="0"/>
            <a:r>
              <a:rPr lang="cs-CZ" dirty="0" smtClean="0"/>
              <a:t>b) </a:t>
            </a:r>
            <a:r>
              <a:rPr lang="cs-CZ" b="1" dirty="0" smtClean="0"/>
              <a:t>Severní polární kruh</a:t>
            </a:r>
            <a:r>
              <a:rPr lang="cs-CZ" dirty="0" smtClean="0"/>
              <a:t>		</a:t>
            </a:r>
            <a:endParaRPr lang="cs-CZ" dirty="0"/>
          </a:p>
          <a:p>
            <a:pPr lvl="0"/>
            <a:r>
              <a:rPr lang="cs-CZ" dirty="0" smtClean="0"/>
              <a:t>	</a:t>
            </a:r>
            <a:r>
              <a:rPr lang="cs-CZ" dirty="0" smtClean="0">
                <a:solidFill>
                  <a:srgbClr val="FF0000"/>
                </a:solidFill>
              </a:rPr>
              <a:t>USA , Kanada , Island , Norsko , Švédsko , Finsko , Rusko</a:t>
            </a:r>
          </a:p>
          <a:p>
            <a:pPr lvl="0"/>
            <a:r>
              <a:rPr lang="cs-CZ" dirty="0" smtClean="0"/>
              <a:t>c) </a:t>
            </a:r>
            <a:r>
              <a:rPr lang="cs-CZ" b="1" dirty="0" smtClean="0"/>
              <a:t>poledník 60°východní délky</a:t>
            </a:r>
            <a:r>
              <a:rPr lang="cs-CZ" dirty="0" smtClean="0"/>
              <a:t>		</a:t>
            </a:r>
            <a:endParaRPr lang="cs-CZ" dirty="0"/>
          </a:p>
          <a:p>
            <a:pPr lvl="0"/>
            <a:r>
              <a:rPr lang="cs-CZ" dirty="0" smtClean="0"/>
              <a:t>	</a:t>
            </a:r>
            <a:r>
              <a:rPr lang="cs-CZ" dirty="0" smtClean="0">
                <a:solidFill>
                  <a:srgbClr val="FF0000"/>
                </a:solidFill>
              </a:rPr>
              <a:t>Írán , Turkmenistán , Uzbekistán , Kazachstán , Rusko</a:t>
            </a:r>
          </a:p>
          <a:p>
            <a:pPr lvl="0"/>
            <a:r>
              <a:rPr lang="cs-CZ" dirty="0" smtClean="0"/>
              <a:t>d) </a:t>
            </a:r>
            <a:r>
              <a:rPr lang="cs-CZ" b="1" dirty="0" smtClean="0"/>
              <a:t>obratník Kozoroha</a:t>
            </a:r>
            <a:r>
              <a:rPr lang="cs-CZ" dirty="0" smtClean="0"/>
              <a:t>		</a:t>
            </a:r>
            <a:endParaRPr lang="cs-CZ" dirty="0"/>
          </a:p>
          <a:p>
            <a:pPr lvl="0"/>
            <a:r>
              <a:rPr lang="cs-CZ" dirty="0" smtClean="0"/>
              <a:t>	</a:t>
            </a:r>
            <a:r>
              <a:rPr lang="cs-CZ" dirty="0" smtClean="0">
                <a:solidFill>
                  <a:srgbClr val="FF0000"/>
                </a:solidFill>
              </a:rPr>
              <a:t>Chile , Argentina , Paraguay , Brazílie , Namibie , Botswana , JAR ,</a:t>
            </a:r>
          </a:p>
          <a:p>
            <a:pPr lvl="0"/>
            <a:r>
              <a:rPr lang="cs-CZ" dirty="0">
                <a:solidFill>
                  <a:srgbClr val="FF0000"/>
                </a:solidFill>
              </a:rPr>
              <a:t>	</a:t>
            </a:r>
            <a:r>
              <a:rPr lang="cs-CZ" dirty="0" smtClean="0">
                <a:solidFill>
                  <a:srgbClr val="FF0000"/>
                </a:solidFill>
              </a:rPr>
              <a:t>Mosambik , Madagaskar , Australský svaz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Zeměpisné souřadnice.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b="1" dirty="0" smtClean="0"/>
              <a:t>obzor </a:t>
            </a:r>
            <a:r>
              <a:rPr lang="cs-CZ" dirty="0" smtClean="0"/>
              <a:t>– rozhraní mezi oblohou a viditelnou částí krajiny ( „až tam, kam je vidět „ ), </a:t>
            </a:r>
            <a:r>
              <a:rPr lang="cs-CZ" b="1" dirty="0" smtClean="0"/>
              <a:t>ideální obzor </a:t>
            </a:r>
            <a:r>
              <a:rPr lang="cs-CZ" dirty="0" smtClean="0"/>
              <a:t>= horizont ( na širém moři ), lze zjistit libelou ( vodováha)</a:t>
            </a:r>
          </a:p>
          <a:p>
            <a:pPr lvl="0"/>
            <a:r>
              <a:rPr lang="cs-CZ" b="1" dirty="0" smtClean="0"/>
              <a:t>zenit</a:t>
            </a:r>
            <a:r>
              <a:rPr lang="cs-CZ" dirty="0" smtClean="0"/>
              <a:t> – bod na nejvyšším místě oblohy – směr ukazuje napnuté vlákno olovnice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vzdáleností na Zemi.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dirty="0" smtClean="0"/>
              <a:t>Nejkratší spojnice dvou míst na zemském povrchu se nazývá </a:t>
            </a:r>
            <a:r>
              <a:rPr lang="cs-CZ" b="1" dirty="0" err="1" smtClean="0"/>
              <a:t>ortodroma</a:t>
            </a:r>
            <a:r>
              <a:rPr lang="cs-CZ" dirty="0" smtClean="0"/>
              <a:t> ( každý poledník protíná pod jiným úhlem )</a:t>
            </a:r>
          </a:p>
          <a:p>
            <a:pPr lvl="0"/>
            <a:r>
              <a:rPr lang="cs-CZ" dirty="0" smtClean="0"/>
              <a:t>Spojnice dvou míst na zemském povrchu, která protíná všechny poledníky pod stejným úhlem</a:t>
            </a:r>
          </a:p>
          <a:p>
            <a:pPr lvl="0">
              <a:buNone/>
            </a:pPr>
            <a:r>
              <a:rPr lang="cs-CZ" dirty="0" smtClean="0"/>
              <a:t>   ( azimutem ) se nazývá</a:t>
            </a:r>
            <a:r>
              <a:rPr lang="cs-CZ" b="1" dirty="0" smtClean="0"/>
              <a:t> loxodroma </a:t>
            </a:r>
            <a:r>
              <a:rPr lang="cs-CZ" dirty="0" smtClean="0"/>
              <a:t>( využití při navigaci – není třeba stále měnit  kurz 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Slide 8 - SOBOTOVI, </a:t>
            </a:r>
            <a:r>
              <a:rPr lang="cs-CZ" dirty="0" err="1" smtClean="0"/>
              <a:t>Miromila</a:t>
            </a:r>
            <a:r>
              <a:rPr lang="cs-CZ" dirty="0" smtClean="0"/>
              <a:t> A Karel. </a:t>
            </a:r>
            <a:r>
              <a:rPr lang="cs-CZ" i="1" dirty="0" smtClean="0"/>
              <a:t>Zeměpisný náčrtník</a:t>
            </a:r>
            <a:r>
              <a:rPr lang="cs-CZ" dirty="0" smtClean="0"/>
              <a:t>. Praha: Česká geografická společnost, 1996, ISBN 80-901942-5-7.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KAREL, </a:t>
            </a:r>
            <a:r>
              <a:rPr lang="cs-CZ" dirty="0" err="1" smtClean="0"/>
              <a:t>Kašparovský</a:t>
            </a:r>
            <a:r>
              <a:rPr lang="cs-CZ" dirty="0" smtClean="0"/>
              <a:t>. </a:t>
            </a:r>
            <a:r>
              <a:rPr lang="cs-CZ" i="1" dirty="0" smtClean="0"/>
              <a:t>Zeměpis I. v kostce</a:t>
            </a:r>
            <a:r>
              <a:rPr lang="cs-CZ" dirty="0" smtClean="0"/>
              <a:t>. Praha: Fragment, 2009, ISBN 978-80-253-0586-7.</a:t>
            </a:r>
          </a:p>
          <a:p>
            <a:r>
              <a:rPr lang="cs-CZ" dirty="0" smtClean="0"/>
              <a:t>SOBOTOVI, </a:t>
            </a:r>
            <a:r>
              <a:rPr lang="cs-CZ" dirty="0" err="1" smtClean="0"/>
              <a:t>Miromila</a:t>
            </a:r>
            <a:r>
              <a:rPr lang="cs-CZ" dirty="0" smtClean="0"/>
              <a:t> A Karel. </a:t>
            </a:r>
            <a:r>
              <a:rPr lang="cs-CZ" i="1" dirty="0" smtClean="0"/>
              <a:t>Zeměpisný náčrtník</a:t>
            </a:r>
            <a:r>
              <a:rPr lang="cs-CZ" dirty="0" smtClean="0"/>
              <a:t>. Praha: Česká geografická společnost, 1996, ISBN 80-901942-5-7.</a:t>
            </a:r>
          </a:p>
          <a:p>
            <a:r>
              <a:rPr lang="cs-CZ" dirty="0" smtClean="0"/>
              <a:t>Archiv autora.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379</TotalTime>
  <Words>639</Words>
  <Application>Microsoft Office PowerPoint</Application>
  <PresentationFormat>Předvádění na obrazovce (4:3)</PresentationFormat>
  <Paragraphs>118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Administrativní</vt:lpstr>
      <vt:lpstr>Prezentace aplikace PowerPoint</vt:lpstr>
      <vt:lpstr>Prezentace aplikace PowerPoint</vt:lpstr>
      <vt:lpstr>Zeměpisné souřadnice-Měření vzdáleností na Zemi</vt:lpstr>
      <vt:lpstr>Zeměpisné souřadnice. </vt:lpstr>
      <vt:lpstr>Na mapě příslušných světadílů atlase najděte města určená uvedenou zeměpisnou polohou:</vt:lpstr>
      <vt:lpstr>Na mapě příslušných světadílů atlase najděte města určená uvedenou zeměpisnou polohou: Řešení.</vt:lpstr>
      <vt:lpstr>Zeměpisné souřadnice. </vt:lpstr>
      <vt:lpstr>Zeměpisná délka a šířka.</vt:lpstr>
      <vt:lpstr>Na mapě příslušných světadílů v atlase určete zeměpisnou polohu uvedených měst: </vt:lpstr>
      <vt:lpstr>Na mapě příslušných světadílů v atlase určete zeměpisnou polohu uvedených měst: Řešení. </vt:lpstr>
      <vt:lpstr>V následující nabídce zvýrazněte  města, která leží současné na západní a severní polokouli:  </vt:lpstr>
      <vt:lpstr>V následující nabídce zvýrazněte  města, která leží současné na západní a severní polokouli: Řešení.  </vt:lpstr>
      <vt:lpstr>Určete, kterými státy  prochází : </vt:lpstr>
      <vt:lpstr>Určete, kterými státy  prochází : Řešení. </vt:lpstr>
      <vt:lpstr>Zeměpisné souřadnice.</vt:lpstr>
      <vt:lpstr>Měření vzdáleností na Zemi.</vt:lpstr>
      <vt:lpstr>Zdroje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Kateřina Machovičová</cp:lastModifiedBy>
  <cp:revision>50</cp:revision>
  <dcterms:created xsi:type="dcterms:W3CDTF">2013-03-23T13:53:01Z</dcterms:created>
  <dcterms:modified xsi:type="dcterms:W3CDTF">2013-10-21T07:03:54Z</dcterms:modified>
</cp:coreProperties>
</file>