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62" r:id="rId4"/>
    <p:sldId id="260" r:id="rId5"/>
    <p:sldId id="264" r:id="rId6"/>
    <p:sldId id="263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9" r:id="rId18"/>
    <p:sldId id="275" r:id="rId19"/>
    <p:sldId id="277" r:id="rId20"/>
    <p:sldId id="278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FFFF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849" autoAdjust="0"/>
  </p:normalViewPr>
  <p:slideViewPr>
    <p:cSldViewPr>
      <p:cViewPr>
        <p:scale>
          <a:sx n="120" d="100"/>
          <a:sy n="120" d="100"/>
        </p:scale>
        <p:origin x="4" y="83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15.10.2013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15.10.2013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15.10.2013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15.10.2013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15.10.2013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15.10.2013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15.10.2013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15.10.2013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15.10.2013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15.10.2013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15.10.2013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15.10.2013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59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51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56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95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21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72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59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16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19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24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15.10.2013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51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www.google.cz/search?q=karoserie&amp;tbm=isch&amp;tbo=u&amp;source=univ&amp;sa=X&amp;ei=6cNbUsuEL-PJ4ASI6YH4Dg&amp;ved=0CDsQsAQ&amp;biw=1422&amp;bih=661&amp;dpr=1#imgdii=_" TargetMode="External"/><Relationship Id="rId5" Type="http://schemas.openxmlformats.org/officeDocument/2006/relationships/hyperlink" Target="https://www.google.cz/search?q=speci%C3%A1ln%C3%AD+automobily&amp;client=firefox-a&amp;hs=SdL&amp;rls=org.mozilla:cs:official&amp;tbm=isch&amp;tbo=u&amp;source=univ&amp;sa=X&amp;ei=E6Y-UrjiOoWe0QXWj4CABg&amp;ved=0CHEQsAQ&amp;biw=1440&amp;bih=703&amp;dpr=1#imgdii=_" TargetMode="External"/><Relationship Id="rId4" Type="http://schemas.openxmlformats.org/officeDocument/2006/relationships/hyperlink" Target="VY%2032%20INOVACE_13_248%20Druhy%20karoseri&#237;%20a%20t&#345;&#237;dy%20vozidel.pptx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openxmlformats.org/officeDocument/2006/relationships/hyperlink" Target="VY%2032%20INOVACE_13_248%20Druhy%20karoseri&#237;%20a%20t&#345;&#237;dy%20vozidel.ppt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7690498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02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Druhy karoserií a třídy vozidel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Podvozek, karoserie,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rám, kapota, blatník.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Automobily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Bc. Ladislav Hajný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 - Mechanik opravář motorových vozidel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Druhy karoserií a třídy vozidel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97597"/>
            <a:ext cx="756084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/>
              <a:t>VY_32_INOVACE_13_248</a:t>
            </a:r>
            <a:endParaRPr lang="cs-CZ" sz="20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20080"/>
          </a:xfr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>
            <a:noAutofit/>
          </a:bodyPr>
          <a:lstStyle/>
          <a:p>
            <a:r>
              <a:rPr lang="cs-CZ" sz="3600" dirty="0" smtClean="0">
                <a:latin typeface="Castellar" pitchFamily="18" charset="0"/>
              </a:rPr>
              <a:t>Karoserie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Karoserie – účel: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Je to ta součást automobilu, která slouží k dopravě osob nebo k přepravě materiálu. Jsou na ní kladeny vysoké požadavky vzhledem k:</a:t>
            </a:r>
          </a:p>
          <a:p>
            <a:pPr marL="0" indent="0">
              <a:buNone/>
            </a:pPr>
            <a:endParaRPr lang="cs-CZ" sz="2000" dirty="0" smtClean="0"/>
          </a:p>
          <a:p>
            <a:pPr algn="just"/>
            <a:r>
              <a:rPr lang="cs-CZ" sz="2000" dirty="0" smtClean="0"/>
              <a:t>Bezpečnosti				</a:t>
            </a:r>
          </a:p>
          <a:p>
            <a:pPr algn="just"/>
            <a:r>
              <a:rPr lang="cs-CZ" sz="2000" dirty="0" smtClean="0"/>
              <a:t>funkčnosti</a:t>
            </a:r>
          </a:p>
          <a:p>
            <a:pPr algn="just"/>
            <a:r>
              <a:rPr lang="cs-CZ" sz="2000" dirty="0" smtClean="0"/>
              <a:t>estetičnosti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267396"/>
            <a:ext cx="4940026" cy="3185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970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827584" y="476672"/>
            <a:ext cx="7416824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Rozdělení karoserií podle dopravního účelu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827584" y="1268760"/>
            <a:ext cx="7735644" cy="65556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1)	</a:t>
            </a:r>
            <a:r>
              <a:rPr lang="cs-CZ" sz="2000" i="1" u="sng" dirty="0" smtClean="0"/>
              <a:t>osobní karoserie: </a:t>
            </a:r>
          </a:p>
          <a:p>
            <a:pPr algn="just"/>
            <a:r>
              <a:rPr lang="cs-CZ" sz="2000" dirty="0" smtClean="0"/>
              <a:t>	jak vyplývá z názvu, slouží k přepravě osob – osobní automobily,</a:t>
            </a:r>
          </a:p>
          <a:p>
            <a:pPr algn="just"/>
            <a:r>
              <a:rPr lang="cs-CZ" sz="2000" dirty="0"/>
              <a:t>	</a:t>
            </a:r>
            <a:r>
              <a:rPr lang="cs-CZ" sz="2000" dirty="0" smtClean="0"/>
              <a:t>vyjma mikrobusové a osobní dodávkové karoserie.</a:t>
            </a:r>
          </a:p>
          <a:p>
            <a:pPr algn="just"/>
            <a:endParaRPr lang="cs-CZ" sz="2000" dirty="0"/>
          </a:p>
          <a:p>
            <a:pPr algn="just"/>
            <a:r>
              <a:rPr lang="cs-CZ" sz="2000" dirty="0" smtClean="0"/>
              <a:t>	</a:t>
            </a:r>
          </a:p>
          <a:p>
            <a:pPr algn="just"/>
            <a:r>
              <a:rPr lang="cs-CZ" sz="2000" dirty="0" smtClean="0"/>
              <a:t>	</a:t>
            </a:r>
          </a:p>
          <a:p>
            <a:pPr algn="just"/>
            <a:r>
              <a:rPr lang="cs-CZ" sz="2000" dirty="0"/>
              <a:t>	</a:t>
            </a:r>
            <a:r>
              <a:rPr lang="cs-CZ" sz="2000" dirty="0" smtClean="0"/>
              <a:t>   Sedan		Coupe	</a:t>
            </a:r>
            <a:r>
              <a:rPr lang="cs-CZ" sz="2000" dirty="0"/>
              <a:t> </a:t>
            </a:r>
            <a:r>
              <a:rPr lang="cs-CZ" sz="2000" dirty="0" smtClean="0"/>
              <a:t>           Hatchback		Liftback</a:t>
            </a:r>
          </a:p>
          <a:p>
            <a:pPr algn="just"/>
            <a:endParaRPr lang="cs-CZ" sz="2000" dirty="0"/>
          </a:p>
          <a:p>
            <a:pPr algn="just"/>
            <a:endParaRPr lang="cs-CZ" sz="2000" dirty="0"/>
          </a:p>
          <a:p>
            <a:pPr algn="just"/>
            <a:endParaRPr lang="cs-CZ" sz="2000" dirty="0" smtClean="0"/>
          </a:p>
          <a:p>
            <a:pPr algn="just"/>
            <a:r>
              <a:rPr lang="cs-CZ" sz="2000" dirty="0" smtClean="0"/>
              <a:t>	Limuzína	Combi		MPV		Off road</a:t>
            </a:r>
          </a:p>
          <a:p>
            <a:pPr algn="just"/>
            <a:endParaRPr lang="cs-CZ" sz="2000" dirty="0"/>
          </a:p>
          <a:p>
            <a:pPr algn="just"/>
            <a:endParaRPr lang="cs-CZ" sz="2000" dirty="0" smtClean="0"/>
          </a:p>
          <a:p>
            <a:pPr algn="just"/>
            <a:endParaRPr lang="cs-CZ" sz="2000" dirty="0"/>
          </a:p>
          <a:p>
            <a:pPr algn="just"/>
            <a:endParaRPr lang="cs-CZ" sz="2000" dirty="0" smtClean="0"/>
          </a:p>
          <a:p>
            <a:pPr algn="just"/>
            <a:r>
              <a:rPr lang="cs-CZ" sz="2000" dirty="0" smtClean="0"/>
              <a:t>	Grand Turismo	              Kabriolet	                  Roadster -Spider</a:t>
            </a:r>
          </a:p>
          <a:p>
            <a:pPr algn="just"/>
            <a:endParaRPr lang="cs-CZ" sz="2000" dirty="0" smtClean="0"/>
          </a:p>
          <a:p>
            <a:pPr algn="just"/>
            <a:endParaRPr lang="cs-CZ" sz="2000" dirty="0"/>
          </a:p>
          <a:p>
            <a:pPr algn="just"/>
            <a:endParaRPr lang="cs-CZ" sz="2000" dirty="0" smtClean="0"/>
          </a:p>
          <a:p>
            <a:pPr algn="just"/>
            <a:endParaRPr lang="cs-CZ" sz="2000" dirty="0" smtClean="0"/>
          </a:p>
          <a:p>
            <a:pPr algn="just"/>
            <a:r>
              <a:rPr lang="cs-CZ" sz="2000" dirty="0"/>
              <a:t>	</a:t>
            </a:r>
            <a:r>
              <a:rPr lang="cs-CZ" sz="2000" dirty="0" smtClean="0"/>
              <a:t> </a:t>
            </a:r>
            <a:endParaRPr lang="cs-CZ" sz="2000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415559"/>
            <a:ext cx="1524000" cy="59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103" y="2415559"/>
            <a:ext cx="1524000" cy="59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415559"/>
            <a:ext cx="1524000" cy="59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415559"/>
            <a:ext cx="1524000" cy="59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5231" y="3645024"/>
            <a:ext cx="1524000" cy="59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645024"/>
            <a:ext cx="1524000" cy="59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156" y="3645024"/>
            <a:ext cx="1524000" cy="59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982" y="3645024"/>
            <a:ext cx="1524000" cy="59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604" y="5004078"/>
            <a:ext cx="1080120" cy="492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863531"/>
            <a:ext cx="1473126" cy="8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789334"/>
            <a:ext cx="1359034" cy="1011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548680"/>
            <a:ext cx="7920880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cs-CZ" sz="2400" dirty="0">
                <a:solidFill>
                  <a:prstClr val="black"/>
                </a:solidFill>
              </a:rPr>
              <a:t>Rozdělení karoserií podle dopravního účelu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11560" y="1484784"/>
            <a:ext cx="7770204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arenR" startAt="2"/>
            </a:pPr>
            <a:r>
              <a:rPr lang="cs-CZ" dirty="0" smtClean="0"/>
              <a:t>           </a:t>
            </a:r>
            <a:r>
              <a:rPr lang="cs-CZ" i="1" u="sng" dirty="0" smtClean="0"/>
              <a:t>Autobusové karoserie:</a:t>
            </a:r>
          </a:p>
          <a:p>
            <a:r>
              <a:rPr lang="cs-CZ" dirty="0" smtClean="0"/>
              <a:t>	mají prostor pro cestující a jejich zavazadla, jejich obsluhu a prostor pro</a:t>
            </a:r>
          </a:p>
          <a:p>
            <a:r>
              <a:rPr lang="cs-CZ" dirty="0"/>
              <a:t>	</a:t>
            </a:r>
            <a:r>
              <a:rPr lang="cs-CZ" dirty="0" smtClean="0"/>
              <a:t>hnací ústrojí – v jednom konstrukčním celku.</a:t>
            </a:r>
          </a:p>
          <a:p>
            <a:r>
              <a:rPr lang="cs-CZ" dirty="0"/>
              <a:t>	</a:t>
            </a:r>
            <a:r>
              <a:rPr lang="cs-CZ" dirty="0" smtClean="0"/>
              <a:t>Názvy autobusů jsou odvozeny podle použití:</a:t>
            </a:r>
          </a:p>
          <a:p>
            <a:pPr marL="1165225" indent="-285750">
              <a:buFont typeface="Arial" pitchFamily="34" charset="0"/>
              <a:buChar char="•"/>
            </a:pPr>
            <a:r>
              <a:rPr lang="cs-CZ" dirty="0" smtClean="0"/>
              <a:t>městská autobusová karoserie</a:t>
            </a:r>
          </a:p>
          <a:p>
            <a:pPr marL="1165225" indent="-285750">
              <a:buFont typeface="Arial" pitchFamily="34" charset="0"/>
              <a:buChar char="•"/>
            </a:pPr>
            <a:r>
              <a:rPr lang="cs-CZ" dirty="0" smtClean="0"/>
              <a:t>meziměstská autobusová karoserie</a:t>
            </a:r>
          </a:p>
          <a:p>
            <a:pPr marL="1165225" indent="-285750">
              <a:buFont typeface="Arial" pitchFamily="34" charset="0"/>
              <a:buChar char="•"/>
            </a:pPr>
            <a:r>
              <a:rPr lang="cs-CZ" dirty="0" smtClean="0"/>
              <a:t>dálková autobusová karoserie</a:t>
            </a:r>
          </a:p>
          <a:p>
            <a:pPr marL="1165225" indent="-285750">
              <a:buFont typeface="Arial" pitchFamily="34" charset="0"/>
              <a:buChar char="•"/>
            </a:pPr>
            <a:r>
              <a:rPr lang="cs-CZ" dirty="0" smtClean="0"/>
              <a:t>hotel bus – autobusová karoserie s místy pro spaní</a:t>
            </a:r>
          </a:p>
          <a:p>
            <a:pPr marL="879475"/>
            <a:r>
              <a:rPr lang="cs-CZ" dirty="0"/>
              <a:t>	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933056"/>
            <a:ext cx="4848225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959823"/>
            <a:ext cx="2750577" cy="15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959823"/>
            <a:ext cx="2616339" cy="1566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612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Nadpis 14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576064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2400" dirty="0"/>
              <a:t>Rozdělení karoserií podle dopravního účelu</a:t>
            </a:r>
          </a:p>
        </p:txBody>
      </p:sp>
      <p:sp>
        <p:nvSpPr>
          <p:cNvPr id="16" name="Zástupný symbol pro obsah 15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184576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cs-CZ" sz="1800" dirty="0" smtClean="0"/>
              <a:t>3)	</a:t>
            </a:r>
            <a:r>
              <a:rPr lang="cs-CZ" sz="1800" i="1" u="sng" dirty="0" smtClean="0"/>
              <a:t>Dodávkové nebo nákladní karoserie: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cs-CZ" sz="2000" dirty="0" smtClean="0"/>
              <a:t>	</a:t>
            </a:r>
            <a:r>
              <a:rPr lang="cs-CZ" sz="1800" dirty="0" smtClean="0"/>
              <a:t>mají prostor pro náklad a pro obsluhu v jednom konstrukčním celku nebo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cs-CZ" sz="1800" dirty="0"/>
              <a:t>	</a:t>
            </a:r>
            <a:r>
              <a:rPr lang="cs-CZ" sz="1800" dirty="0" smtClean="0"/>
              <a:t>odděleně.</a:t>
            </a:r>
          </a:p>
          <a:p>
            <a:pPr marL="0" indent="0" algn="just">
              <a:spcBef>
                <a:spcPts val="0"/>
              </a:spcBef>
              <a:buNone/>
            </a:pPr>
            <a:endParaRPr lang="cs-CZ" sz="1800" dirty="0"/>
          </a:p>
          <a:p>
            <a:pPr marL="0" indent="0" algn="just">
              <a:spcBef>
                <a:spcPts val="0"/>
              </a:spcBef>
              <a:buNone/>
            </a:pPr>
            <a:endParaRPr lang="cs-CZ" sz="2000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2204864"/>
            <a:ext cx="1872208" cy="1500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224088"/>
            <a:ext cx="2694806" cy="1482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268604"/>
            <a:ext cx="2057629" cy="145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4293096"/>
            <a:ext cx="2728724" cy="129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113805"/>
            <a:ext cx="1941362" cy="1475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7398" y="4005064"/>
            <a:ext cx="2380423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496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sz="2700" dirty="0" smtClean="0"/>
              <a:t>Rozdělení </a:t>
            </a:r>
            <a:r>
              <a:rPr lang="cs-CZ" sz="2700" dirty="0"/>
              <a:t>karoserií podle dopravního účelu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1073150" indent="-1073150">
              <a:buAutoNum type="arabicParenR" startAt="4"/>
            </a:pPr>
            <a:r>
              <a:rPr lang="cs-CZ" sz="1800" i="1" u="sng" dirty="0" smtClean="0"/>
              <a:t>Speciální karoserie:</a:t>
            </a:r>
          </a:p>
          <a:p>
            <a:pPr marL="1073150" indent="0">
              <a:buNone/>
            </a:pPr>
            <a:r>
              <a:rPr lang="cs-CZ" sz="1800" dirty="0" smtClean="0"/>
              <a:t>speciální automobily – jestliže, účelový </a:t>
            </a:r>
            <a:r>
              <a:rPr lang="cs-CZ" sz="1800" dirty="0"/>
              <a:t>prostor a prostor </a:t>
            </a:r>
            <a:r>
              <a:rPr lang="cs-CZ" sz="1800" dirty="0" smtClean="0"/>
              <a:t> pro </a:t>
            </a:r>
            <a:r>
              <a:rPr lang="cs-CZ" sz="1800" dirty="0"/>
              <a:t>obsluhu </a:t>
            </a:r>
            <a:r>
              <a:rPr lang="cs-CZ" sz="1800" dirty="0" smtClean="0"/>
              <a:t>tvoří </a:t>
            </a:r>
            <a:r>
              <a:rPr lang="cs-CZ" sz="1800" dirty="0"/>
              <a:t>u těchto karoserií konstrukční celek - odvozují se jejich názvy i </a:t>
            </a:r>
            <a:r>
              <a:rPr lang="cs-CZ" sz="1800" dirty="0" smtClean="0"/>
              <a:t>definice </a:t>
            </a:r>
            <a:r>
              <a:rPr lang="cs-CZ" sz="1800" dirty="0"/>
              <a:t>od názvů a definic příslušných </a:t>
            </a:r>
            <a:r>
              <a:rPr lang="cs-CZ" sz="1800" dirty="0" smtClean="0"/>
              <a:t>automobilů - (</a:t>
            </a:r>
            <a:r>
              <a:rPr lang="cs-CZ" sz="1800" dirty="0"/>
              <a:t>dílenská karoserie</a:t>
            </a:r>
            <a:r>
              <a:rPr lang="cs-CZ" sz="1800" dirty="0" smtClean="0"/>
              <a:t>, zdravotnická karoserie apod.). Často </a:t>
            </a:r>
            <a:r>
              <a:rPr lang="cs-CZ" sz="1800" dirty="0"/>
              <a:t>se skládají z kabiny pro obsluhu a speciální účelové části </a:t>
            </a:r>
            <a:r>
              <a:rPr lang="cs-CZ" sz="1800" dirty="0" smtClean="0"/>
              <a:t>- cisterny.</a:t>
            </a:r>
          </a:p>
          <a:p>
            <a:pPr marL="1073150" indent="0">
              <a:buNone/>
            </a:pPr>
            <a:r>
              <a:rPr lang="cs-CZ" sz="1800" dirty="0"/>
              <a:t>								</a:t>
            </a:r>
          </a:p>
          <a:p>
            <a:pPr marL="0" indent="1073150">
              <a:buNone/>
            </a:pPr>
            <a:endParaRPr lang="cs-CZ" sz="18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140968"/>
            <a:ext cx="216134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5" y="3077928"/>
            <a:ext cx="2004054" cy="1503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140968"/>
            <a:ext cx="1944216" cy="1452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877033"/>
            <a:ext cx="232832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841030"/>
            <a:ext cx="2160239" cy="1620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6456" y="4800467"/>
            <a:ext cx="2264648" cy="1660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917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33324"/>
            <a:ext cx="7920880" cy="540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t" anchorCtr="0">
            <a:spAutoFit/>
          </a:bodyPr>
          <a:lstStyle/>
          <a:p>
            <a:pPr lvl="2" algn="ctr"/>
            <a:r>
              <a:rPr lang="cs-CZ" sz="2400" dirty="0" smtClean="0">
                <a:solidFill>
                  <a:prstClr val="black"/>
                </a:solidFill>
              </a:rPr>
              <a:t>Rozdělení karoserií podle dopravního účelu </a:t>
            </a:r>
            <a:r>
              <a:rPr lang="cs-CZ" dirty="0" smtClean="0"/>
              <a:t>			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1196752"/>
            <a:ext cx="74888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5)	</a:t>
            </a:r>
            <a:r>
              <a:rPr lang="cs-CZ" i="1" u="sng" dirty="0" smtClean="0"/>
              <a:t>karoserie </a:t>
            </a:r>
            <a:r>
              <a:rPr lang="cs-CZ" i="1" u="sng" dirty="0"/>
              <a:t>jednostopých motorových vozidel </a:t>
            </a:r>
            <a:r>
              <a:rPr lang="cs-CZ" dirty="0" smtClean="0"/>
              <a:t>:</a:t>
            </a:r>
          </a:p>
          <a:p>
            <a:r>
              <a:rPr lang="cs-CZ" dirty="0"/>
              <a:t>	</a:t>
            </a:r>
            <a:r>
              <a:rPr lang="cs-CZ" dirty="0" smtClean="0"/>
              <a:t>je tvořena </a:t>
            </a:r>
            <a:r>
              <a:rPr lang="cs-CZ" dirty="0"/>
              <a:t>z částí</a:t>
            </a:r>
            <a:r>
              <a:rPr lang="cs-CZ" dirty="0" smtClean="0"/>
              <a:t>, které chrání dopravované </a:t>
            </a:r>
            <a:r>
              <a:rPr lang="cs-CZ" dirty="0"/>
              <a:t>osoby i </a:t>
            </a:r>
            <a:r>
              <a:rPr lang="cs-CZ" dirty="0" smtClean="0"/>
              <a:t>ze spodu. 	Součástí karoserie </a:t>
            </a:r>
            <a:r>
              <a:rPr lang="cs-CZ" dirty="0"/>
              <a:t>je - sedlo</a:t>
            </a:r>
            <a:r>
              <a:rPr lang="cs-CZ" dirty="0" smtClean="0"/>
              <a:t>, schránky </a:t>
            </a:r>
            <a:r>
              <a:rPr lang="cs-CZ" dirty="0"/>
              <a:t>a brašny </a:t>
            </a:r>
            <a:r>
              <a:rPr lang="cs-CZ" dirty="0" smtClean="0"/>
              <a:t>apod. Může </a:t>
            </a:r>
            <a:r>
              <a:rPr lang="cs-CZ" dirty="0"/>
              <a:t>mít </a:t>
            </a:r>
            <a:r>
              <a:rPr lang="cs-CZ" dirty="0" smtClean="0"/>
              <a:t>	nosnou </a:t>
            </a:r>
            <a:r>
              <a:rPr lang="cs-CZ" dirty="0"/>
              <a:t>funkci </a:t>
            </a:r>
            <a:r>
              <a:rPr lang="cs-CZ" dirty="0" smtClean="0"/>
              <a:t>a </a:t>
            </a:r>
            <a:r>
              <a:rPr lang="cs-CZ" dirty="0"/>
              <a:t>zastupovat cele nebo jen částečně rám vozidla.								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72" y="2877804"/>
            <a:ext cx="3745972" cy="2495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429000"/>
            <a:ext cx="3813674" cy="2860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085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372899"/>
            <a:ext cx="7992888" cy="540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Rozdělení karoserií podle vztahu k podvozku </a:t>
            </a:r>
            <a:endParaRPr lang="cs-CZ" sz="2000" dirty="0"/>
          </a:p>
          <a:p>
            <a:pPr algn="ctr"/>
            <a:endParaRPr lang="cs-CZ" sz="2000" dirty="0" smtClean="0"/>
          </a:p>
          <a:p>
            <a:r>
              <a:rPr lang="pt-BR" dirty="0"/>
              <a:t>					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11561" y="1340768"/>
            <a:ext cx="799288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a)	</a:t>
            </a:r>
            <a:r>
              <a:rPr lang="cs-CZ" i="1" u="sng" dirty="0" smtClean="0"/>
              <a:t>podvozková karoserie:</a:t>
            </a:r>
          </a:p>
          <a:p>
            <a:r>
              <a:rPr lang="cs-CZ" dirty="0"/>
              <a:t>	</a:t>
            </a:r>
            <a:r>
              <a:rPr lang="cs-CZ" dirty="0" smtClean="0"/>
              <a:t>podvozková </a:t>
            </a:r>
            <a:r>
              <a:rPr lang="cs-CZ" dirty="0"/>
              <a:t>karoserie - je upevněna na podvozek nebo strojový spodek </a:t>
            </a:r>
            <a:endParaRPr lang="cs-CZ" dirty="0" smtClean="0"/>
          </a:p>
          <a:p>
            <a:r>
              <a:rPr lang="cs-CZ" dirty="0"/>
              <a:t>	</a:t>
            </a:r>
            <a:r>
              <a:rPr lang="cs-CZ" dirty="0" smtClean="0"/>
              <a:t>automobilu </a:t>
            </a:r>
            <a:r>
              <a:rPr lang="cs-CZ" dirty="0"/>
              <a:t>- jeho tuhost umožňuje i jízdu bez karoserie - hlavně nákladní </a:t>
            </a:r>
            <a:endParaRPr lang="cs-CZ" dirty="0" smtClean="0"/>
          </a:p>
          <a:p>
            <a:r>
              <a:rPr lang="cs-CZ" dirty="0"/>
              <a:t>	</a:t>
            </a:r>
            <a:r>
              <a:rPr lang="cs-CZ" dirty="0" smtClean="0"/>
              <a:t>automobily. Upevňuje </a:t>
            </a:r>
            <a:r>
              <a:rPr lang="cs-CZ" dirty="0"/>
              <a:t>se na rám </a:t>
            </a:r>
            <a:r>
              <a:rPr lang="cs-CZ" dirty="0" smtClean="0"/>
              <a:t>podvozku.</a:t>
            </a:r>
            <a:endParaRPr lang="cs-CZ" dirty="0"/>
          </a:p>
          <a:p>
            <a:r>
              <a:rPr lang="cs-CZ" dirty="0" smtClean="0"/>
              <a:t>	• sama </a:t>
            </a:r>
            <a:r>
              <a:rPr lang="cs-CZ" dirty="0"/>
              <a:t>není nosná (nesamonosná karoserie)</a:t>
            </a:r>
          </a:p>
          <a:p>
            <a:r>
              <a:rPr lang="cs-CZ" dirty="0" smtClean="0"/>
              <a:t>	• namáhání </a:t>
            </a:r>
            <a:r>
              <a:rPr lang="cs-CZ" dirty="0"/>
              <a:t>od hnacího ústrojí a vnějších sil zachycuje rám s podvozkem</a:t>
            </a:r>
          </a:p>
          <a:p>
            <a:r>
              <a:rPr lang="cs-CZ" dirty="0" smtClean="0"/>
              <a:t>	• dnes již </a:t>
            </a:r>
            <a:r>
              <a:rPr lang="cs-CZ" dirty="0"/>
              <a:t>jen u nákladních </a:t>
            </a:r>
            <a:r>
              <a:rPr lang="cs-CZ" dirty="0" smtClean="0"/>
              <a:t>automobilů</a:t>
            </a:r>
            <a:endParaRPr lang="cs-CZ" dirty="0"/>
          </a:p>
          <a:p>
            <a:r>
              <a:rPr lang="cs-CZ" dirty="0" smtClean="0"/>
              <a:t>	• stejný </a:t>
            </a:r>
            <a:r>
              <a:rPr lang="cs-CZ" dirty="0"/>
              <a:t>podvozek lze použít pro různé </a:t>
            </a:r>
            <a:r>
              <a:rPr lang="cs-CZ" dirty="0" smtClean="0"/>
              <a:t>karoserie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								</a:t>
            </a:r>
          </a:p>
          <a:p>
            <a:endParaRPr lang="cs-CZ" dirty="0"/>
          </a:p>
        </p:txBody>
      </p:sp>
      <p:grpSp>
        <p:nvGrpSpPr>
          <p:cNvPr id="5" name="Group 5"/>
          <p:cNvGrpSpPr>
            <a:grpSpLocks noChangeAspect="1"/>
          </p:cNvGrpSpPr>
          <p:nvPr/>
        </p:nvGrpSpPr>
        <p:grpSpPr bwMode="auto">
          <a:xfrm>
            <a:off x="3132138" y="3644900"/>
            <a:ext cx="3136900" cy="2943225"/>
            <a:chOff x="1973" y="2296"/>
            <a:chExt cx="1976" cy="1854"/>
          </a:xfrm>
        </p:grpSpPr>
        <p:sp>
          <p:nvSpPr>
            <p:cNvPr id="6" name="AutoShape 4"/>
            <p:cNvSpPr>
              <a:spLocks noChangeAspect="1" noChangeArrowheads="1" noTextEdit="1"/>
            </p:cNvSpPr>
            <p:nvPr/>
          </p:nvSpPr>
          <p:spPr bwMode="auto">
            <a:xfrm>
              <a:off x="1973" y="2296"/>
              <a:ext cx="1976" cy="18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pic>
          <p:nvPicPr>
            <p:cNvPr id="3078" name="Picture 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3" y="2296"/>
              <a:ext cx="1979" cy="18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7351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000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700" dirty="0" smtClean="0"/>
              <a:t>Rozdělení </a:t>
            </a:r>
            <a:r>
              <a:rPr lang="cs-CZ" sz="2700" dirty="0"/>
              <a:t>karoserií podle vztahu k podvozku </a:t>
            </a:r>
            <a:r>
              <a:rPr lang="cs-CZ" sz="2400" dirty="0"/>
              <a:t/>
            </a:r>
            <a:br>
              <a:rPr lang="cs-CZ" sz="2400" dirty="0"/>
            </a:br>
            <a:endParaRPr lang="cs-CZ" sz="2400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1" y="1052736"/>
            <a:ext cx="799288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b)	</a:t>
            </a:r>
            <a:r>
              <a:rPr lang="cs-CZ" i="1" u="sng" dirty="0" smtClean="0"/>
              <a:t>polo nosná </a:t>
            </a:r>
            <a:r>
              <a:rPr lang="cs-CZ" i="1" u="sng" dirty="0"/>
              <a:t>karoserie </a:t>
            </a:r>
            <a:r>
              <a:rPr lang="cs-CZ" i="1" u="sng" dirty="0" smtClean="0"/>
              <a:t>:</a:t>
            </a:r>
          </a:p>
          <a:p>
            <a:r>
              <a:rPr lang="cs-CZ" dirty="0" smtClean="0"/>
              <a:t>	přebírá </a:t>
            </a:r>
            <a:r>
              <a:rPr lang="cs-CZ" dirty="0"/>
              <a:t>částečně nosnou funkci rámu automobilu </a:t>
            </a:r>
            <a:r>
              <a:rPr lang="cs-CZ" dirty="0" smtClean="0"/>
              <a:t>– lehčí konstrukce 	strojového </a:t>
            </a:r>
            <a:r>
              <a:rPr lang="cs-CZ" dirty="0"/>
              <a:t>spodku - není schopný samostatné jízdy</a:t>
            </a:r>
            <a:r>
              <a:rPr lang="cs-CZ" dirty="0" smtClean="0"/>
              <a:t>.) autobusy, trolejbusy.</a:t>
            </a:r>
          </a:p>
          <a:p>
            <a:r>
              <a:rPr lang="cs-CZ" dirty="0"/>
              <a:t>	• </a:t>
            </a:r>
            <a:r>
              <a:rPr lang="cs-CZ" dirty="0" smtClean="0"/>
              <a:t>rám slouží </a:t>
            </a:r>
            <a:r>
              <a:rPr lang="cs-CZ" dirty="0"/>
              <a:t>pouze k uchycení podvozkových orgánů</a:t>
            </a:r>
          </a:p>
          <a:p>
            <a:r>
              <a:rPr lang="cs-CZ" dirty="0" smtClean="0"/>
              <a:t>	• statické </a:t>
            </a:r>
            <a:r>
              <a:rPr lang="cs-CZ" dirty="0"/>
              <a:t>namáhání a síly způsobené jízdou zachycuje rám i karoserie</a:t>
            </a:r>
          </a:p>
          <a:p>
            <a:r>
              <a:rPr lang="cs-CZ" dirty="0" smtClean="0"/>
              <a:t>	• karoserie </a:t>
            </a:r>
            <a:r>
              <a:rPr lang="cs-CZ" dirty="0"/>
              <a:t>musí být pevně spojena s rámem </a:t>
            </a:r>
            <a:r>
              <a:rPr lang="cs-CZ" dirty="0" smtClean="0"/>
              <a:t>(rozebíratelný </a:t>
            </a:r>
            <a:r>
              <a:rPr lang="cs-CZ" dirty="0"/>
              <a:t>spoj)</a:t>
            </a:r>
          </a:p>
          <a:p>
            <a:r>
              <a:rPr lang="cs-CZ" dirty="0" smtClean="0"/>
              <a:t>	• rám ani karoserie nejsou  schopny </a:t>
            </a:r>
            <a:r>
              <a:rPr lang="cs-CZ" dirty="0"/>
              <a:t>samostatného pohybu</a:t>
            </a:r>
          </a:p>
          <a:p>
            <a:endParaRPr lang="cs-CZ" dirty="0" smtClean="0"/>
          </a:p>
          <a:p>
            <a:r>
              <a:rPr lang="cs-CZ" dirty="0"/>
              <a:t>							</a:t>
            </a: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auto">
          <a:xfrm>
            <a:off x="827088" y="3623333"/>
            <a:ext cx="3302000" cy="2520950"/>
            <a:chOff x="521" y="2160"/>
            <a:chExt cx="2080" cy="1588"/>
          </a:xfrm>
        </p:grpSpPr>
        <p:sp>
          <p:nvSpPr>
            <p:cNvPr id="7" name="AutoShape 4"/>
            <p:cNvSpPr>
              <a:spLocks noChangeAspect="1" noChangeArrowheads="1" noTextEdit="1"/>
            </p:cNvSpPr>
            <p:nvPr/>
          </p:nvSpPr>
          <p:spPr bwMode="auto">
            <a:xfrm>
              <a:off x="521" y="2160"/>
              <a:ext cx="2080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pic>
          <p:nvPicPr>
            <p:cNvPr id="4102" name="Picture 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1" y="2160"/>
              <a:ext cx="2085" cy="15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10"/>
          <p:cNvGrpSpPr>
            <a:grpSpLocks noChangeAspect="1"/>
          </p:cNvGrpSpPr>
          <p:nvPr/>
        </p:nvGrpSpPr>
        <p:grpSpPr bwMode="auto">
          <a:xfrm>
            <a:off x="4427538" y="3500438"/>
            <a:ext cx="3827462" cy="2670175"/>
            <a:chOff x="2789" y="2205"/>
            <a:chExt cx="2411" cy="1682"/>
          </a:xfrm>
        </p:grpSpPr>
        <p:sp>
          <p:nvSpPr>
            <p:cNvPr id="9" name="AutoShape 9"/>
            <p:cNvSpPr>
              <a:spLocks noChangeAspect="1" noChangeArrowheads="1" noTextEdit="1"/>
            </p:cNvSpPr>
            <p:nvPr/>
          </p:nvSpPr>
          <p:spPr bwMode="auto">
            <a:xfrm>
              <a:off x="2789" y="2205"/>
              <a:ext cx="2411" cy="1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pic>
          <p:nvPicPr>
            <p:cNvPr id="4107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9" y="2205"/>
              <a:ext cx="2418" cy="1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5126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2000" y="360000"/>
            <a:ext cx="7920880" cy="540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400" dirty="0" smtClean="0"/>
              <a:t>	</a:t>
            </a:r>
          </a:p>
          <a:p>
            <a:pPr algn="ctr">
              <a:lnSpc>
                <a:spcPct val="150000"/>
              </a:lnSpc>
            </a:pPr>
            <a:r>
              <a:rPr lang="cs-CZ" sz="2400" dirty="0" smtClean="0"/>
              <a:t>	Rozdělení </a:t>
            </a:r>
            <a:r>
              <a:rPr lang="cs-CZ" sz="2400" dirty="0"/>
              <a:t>karoserií podle vztahu k podvozku </a:t>
            </a:r>
            <a:r>
              <a:rPr lang="cs-CZ" dirty="0"/>
              <a:t>						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12000" y="1268760"/>
            <a:ext cx="813646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898525">
              <a:buAutoNum type="alphaLcParenR" startAt="3"/>
            </a:pPr>
            <a:r>
              <a:rPr lang="cs-CZ" i="1" u="sng" dirty="0" smtClean="0"/>
              <a:t>samonosná </a:t>
            </a:r>
            <a:r>
              <a:rPr lang="cs-CZ" i="1" u="sng" dirty="0"/>
              <a:t>karoserie </a:t>
            </a:r>
            <a:r>
              <a:rPr lang="cs-CZ" i="1" u="sng" dirty="0" smtClean="0"/>
              <a:t>:</a:t>
            </a:r>
            <a:endParaRPr lang="cs-CZ" dirty="0" smtClean="0"/>
          </a:p>
          <a:p>
            <a:pPr algn="just"/>
            <a:r>
              <a:rPr lang="cs-CZ" dirty="0"/>
              <a:t>	</a:t>
            </a:r>
            <a:r>
              <a:rPr lang="cs-CZ" dirty="0" smtClean="0"/>
              <a:t>nemá </a:t>
            </a:r>
            <a:r>
              <a:rPr lang="cs-CZ" dirty="0"/>
              <a:t>rám ani strojový spodek - přebírá nosnou </a:t>
            </a:r>
            <a:r>
              <a:rPr lang="cs-CZ" dirty="0" smtClean="0"/>
              <a:t>funkci, agregáty 	montovány </a:t>
            </a:r>
            <a:r>
              <a:rPr lang="cs-CZ" dirty="0"/>
              <a:t>přímo do karoserie</a:t>
            </a:r>
            <a:r>
              <a:rPr lang="cs-CZ" dirty="0" smtClean="0"/>
              <a:t>, lacinější </a:t>
            </a:r>
            <a:r>
              <a:rPr lang="cs-CZ" dirty="0"/>
              <a:t>výroba</a:t>
            </a:r>
            <a:r>
              <a:rPr lang="cs-CZ" dirty="0" smtClean="0"/>
              <a:t>, 	bezpečnější, dražší opravy, 	deformační </a:t>
            </a:r>
            <a:r>
              <a:rPr lang="cs-CZ" dirty="0"/>
              <a:t>zóny</a:t>
            </a:r>
            <a:r>
              <a:rPr lang="cs-CZ" dirty="0" smtClean="0"/>
              <a:t>.</a:t>
            </a:r>
            <a:endParaRPr lang="cs-CZ" dirty="0"/>
          </a:p>
          <a:p>
            <a:pPr algn="just"/>
            <a:r>
              <a:rPr lang="cs-CZ" dirty="0" smtClean="0"/>
              <a:t>	• části podvozku </a:t>
            </a:r>
            <a:r>
              <a:rPr lang="cs-CZ" dirty="0"/>
              <a:t>jsou ke karoserii upevněny přímo nebo pomocí </a:t>
            </a:r>
            <a:r>
              <a:rPr lang="cs-CZ" dirty="0" smtClean="0"/>
              <a:t>		   pomocných konstrukcí případně </a:t>
            </a:r>
            <a:r>
              <a:rPr lang="cs-CZ" dirty="0"/>
              <a:t>pomocí rámů pevně spojených s karoserií</a:t>
            </a:r>
          </a:p>
          <a:p>
            <a:r>
              <a:rPr lang="cs-CZ" dirty="0" smtClean="0"/>
              <a:t>	• karoserie </a:t>
            </a:r>
            <a:r>
              <a:rPr lang="cs-CZ" dirty="0"/>
              <a:t>zachycuje veškeré síly (od hnacího ústrojí a způsobené jízdou)</a:t>
            </a:r>
          </a:p>
          <a:p>
            <a:r>
              <a:rPr lang="cs-CZ" dirty="0" smtClean="0"/>
              <a:t>	• konstrukce </a:t>
            </a:r>
            <a:r>
              <a:rPr lang="cs-CZ" dirty="0"/>
              <a:t>je </a:t>
            </a:r>
            <a:r>
              <a:rPr lang="cs-CZ" dirty="0" smtClean="0"/>
              <a:t>lehká, levnější </a:t>
            </a:r>
            <a:r>
              <a:rPr lang="cs-CZ" dirty="0"/>
              <a:t>výroba</a:t>
            </a:r>
          </a:p>
          <a:p>
            <a:r>
              <a:rPr lang="cs-CZ" dirty="0" smtClean="0"/>
              <a:t>	• lepší </a:t>
            </a:r>
            <a:r>
              <a:rPr lang="cs-CZ" dirty="0"/>
              <a:t>možnost automatizace výroby</a:t>
            </a:r>
          </a:p>
          <a:p>
            <a:r>
              <a:rPr lang="cs-CZ" dirty="0" smtClean="0"/>
              <a:t>	• vyšší </a:t>
            </a:r>
            <a:r>
              <a:rPr lang="cs-CZ" dirty="0"/>
              <a:t>nároky na mechanické vlastnosti karoserie</a:t>
            </a:r>
          </a:p>
          <a:p>
            <a:r>
              <a:rPr lang="cs-CZ" dirty="0" smtClean="0"/>
              <a:t>	• komplikovanější </a:t>
            </a:r>
            <a:r>
              <a:rPr lang="cs-CZ" dirty="0"/>
              <a:t>možnost modifikací karoserie	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							</a:t>
            </a:r>
          </a:p>
        </p:txBody>
      </p:sp>
      <p:pic>
        <p:nvPicPr>
          <p:cNvPr id="5124" name="Picture 4" descr="http://www.auta5p.eu/informace/podvozek/podvoz_0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645024"/>
            <a:ext cx="4032448" cy="2899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495" y="4509120"/>
            <a:ext cx="4485693" cy="1940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350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000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2400" dirty="0"/>
              <a:t>Rozdělení karoserií podle vztahu k podvozku </a:t>
            </a: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1124744"/>
            <a:ext cx="820891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u="sng" dirty="0"/>
              <a:t>Podle konstrukce rozlišujeme samonosnou karosérii</a:t>
            </a:r>
            <a:r>
              <a:rPr lang="cs-CZ" i="1" u="sng" dirty="0" smtClean="0"/>
              <a:t>:</a:t>
            </a:r>
          </a:p>
          <a:p>
            <a:endParaRPr lang="cs-CZ" dirty="0"/>
          </a:p>
          <a:p>
            <a:r>
              <a:rPr lang="cs-CZ" dirty="0" smtClean="0"/>
              <a:t>	• </a:t>
            </a:r>
            <a:r>
              <a:rPr lang="cs-CZ" i="1" dirty="0"/>
              <a:t>rámovou</a:t>
            </a:r>
            <a:r>
              <a:rPr lang="cs-CZ" dirty="0"/>
              <a:t> </a:t>
            </a:r>
            <a:r>
              <a:rPr lang="cs-CZ" dirty="0" smtClean="0"/>
              <a:t>- samonosná </a:t>
            </a:r>
            <a:r>
              <a:rPr lang="cs-CZ" dirty="0"/>
              <a:t>karosérie tvořící nedělitelný celek s vestavěným </a:t>
            </a:r>
            <a:r>
              <a:rPr lang="cs-CZ" dirty="0" smtClean="0"/>
              <a:t>	   rámem</a:t>
            </a:r>
            <a:endParaRPr lang="cs-CZ" dirty="0"/>
          </a:p>
          <a:p>
            <a:r>
              <a:rPr lang="cs-CZ" dirty="0" smtClean="0"/>
              <a:t>	• </a:t>
            </a:r>
            <a:r>
              <a:rPr lang="cs-CZ" i="1" dirty="0"/>
              <a:t>skořepinovou</a:t>
            </a:r>
            <a:r>
              <a:rPr lang="cs-CZ" dirty="0"/>
              <a:t> </a:t>
            </a:r>
            <a:r>
              <a:rPr lang="cs-CZ" dirty="0" smtClean="0"/>
              <a:t>- vytvořena </a:t>
            </a:r>
            <a:r>
              <a:rPr lang="cs-CZ" dirty="0"/>
              <a:t>ve svém celku jako nosník bez nosné </a:t>
            </a:r>
            <a:r>
              <a:rPr lang="cs-CZ" dirty="0" smtClean="0"/>
              <a:t>kostry</a:t>
            </a:r>
            <a:endParaRPr lang="cs-CZ" dirty="0"/>
          </a:p>
          <a:p>
            <a:r>
              <a:rPr lang="cs-CZ" dirty="0" smtClean="0"/>
              <a:t>	• </a:t>
            </a:r>
            <a:r>
              <a:rPr lang="cs-CZ" i="1" dirty="0" smtClean="0"/>
              <a:t>panelovou</a:t>
            </a:r>
            <a:r>
              <a:rPr lang="cs-CZ" dirty="0" smtClean="0"/>
              <a:t> - </a:t>
            </a:r>
            <a:r>
              <a:rPr lang="cs-CZ" dirty="0"/>
              <a:t>stěny tvořeny z částí (panelů) vhodně spojených a tvořících </a:t>
            </a:r>
            <a:r>
              <a:rPr lang="cs-CZ" dirty="0" smtClean="0"/>
              <a:t>	   nosný </a:t>
            </a:r>
            <a:r>
              <a:rPr lang="cs-CZ" dirty="0"/>
              <a:t>celek, </a:t>
            </a:r>
            <a:r>
              <a:rPr lang="cs-CZ" dirty="0" smtClean="0"/>
              <a:t>nebo připevněných </a:t>
            </a:r>
            <a:r>
              <a:rPr lang="cs-CZ" dirty="0"/>
              <a:t>(zpravidla odnímatelně) k nosné nebo </a:t>
            </a:r>
            <a:r>
              <a:rPr lang="cs-CZ" dirty="0" smtClean="0"/>
              <a:t>	   polo nosné kostře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00" r="1300" b="2397"/>
          <a:stretch/>
        </p:blipFill>
        <p:spPr bwMode="auto">
          <a:xfrm>
            <a:off x="467544" y="3356992"/>
            <a:ext cx="2736304" cy="1692000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154" y="3356992"/>
            <a:ext cx="3238500" cy="153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81128"/>
            <a:ext cx="2808312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453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000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2400" dirty="0" smtClean="0"/>
              <a:t>Rozdělení karoserií podle tvaru</a:t>
            </a: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lnSpcReduction="10000"/>
          </a:bodyPr>
          <a:lstStyle/>
          <a:p>
            <a:r>
              <a:rPr lang="cs-CZ" sz="1800" i="1" u="sng" dirty="0" smtClean="0"/>
              <a:t>Blatníková karoserie:</a:t>
            </a:r>
            <a:r>
              <a:rPr lang="cs-CZ" sz="1800" dirty="0" smtClean="0"/>
              <a:t>	blatníky vyvstávají z obrysu stěn její skříně – oddělitelné</a:t>
            </a:r>
          </a:p>
          <a:p>
            <a:pPr marL="0" indent="0">
              <a:buNone/>
            </a:pPr>
            <a:endParaRPr lang="cs-CZ" sz="1800" dirty="0" smtClean="0"/>
          </a:p>
          <a:p>
            <a:r>
              <a:rPr lang="cs-CZ" sz="1800" i="1" u="sng" dirty="0" smtClean="0"/>
              <a:t>Pontonová karoserie:</a:t>
            </a:r>
            <a:r>
              <a:rPr lang="cs-CZ" sz="1800" dirty="0" smtClean="0"/>
              <a:t>	blatníky tvořeny v obrysu její skříně – oddělitelné v </a:t>
            </a:r>
          </a:p>
          <a:p>
            <a:pPr marL="0" indent="0">
              <a:buNone/>
            </a:pPr>
            <a:r>
              <a:rPr lang="cs-CZ" sz="1800" dirty="0" smtClean="0"/>
              <a:t>			současnosti pouze přední</a:t>
            </a:r>
          </a:p>
          <a:p>
            <a:pPr marL="0" indent="0">
              <a:buNone/>
            </a:pPr>
            <a:endParaRPr lang="cs-CZ" sz="1800" dirty="0" smtClean="0"/>
          </a:p>
          <a:p>
            <a:r>
              <a:rPr lang="cs-CZ" sz="1800" i="1" u="sng" dirty="0" smtClean="0"/>
              <a:t>Kapotová karoserie:</a:t>
            </a:r>
            <a:r>
              <a:rPr lang="cs-CZ" sz="1800" dirty="0" smtClean="0"/>
              <a:t>	prostor pro hnací ústrojí (motor) vystupuje před její</a:t>
            </a:r>
          </a:p>
          <a:p>
            <a:pPr marL="0" indent="0">
              <a:buNone/>
            </a:pPr>
            <a:r>
              <a:rPr lang="cs-CZ" sz="1800" dirty="0"/>
              <a:t>	</a:t>
            </a:r>
            <a:r>
              <a:rPr lang="cs-CZ" sz="1800" dirty="0" smtClean="0"/>
              <a:t>		čelní stěnu</a:t>
            </a:r>
          </a:p>
          <a:p>
            <a:pPr marL="0" indent="0">
              <a:buNone/>
            </a:pPr>
            <a:endParaRPr lang="cs-CZ" sz="1800" dirty="0" smtClean="0"/>
          </a:p>
          <a:p>
            <a:r>
              <a:rPr lang="cs-CZ" sz="1800" i="1" u="sng" dirty="0" smtClean="0"/>
              <a:t>Polo kapotová karoserie:</a:t>
            </a:r>
            <a:r>
              <a:rPr lang="cs-CZ" sz="1800" dirty="0" smtClean="0"/>
              <a:t>	prostor pro hnací ústrojí vystupuje jen z části před její </a:t>
            </a:r>
          </a:p>
          <a:p>
            <a:pPr marL="0" indent="0">
              <a:buNone/>
            </a:pPr>
            <a:r>
              <a:rPr lang="cs-CZ" sz="1800" dirty="0"/>
              <a:t>	</a:t>
            </a:r>
            <a:r>
              <a:rPr lang="cs-CZ" sz="1800" dirty="0" smtClean="0"/>
              <a:t>		stěnu</a:t>
            </a:r>
          </a:p>
          <a:p>
            <a:pPr marL="0" indent="0">
              <a:buNone/>
            </a:pPr>
            <a:endParaRPr lang="cs-CZ" sz="1800" dirty="0" smtClean="0"/>
          </a:p>
          <a:p>
            <a:r>
              <a:rPr lang="cs-CZ" sz="1800" i="1" u="sng" dirty="0" smtClean="0"/>
              <a:t>Bez kapotová karoserie:</a:t>
            </a:r>
            <a:r>
              <a:rPr lang="cs-CZ" sz="1800" dirty="0" smtClean="0"/>
              <a:t>	prostor pro hnací ústrojí nevystupuje před čelní stěnu</a:t>
            </a:r>
          </a:p>
          <a:p>
            <a:pPr marL="0" indent="0">
              <a:buNone/>
            </a:pPr>
            <a:r>
              <a:rPr lang="cs-CZ" sz="1800" dirty="0"/>
              <a:t>	</a:t>
            </a:r>
            <a:r>
              <a:rPr lang="cs-CZ" sz="1800" dirty="0" smtClean="0"/>
              <a:t>		slangově (trambusová karoserie)</a:t>
            </a:r>
          </a:p>
          <a:p>
            <a:pPr marL="0" indent="0">
              <a:buNone/>
            </a:pPr>
            <a:endParaRPr lang="cs-CZ" sz="1800" dirty="0" smtClean="0"/>
          </a:p>
          <a:p>
            <a:r>
              <a:rPr lang="cs-CZ" sz="1800" i="1" u="sng" dirty="0" smtClean="0"/>
              <a:t>Proudnicová karoserie:</a:t>
            </a:r>
            <a:r>
              <a:rPr lang="cs-CZ" sz="1800" dirty="0" smtClean="0"/>
              <a:t>	vnější strany jsou řešeny tak, aby se dosáhlo co </a:t>
            </a:r>
          </a:p>
          <a:p>
            <a:pPr marL="0" indent="0">
              <a:buNone/>
            </a:pPr>
            <a:r>
              <a:rPr lang="cs-CZ" sz="1800" dirty="0"/>
              <a:t>	</a:t>
            </a:r>
            <a:r>
              <a:rPr lang="cs-CZ" sz="1800" dirty="0" smtClean="0"/>
              <a:t>		nejmenšího odporu vzduchu (cx)</a:t>
            </a:r>
            <a:endParaRPr lang="cs-CZ" sz="1800" i="1" u="sng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721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000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2400" dirty="0"/>
              <a:t>Rozdělení karoserií podle tvaru</a:t>
            </a: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125598"/>
            <a:ext cx="7863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			</a:t>
            </a:r>
            <a:r>
              <a:rPr lang="cs-CZ" dirty="0"/>
              <a:t>					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16" y="4005064"/>
            <a:ext cx="3069684" cy="2041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313186"/>
            <a:ext cx="4116949" cy="2187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1221" y="1125598"/>
            <a:ext cx="3067163" cy="2300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712779"/>
            <a:ext cx="4429125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467544" y="3573016"/>
            <a:ext cx="16551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Blatníková karoserie</a:t>
            </a:r>
            <a:endParaRPr lang="cs-CZ" sz="1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99992" y="3284984"/>
            <a:ext cx="26064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	Pontonová karoserie</a:t>
            </a:r>
            <a:endParaRPr lang="cs-CZ" sz="1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5536" y="6237312"/>
            <a:ext cx="27277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	Proudnicová karoserie</a:t>
            </a:r>
            <a:endParaRPr lang="cs-CZ" sz="1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779912" y="6237312"/>
            <a:ext cx="39383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	Bez kapotová – (trambusová) karoserie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72378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000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cs-CZ" sz="2400" dirty="0"/>
              <a:t>Rozdělení karoserií podle tvaru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 smtClean="0"/>
              <a:t>	Kapotová karoserie</a:t>
            </a:r>
            <a:endParaRPr lang="cs-CZ" sz="1400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97296" y="764704"/>
            <a:ext cx="79208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/>
          </a:p>
          <a:p>
            <a:r>
              <a:rPr lang="cs-CZ" dirty="0"/>
              <a:t>				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2816"/>
            <a:ext cx="3936437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239433"/>
            <a:ext cx="3265537" cy="3527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5528704" y="1773487"/>
            <a:ext cx="1931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Polo kapotová karoserie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85640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000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2400" dirty="0"/>
              <a:t>Rozdělení karoserií podle </a:t>
            </a:r>
            <a:r>
              <a:rPr lang="cs-CZ" sz="2400" dirty="0" smtClean="0"/>
              <a:t>vnitřního uspořádání</a:t>
            </a: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r>
              <a:rPr lang="cs-CZ" sz="1800" i="1" u="sng" dirty="0" smtClean="0"/>
              <a:t>Tří prostorová karoserie:</a:t>
            </a:r>
            <a:r>
              <a:rPr lang="cs-CZ" sz="1800" dirty="0" smtClean="0"/>
              <a:t>		oddělené prostory – motor – prostor pro 				cestující a prostor pro cestující (Sedan)</a:t>
            </a:r>
          </a:p>
          <a:p>
            <a:r>
              <a:rPr lang="cs-CZ" sz="1800" i="1" u="sng" dirty="0" smtClean="0"/>
              <a:t>Dvouprostorová karoserie:</a:t>
            </a:r>
            <a:r>
              <a:rPr lang="cs-CZ" sz="1800" dirty="0" smtClean="0"/>
              <a:t>	oddělené prostory – motor – prostor pro</a:t>
            </a:r>
          </a:p>
          <a:p>
            <a:pPr marL="0" indent="0">
              <a:buNone/>
            </a:pPr>
            <a:r>
              <a:rPr lang="cs-CZ" sz="1800" dirty="0"/>
              <a:t>	</a:t>
            </a:r>
            <a:r>
              <a:rPr lang="cs-CZ" sz="1800" dirty="0" smtClean="0"/>
              <a:t>			cestující a zavazadla ( Hatchback, Liftback)</a:t>
            </a:r>
          </a:p>
          <a:p>
            <a:r>
              <a:rPr lang="cs-CZ" sz="1800" i="1" u="sng" dirty="0" smtClean="0"/>
              <a:t>Jedno prostorová karoserie:</a:t>
            </a:r>
            <a:r>
              <a:rPr lang="cs-CZ" sz="1800" dirty="0" smtClean="0"/>
              <a:t>	jeden prostor pro vše (Autobusy apod.)</a:t>
            </a:r>
            <a:endParaRPr lang="cs-CZ" sz="1800" i="1" u="sng" dirty="0" smtClean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15</a:t>
            </a:fld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03739"/>
            <a:ext cx="2601576" cy="3302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6977" y="3645024"/>
            <a:ext cx="5064095" cy="2670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220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000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2400" dirty="0" smtClean="0"/>
              <a:t>Třídy osobních automobilů </a:t>
            </a:r>
            <a:endParaRPr lang="cs-CZ" sz="2400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16</a:t>
            </a:fld>
            <a:endParaRPr lang="cs-CZ" dirty="0"/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1121748"/>
              </p:ext>
            </p:extLst>
          </p:nvPr>
        </p:nvGraphicFramePr>
        <p:xfrm>
          <a:off x="467545" y="1556788"/>
          <a:ext cx="8208910" cy="490294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48418"/>
                <a:gridCol w="526622"/>
                <a:gridCol w="520277"/>
                <a:gridCol w="704807"/>
                <a:gridCol w="795749"/>
                <a:gridCol w="875325"/>
                <a:gridCol w="773014"/>
                <a:gridCol w="704807"/>
                <a:gridCol w="1159521"/>
                <a:gridCol w="1000370"/>
              </a:tblGrid>
              <a:tr h="221168">
                <a:tc gridSpan="3"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Rozdělení jednotlivých modelů v roce 2013:</a:t>
                      </a:r>
                      <a:endParaRPr lang="cs-CZ" sz="12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</a:tr>
              <a:tr h="221168"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</a:tr>
              <a:tr h="22116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Třída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mini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nižší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nižší střední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střední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vyšší střední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vyšší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luxusní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</a:tr>
              <a:tr h="22116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Skupina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A00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A0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A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B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C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D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</a:tr>
              <a:tr h="22116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Skupina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u="none" strike="noStrike" dirty="0">
                          <a:effectLst/>
                        </a:rPr>
                        <a:t>1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u="none" strike="noStrike" dirty="0">
                          <a:effectLst/>
                        </a:rPr>
                        <a:t>2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u="none" strike="noStrike" dirty="0">
                          <a:effectLst/>
                        </a:rPr>
                        <a:t>3.1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u="none" strike="noStrike" dirty="0">
                          <a:effectLst/>
                        </a:rPr>
                        <a:t>3.2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u="none" strike="noStrike" dirty="0">
                          <a:effectLst/>
                        </a:rPr>
                        <a:t>4.1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u="none" strike="noStrike" dirty="0">
                          <a:effectLst/>
                        </a:rPr>
                        <a:t>4.2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u="none" strike="noStrike" dirty="0">
                          <a:effectLst/>
                        </a:rPr>
                        <a:t>5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u="none" strike="noStrike" dirty="0">
                          <a:effectLst/>
                        </a:rPr>
                        <a:t>6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u="none" strike="noStrike" dirty="0">
                          <a:effectLst/>
                        </a:rPr>
                        <a:t>7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</a:tr>
              <a:tr h="22116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Délka (mm)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&lt;3900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&lt;4300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&lt;4500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&lt;4600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&lt;4700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&lt;4800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&lt;5000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&lt;5200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&gt;5000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</a:tr>
              <a:tr h="22116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Rozvor (mm)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&lt;2500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&lt;2600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&lt;2700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&lt;2800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&lt;2900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&lt;3000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&gt;2900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</a:tr>
              <a:tr h="22116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Provozní hmotnost (kg)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&lt;1200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&lt;1700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&lt;1700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&lt;1800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&lt;2000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&lt;2400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&gt;2000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</a:tr>
              <a:tr h="22116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Běžný objem motoru (l)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&lt;1,2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1,2–2,0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1,6–3,2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1,6–3,5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2,0–3,5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2,5–6,0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&gt;4,0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</a:tr>
              <a:tr h="22116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Výkon (kW)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&lt;45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40–132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59–190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75–210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100–270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170–350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&gt;300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</a:tr>
              <a:tr h="414044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Příklad vozů Mercedes-Benz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–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–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A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–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–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C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E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S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–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</a:tr>
              <a:tr h="22116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Příklad vozů BMW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–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–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BMW 1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–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–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BMW 3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BMW 5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BMW 7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–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</a:tr>
              <a:tr h="22116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Příklad vozů Audi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–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A1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–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A3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–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A4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A6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A8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–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</a:tr>
              <a:tr h="414044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Příklad vozů Ford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Ford Ka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Ford Fiesta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Ford C-MAX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Ford Focus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Ford S-MAX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Ford Mondeo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Ford Falcon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Ford Taurus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Ford Thunderbird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</a:tr>
              <a:tr h="22116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Příklad vozů VW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up!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Polo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Golf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Jetta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–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Passat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–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Volkswagen Phaeton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-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</a:tr>
              <a:tr h="414044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Příklad vozů Škoda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Škoda Citigo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Škoda Fabia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Škoda Rapid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Škoda Octavia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-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Škoda Sperb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-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–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</a:tr>
              <a:tr h="22116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Příklad vozů Peugeot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u="none" strike="noStrike" dirty="0">
                          <a:effectLst/>
                        </a:rPr>
                        <a:t>107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u="none" strike="noStrike" dirty="0">
                          <a:effectLst/>
                        </a:rPr>
                        <a:t>208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u="none" strike="noStrike" dirty="0">
                          <a:effectLst/>
                        </a:rPr>
                        <a:t>308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–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-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u="none" strike="noStrike" dirty="0">
                          <a:effectLst/>
                        </a:rPr>
                        <a:t>508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-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–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–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</a:tr>
              <a:tr h="414044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Příklad vozů další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Fiat 500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Renault Clio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Kia Cee'd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Toyota Auris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Renault Laguna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Opel Insignia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Volvo XC70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Jaguar XF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u="none" strike="noStrike" dirty="0">
                          <a:effectLst/>
                        </a:rPr>
                        <a:t>Lexus LS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29" marR="5829" marT="5829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723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17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620688"/>
            <a:ext cx="792088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Tato prezentace, seznamuje  účastníky s jednou skupinou automobilu tj. karoserie, ke které jsou přiřazeny pouze vybrané fotografie. Třídy vozidel a jejich ukázka je platná pro rok 2013</a:t>
            </a:r>
          </a:p>
          <a:p>
            <a:endParaRPr lang="cs-CZ" sz="2000" dirty="0"/>
          </a:p>
          <a:p>
            <a:endParaRPr lang="cs-CZ" sz="2000" dirty="0"/>
          </a:p>
          <a:p>
            <a:endParaRPr lang="cs-CZ" sz="2000" dirty="0" smtClean="0"/>
          </a:p>
          <a:p>
            <a:r>
              <a:rPr lang="cs-CZ" sz="2000" dirty="0" smtClean="0"/>
              <a:t>Domácí práce:</a:t>
            </a:r>
          </a:p>
          <a:p>
            <a:endParaRPr lang="cs-CZ" sz="2000" dirty="0" smtClean="0"/>
          </a:p>
          <a:p>
            <a:r>
              <a:rPr lang="cs-CZ" sz="2000" dirty="0" smtClean="0"/>
              <a:t>Vaším úkolem je zdokonalit se  v jednotlivých rozděleních karoserie a opakovat si terminologii (technické pojmy), třeba při cestě do školy/ze školy, při jízdě autem, autobusem. Zařaďte Váš automobil, který máte doma do jednotlivých kategorií rozdělení vozidel a do třídy osobních vozidel. </a:t>
            </a:r>
            <a:endParaRPr lang="cs-CZ" sz="2000" dirty="0"/>
          </a:p>
          <a:p>
            <a:endParaRPr lang="cs-CZ" sz="2000" dirty="0" smtClean="0"/>
          </a:p>
          <a:p>
            <a:pPr algn="ctr"/>
            <a:r>
              <a:rPr lang="cs-CZ" sz="4400" i="1" dirty="0" smtClean="0">
                <a:solidFill>
                  <a:schemeClr val="accent6">
                    <a:lumMod val="75000"/>
                  </a:schemeClr>
                </a:solidFill>
              </a:rPr>
              <a:t>Děkuji za pozornost</a:t>
            </a:r>
            <a:endParaRPr lang="cs-CZ" sz="4400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08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</a:rPr>
              <a:t>Použité zdroje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3119" y="1628800"/>
            <a:ext cx="7632848" cy="4329835"/>
          </a:xfrm>
          <a:prstGeom prst="rect">
            <a:avLst/>
          </a:prstGeom>
          <a:noFill/>
        </p:spPr>
        <p:txBody>
          <a:bodyPr wrap="square" tIns="36000" rtlCol="0">
            <a:spAutoFit/>
          </a:bodyPr>
          <a:lstStyle/>
          <a:p>
            <a:r>
              <a:rPr lang="cs-CZ" sz="1600" dirty="0" smtClean="0">
                <a:solidFill>
                  <a:prstClr val="black"/>
                </a:solidFill>
              </a:rPr>
              <a:t>Publikace: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M. Pilárik, J. Pabst  -  Automobily </a:t>
            </a:r>
            <a:r>
              <a:rPr lang="cs-CZ" sz="1600" dirty="0">
                <a:solidFill>
                  <a:prstClr val="black"/>
                </a:solidFill>
              </a:rPr>
              <a:t>I. </a:t>
            </a:r>
            <a:r>
              <a:rPr lang="cs-CZ" sz="1600" dirty="0" smtClean="0">
                <a:solidFill>
                  <a:prstClr val="black"/>
                </a:solidFill>
              </a:rPr>
              <a:t>Informatorium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Rolf Gscheidle </a:t>
            </a:r>
            <a:r>
              <a:rPr lang="cs-CZ" sz="1600" dirty="0">
                <a:solidFill>
                  <a:prstClr val="black"/>
                </a:solidFill>
              </a:rPr>
              <a:t>- Příručka </a:t>
            </a:r>
            <a:r>
              <a:rPr lang="cs-CZ" sz="1600" dirty="0" smtClean="0">
                <a:solidFill>
                  <a:prstClr val="black"/>
                </a:solidFill>
              </a:rPr>
              <a:t>pro automechanika. Sabotáles</a:t>
            </a:r>
          </a:p>
          <a:p>
            <a:endParaRPr lang="cs-CZ" sz="1600" dirty="0" smtClean="0">
              <a:solidFill>
                <a:prstClr val="black"/>
              </a:solidFill>
            </a:endParaRPr>
          </a:p>
          <a:p>
            <a:r>
              <a:rPr lang="cs-CZ" sz="1600" dirty="0" smtClean="0">
                <a:solidFill>
                  <a:prstClr val="black"/>
                </a:solidFill>
              </a:rPr>
              <a:t>V prezentaci použity vlastní citace a schémata, vyjma fotografií z volně dostupných zdrojů:</a:t>
            </a:r>
          </a:p>
          <a:p>
            <a:endParaRPr lang="cs-CZ" sz="800" dirty="0" smtClean="0">
              <a:solidFill>
                <a:prstClr val="black"/>
              </a:solidFill>
              <a:hlinkClick r:id="rId4" action="ppaction://hlinkpres?slideindex=1&amp;slidetitle="/>
            </a:endParaRPr>
          </a:p>
          <a:p>
            <a:r>
              <a:rPr lang="cs-CZ" sz="800" dirty="0" smtClean="0">
                <a:solidFill>
                  <a:prstClr val="black"/>
                </a:solidFill>
                <a:hlinkClick r:id="rId4" action="ppaction://hlinkpres?slideindex=1&amp;slidetitle="/>
              </a:rPr>
              <a:t>https</a:t>
            </a:r>
            <a:r>
              <a:rPr lang="cs-CZ" sz="800" dirty="0">
                <a:solidFill>
                  <a:prstClr val="black"/>
                </a:solidFill>
                <a:hlinkClick r:id="rId4" action="ppaction://hlinkpres?slideindex=1&amp;slidetitle="/>
              </a:rPr>
              <a:t>://www.google.cz/search?q=Fotografie+dod%C3%A1vkov%C3%BDch+vozidel&amp;tbm=isch&amp;tbo=u&amp;source=univ&amp;sa=X&amp;ei=ZtA6UpWID8SptAbQ1oCwDw&amp;ved=0CDUQsAQ&amp;biw=1422&amp;bih=661&amp;dpr=1#facrc=_&amp;imgdii=_&amp;</a:t>
            </a:r>
            <a:r>
              <a:rPr lang="cs-CZ" sz="800" dirty="0" smtClean="0">
                <a:solidFill>
                  <a:prstClr val="black"/>
                </a:solidFill>
                <a:hlinkClick r:id="rId4" action="ppaction://hlinkpres?slideindex=1&amp;slidetitle="/>
              </a:rPr>
              <a:t>imgrc=GbqqXYS_xQfzXM%3A%3BV6AZWjtLOnROxM%3Bhttp%253A%252F%252Fwww.wabco-auto.com%252Ffileadmin%252FDocuments%252FMedia_Center%252FPress_Releases%252FWABCO_Workshop_Challenge_release_press_photo.jpg%3Bhttp%253A%252F%252Fwww.wabco-auto.com%252Fnc%252Fcz%252Fmedia%252Fmedia_center%252Fpress_releases_wabco%252Fpress_releases_single_view%252Fnews-article%252Fwabco-completes-workshop-challenge-among-service-partners-in-european-network-will-announce-w%252F%3B2296%3B1528</a:t>
            </a:r>
            <a:endParaRPr lang="cs-CZ" sz="800" dirty="0" smtClean="0">
              <a:solidFill>
                <a:prstClr val="black"/>
              </a:solidFill>
            </a:endParaRPr>
          </a:p>
          <a:p>
            <a:endParaRPr lang="cs-CZ" sz="800" dirty="0">
              <a:solidFill>
                <a:prstClr val="black"/>
              </a:solidFill>
            </a:endParaRPr>
          </a:p>
          <a:p>
            <a:r>
              <a:rPr lang="cs-CZ" sz="800" dirty="0" smtClean="0">
                <a:solidFill>
                  <a:prstClr val="black"/>
                </a:solidFill>
                <a:hlinkClick r:id="rId5"/>
              </a:rPr>
              <a:t>https</a:t>
            </a:r>
            <a:r>
              <a:rPr lang="cs-CZ" sz="800" dirty="0">
                <a:solidFill>
                  <a:prstClr val="black"/>
                </a:solidFill>
                <a:hlinkClick r:id="rId5"/>
              </a:rPr>
              <a:t>://www.google.cz/search?q=speci%C3%A1ln%C3%AD+automobily&amp;client=firefox-a&amp;hs=SdL&amp;rls=org.mozilla:cs:official&amp;tbm=isch&amp;tbo=u&amp;source=univ&amp;sa=X&amp;ei=E6Y-UrjiOoWe0QXWj4CABg&amp;ved=0CHEQsAQ&amp;biw=1440&amp;bih=703&amp;dpr=1#imgdii</a:t>
            </a:r>
            <a:r>
              <a:rPr lang="cs-CZ" sz="800" dirty="0" smtClean="0">
                <a:solidFill>
                  <a:prstClr val="black"/>
                </a:solidFill>
                <a:hlinkClick r:id="rId5"/>
              </a:rPr>
              <a:t>=_</a:t>
            </a:r>
            <a:endParaRPr lang="cs-CZ" sz="800" dirty="0" smtClean="0">
              <a:solidFill>
                <a:prstClr val="black"/>
              </a:solidFill>
            </a:endParaRPr>
          </a:p>
          <a:p>
            <a:endParaRPr lang="cs-CZ" sz="800" dirty="0" smtClean="0">
              <a:solidFill>
                <a:prstClr val="black"/>
              </a:solidFill>
            </a:endParaRPr>
          </a:p>
          <a:p>
            <a:r>
              <a:rPr lang="cs-CZ" sz="800" dirty="0">
                <a:solidFill>
                  <a:prstClr val="black"/>
                </a:solidFill>
                <a:hlinkClick r:id="rId4" action="ppaction://hlinkpres?slideindex=1&amp;slidetitle="/>
              </a:rPr>
              <a:t>https://www.google.cz/search?q=podvozkov%C3%A1+karoserie&amp;client=firefox-a&amp;hs=Te8&amp;rls=org.mozilla:cs:official&amp;tbm=isch&amp;tbo=u&amp;source=univ&amp;sa=X&amp;ei=dBk_UvjlF4PFtQbvsIHIBA&amp;ved=0CFIQsAQ&amp;biw=1440&amp;bih=703&amp;dpr=1#facrc=_&amp;imgdii=_&amp;</a:t>
            </a:r>
            <a:r>
              <a:rPr lang="cs-CZ" sz="800" dirty="0" smtClean="0">
                <a:solidFill>
                  <a:prstClr val="black"/>
                </a:solidFill>
                <a:hlinkClick r:id="rId4" action="ppaction://hlinkpres?slideindex=1&amp;slidetitle="/>
              </a:rPr>
              <a:t>imgrc=2uGZgs-rtLY5fM%3A%3BAloQJS-cydX1NM%3Bhttp%253A%252F%252Fwww.auta5p.eu%252Finformace%252Fpodvozek%252Fpodvoz_01.gif%3Bhttps%253A%252F%252Fdspace.vutbr.cz%252Fbitstream%252Fhandle%252F11012%252F7522%252F2011_DP_Jan_Hubacek_76458.pdf%253Fsequence%253D1%3B650%3B467</a:t>
            </a:r>
            <a:endParaRPr lang="cs-CZ" sz="800" dirty="0" smtClean="0">
              <a:solidFill>
                <a:prstClr val="black"/>
              </a:solidFill>
            </a:endParaRPr>
          </a:p>
          <a:p>
            <a:endParaRPr lang="cs-CZ" sz="800" dirty="0" smtClean="0">
              <a:solidFill>
                <a:prstClr val="black"/>
              </a:solidFill>
            </a:endParaRPr>
          </a:p>
          <a:p>
            <a:r>
              <a:rPr lang="cs-CZ" sz="800" dirty="0">
                <a:solidFill>
                  <a:prstClr val="black"/>
                </a:solidFill>
                <a:hlinkClick r:id="rId4" action="ppaction://hlinkpres?slideindex=1&amp;slidetitle="/>
              </a:rPr>
              <a:t>https://</a:t>
            </a:r>
            <a:r>
              <a:rPr lang="cs-CZ" sz="800" dirty="0" smtClean="0">
                <a:solidFill>
                  <a:prstClr val="black"/>
                </a:solidFill>
                <a:hlinkClick r:id="rId4" action="ppaction://hlinkpres?slideindex=1&amp;slidetitle="/>
              </a:rPr>
              <a:t>www.google.cz/search?q=podvozkov%C3%A1+karoserie&amp;client=firefox-</a:t>
            </a:r>
          </a:p>
          <a:p>
            <a:r>
              <a:rPr lang="cs-CZ" sz="800" dirty="0" smtClean="0">
                <a:solidFill>
                  <a:prstClr val="black"/>
                </a:solidFill>
                <a:hlinkClick r:id="rId4" action="ppaction://hlinkpres?slideindex=1&amp;slidetitle="/>
              </a:rPr>
              <a:t>a&amp;hs=Te8&amp;rls=org.mozilla:cs:official&amp;tbm=isch&amp;tbo=u&amp;source=univ&amp;sa=X&amp;ei=dBk_UvjlF4PFtQbvsIHIBA&amp;ved=0CFIQsAQ&amp;biw=1440&amp;bih=703&amp;dpr=1#imgdii=_</a:t>
            </a:r>
            <a:endParaRPr lang="cs-CZ" sz="800" dirty="0" smtClean="0">
              <a:solidFill>
                <a:prstClr val="black"/>
              </a:solidFill>
            </a:endParaRPr>
          </a:p>
          <a:p>
            <a:endParaRPr lang="cs-CZ" sz="800" dirty="0">
              <a:solidFill>
                <a:prstClr val="black"/>
              </a:solidFill>
            </a:endParaRPr>
          </a:p>
          <a:p>
            <a:r>
              <a:rPr lang="cs-CZ" sz="800" dirty="0">
                <a:solidFill>
                  <a:prstClr val="black"/>
                </a:solidFill>
                <a:hlinkClick r:id="rId6"/>
              </a:rPr>
              <a:t>https://www.google.cz/search?q=karoserie&amp;tbm=isch&amp;tbo=u&amp;source=univ&amp;sa=X&amp;ei=6cNbUsuEL-PJ4ASI6YH4Dg&amp;ved=0CDsQsAQ&amp;biw=1422&amp;bih=661&amp;dpr=1#imgdii</a:t>
            </a:r>
            <a:r>
              <a:rPr lang="cs-CZ" sz="800" dirty="0" smtClean="0">
                <a:solidFill>
                  <a:prstClr val="black"/>
                </a:solidFill>
                <a:hlinkClick r:id="rId6"/>
              </a:rPr>
              <a:t>=_</a:t>
            </a:r>
            <a:endParaRPr lang="cs-CZ" sz="800" dirty="0" smtClean="0">
              <a:solidFill>
                <a:prstClr val="black"/>
              </a:solidFill>
            </a:endParaRPr>
          </a:p>
          <a:p>
            <a:endParaRPr lang="cs-CZ" sz="800" dirty="0" smtClean="0">
              <a:solidFill>
                <a:prstClr val="black"/>
              </a:solidFill>
            </a:endParaRPr>
          </a:p>
          <a:p>
            <a:r>
              <a:rPr lang="cs-CZ" sz="800" dirty="0">
                <a:solidFill>
                  <a:prstClr val="black"/>
                </a:solidFill>
                <a:hlinkClick r:id="rId4" action="ppaction://hlinkpres?slideindex=1&amp;slidetitle="/>
              </a:rPr>
              <a:t>https://www.google.cz/search?q=dod%C3%A1vkov%C3%A1+vozidla&amp;source=lnms&amp;tbm=isch&amp;sa=X&amp;ei=6M5bUoHEIYqB4gTs9IBo&amp;ved=0CAcQ_AUoAQ&amp;biw=1422&amp;bih=661&amp;dpr=1#imgdii</a:t>
            </a:r>
            <a:r>
              <a:rPr lang="cs-CZ" sz="800" dirty="0" smtClean="0">
                <a:solidFill>
                  <a:prstClr val="black"/>
                </a:solidFill>
                <a:hlinkClick r:id="rId4" action="ppaction://hlinkpres?slideindex=1&amp;slidetitle="/>
              </a:rPr>
              <a:t>=_</a:t>
            </a:r>
            <a:r>
              <a:rPr lang="cs-CZ" sz="2000" dirty="0">
                <a:solidFill>
                  <a:prstClr val="black"/>
                </a:solidFill>
              </a:rPr>
              <a:t>		  </a:t>
            </a:r>
          </a:p>
        </p:txBody>
      </p:sp>
    </p:spTree>
    <p:extLst>
      <p:ext uri="{BB962C8B-B14F-4D97-AF65-F5344CB8AC3E}">
        <p14:creationId xmlns:p14="http://schemas.microsoft.com/office/powerpoint/2010/main" val="271573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</a:rPr>
              <a:t>Použité zdroje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3119" y="1628800"/>
            <a:ext cx="7632848" cy="1436735"/>
          </a:xfrm>
          <a:prstGeom prst="rect">
            <a:avLst/>
          </a:prstGeom>
          <a:noFill/>
        </p:spPr>
        <p:txBody>
          <a:bodyPr wrap="square" tIns="36000" rtlCol="0">
            <a:spAutoFit/>
          </a:bodyPr>
          <a:lstStyle/>
          <a:p>
            <a:endParaRPr lang="cs-CZ" sz="1600" dirty="0" smtClean="0">
              <a:solidFill>
                <a:prstClr val="black"/>
              </a:solidFill>
            </a:endParaRPr>
          </a:p>
          <a:p>
            <a:r>
              <a:rPr lang="cs-CZ" sz="1600" dirty="0" smtClean="0">
                <a:solidFill>
                  <a:prstClr val="black"/>
                </a:solidFill>
              </a:rPr>
              <a:t>V prezentaci použity vlastní citace a schémata, vyjma fotografií z volně dostupných zdrojů:</a:t>
            </a:r>
          </a:p>
          <a:p>
            <a:endParaRPr lang="cs-CZ" sz="1600" dirty="0" smtClean="0">
              <a:solidFill>
                <a:prstClr val="black"/>
              </a:solidFill>
            </a:endParaRPr>
          </a:p>
          <a:p>
            <a:r>
              <a:rPr lang="cs-CZ" sz="800" dirty="0">
                <a:solidFill>
                  <a:prstClr val="black"/>
                </a:solidFill>
                <a:hlinkClick r:id="rId4" action="ppaction://hlinkpres?slideindex=1&amp;slidetitle="/>
              </a:rPr>
              <a:t>http://www.google.cz/url?sa=i&amp;rct=j&amp;q=&amp;esrc=s&amp;frm=1&amp;source=images&amp;cd=&amp;cad=rja&amp;docid=pGzgbXG7MXYFzM&amp;tbnid=4ykXBTwpdZW8kM:&amp;</a:t>
            </a:r>
            <a:r>
              <a:rPr lang="cs-CZ" sz="800" dirty="0" smtClean="0">
                <a:solidFill>
                  <a:prstClr val="black"/>
                </a:solidFill>
                <a:hlinkClick r:id="rId4" action="ppaction://hlinkpres?slideindex=1&amp;slidetitle="/>
              </a:rPr>
              <a:t>ved=0CAQQjB0&amp;url=http%3A%2F%2Fwww.autowp.ru%2Fpicture%2F472590&amp;ei=8NFbUtTrBeel0wW3zoDwDw&amp;bvm=bv.53899372,d.bGE&amp;psig=AFQjCNEHM8OoYxxVpk8vO_N4f8sekpCc8g&amp;ust=1381835593318095</a:t>
            </a:r>
            <a:endParaRPr lang="cs-CZ" sz="800" dirty="0" smtClean="0">
              <a:solidFill>
                <a:prstClr val="black"/>
              </a:solidFill>
            </a:endParaRPr>
          </a:p>
          <a:p>
            <a:endParaRPr lang="cs-CZ" sz="800" dirty="0">
              <a:solidFill>
                <a:prstClr val="black"/>
              </a:solidFill>
              <a:hlinkClick r:id="rId4" action="ppaction://hlinkpres?slideindex=1&amp;slidetitle="/>
            </a:endParaRPr>
          </a:p>
          <a:p>
            <a:r>
              <a:rPr lang="cs-CZ" sz="800" dirty="0">
                <a:solidFill>
                  <a:prstClr val="black"/>
                </a:solidFill>
                <a:hlinkClick r:id="rId4" action="ppaction://hlinkpres?slideindex=1&amp;slidetitle="/>
              </a:rPr>
              <a:t>http://</a:t>
            </a:r>
            <a:r>
              <a:rPr lang="cs-CZ" sz="800" dirty="0" smtClean="0">
                <a:solidFill>
                  <a:prstClr val="black"/>
                </a:solidFill>
                <a:hlinkClick r:id="rId4" action="ppaction://hlinkpres?slideindex=1&amp;slidetitle="/>
              </a:rPr>
              <a:t>cs.wikipedia.org/wiki/Automobil#T.C5.99.C3.ADdy_osobn.C3.ADch_automobil.C5.AF</a:t>
            </a:r>
          </a:p>
          <a:p>
            <a:endParaRPr lang="cs-CZ" sz="800" dirty="0" smtClean="0">
              <a:solidFill>
                <a:prstClr val="black"/>
              </a:solidFill>
              <a:hlinkClick r:id="rId4" action="ppaction://hlinkpres?slideindex=1&amp;slidetitle="/>
            </a:endParaRPr>
          </a:p>
        </p:txBody>
      </p:sp>
    </p:spTree>
    <p:extLst>
      <p:ext uri="{BB962C8B-B14F-4D97-AF65-F5344CB8AC3E}">
        <p14:creationId xmlns:p14="http://schemas.microsoft.com/office/powerpoint/2010/main" val="337166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2398</TotalTime>
  <Words>732</Words>
  <Application>Microsoft Office PowerPoint</Application>
  <PresentationFormat>Předvádění na obrazovce (4:3)</PresentationFormat>
  <Paragraphs>382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Motiv systému Office</vt:lpstr>
      <vt:lpstr>1_Motiv systému Office</vt:lpstr>
      <vt:lpstr>STŘEDNÍ ŠKOLA STAVEBNÍ A TECHNICKÁ Ústí nad Labem, Čelakovského 5, příspěvková organizace Páteřní škola Ústeckého kraje</vt:lpstr>
      <vt:lpstr>Karoserie</vt:lpstr>
      <vt:lpstr>Prezentace aplikace PowerPoint</vt:lpstr>
      <vt:lpstr>Prezentace aplikace PowerPoint</vt:lpstr>
      <vt:lpstr>Rozdělení karoserií podle dopravního účelu</vt:lpstr>
      <vt:lpstr>  Rozdělení karoserií podle dopravního účelu </vt:lpstr>
      <vt:lpstr>Prezentace aplikace PowerPoint</vt:lpstr>
      <vt:lpstr>Prezentace aplikace PowerPoint</vt:lpstr>
      <vt:lpstr> Rozdělení karoserií podle vztahu k podvozku  </vt:lpstr>
      <vt:lpstr>Prezentace aplikace PowerPoint</vt:lpstr>
      <vt:lpstr>Rozdělení karoserií podle vztahu k podvozku </vt:lpstr>
      <vt:lpstr>Rozdělení karoserií podle tvaru</vt:lpstr>
      <vt:lpstr>Rozdělení karoserií podle tvaru</vt:lpstr>
      <vt:lpstr>Rozdělení karoserií podle tvaru</vt:lpstr>
      <vt:lpstr>Rozdělení karoserií podle vnitřního uspořádání</vt:lpstr>
      <vt:lpstr>Třídy osobních automobilů </vt:lpstr>
      <vt:lpstr>Prezentace aplikace PowerPoint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Ladislav Hajný</cp:lastModifiedBy>
  <cp:revision>138</cp:revision>
  <dcterms:created xsi:type="dcterms:W3CDTF">2010-11-01T23:40:31Z</dcterms:created>
  <dcterms:modified xsi:type="dcterms:W3CDTF">2013-10-15T08:59:34Z</dcterms:modified>
</cp:coreProperties>
</file>