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7" r:id="rId4"/>
    <p:sldId id="258" r:id="rId5"/>
    <p:sldId id="260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0C45C"/>
    <a:srgbClr val="6BC06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>
        <p:scale>
          <a:sx n="77" d="100"/>
          <a:sy n="77" d="100"/>
        </p:scale>
        <p:origin x="-1176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1C44EB3-7DAF-484D-B891-E0F692213023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F822863-DB4E-4954-B61C-7499CE18763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iolib.cz/cz/image/id2885/?orderby=1&amp;uid=141" TargetMode="External"/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priroda.cz/lexikon.php?detail=340" TargetMode="External"/><Relationship Id="rId4" Type="http://schemas.openxmlformats.org/officeDocument/2006/relationships/hyperlink" Target="http://botany.cz/cs/leucojum-vernu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8000"/>
            <a:lum/>
          </a:blip>
          <a:srcRect/>
          <a:stretch>
            <a:fillRect t="-50000" b="-5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75656" y="-99392"/>
            <a:ext cx="7342584" cy="1470025"/>
          </a:xfrm>
        </p:spPr>
        <p:txBody>
          <a:bodyPr>
            <a:noAutofit/>
          </a:bodyPr>
          <a:lstStyle/>
          <a:p>
            <a:r>
              <a:rPr lang="cs-CZ" sz="5400" b="1" u="sng" dirty="0" smtClean="0">
                <a:solidFill>
                  <a:srgbClr val="FFC000"/>
                </a:solidFill>
                <a:latin typeface="Arial Black" pitchFamily="34" charset="0"/>
              </a:rPr>
              <a:t>Příroda na jaře</a:t>
            </a:r>
            <a:endParaRPr lang="cs-CZ" sz="5400" b="1" u="sng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74887" y="2348880"/>
            <a:ext cx="7665682" cy="190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>
                <a:solidFill>
                  <a:srgbClr val="002060"/>
                </a:solidFill>
              </a:rPr>
              <a:t>Název školy:  Základní škola Karla Klíče Hostinné</a:t>
            </a:r>
          </a:p>
          <a:p>
            <a:r>
              <a:rPr lang="cs-CZ" sz="2000" b="1" dirty="0">
                <a:solidFill>
                  <a:srgbClr val="002060"/>
                </a:solidFill>
              </a:rPr>
              <a:t>Autor:  Mgr. </a:t>
            </a:r>
            <a:r>
              <a:rPr lang="cs-CZ" sz="2000" b="1" dirty="0" smtClean="0">
                <a:solidFill>
                  <a:srgbClr val="002060"/>
                </a:solidFill>
              </a:rPr>
              <a:t>Soňa Dvořáková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Název:  </a:t>
            </a:r>
            <a:r>
              <a:rPr lang="cs-CZ" sz="2000" b="1" dirty="0" smtClean="0">
                <a:solidFill>
                  <a:srgbClr val="002060"/>
                </a:solidFill>
              </a:rPr>
              <a:t>VY_32_INOVACE_13_B_08_Příroda na jaře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Téma:   </a:t>
            </a:r>
            <a:r>
              <a:rPr lang="cs-CZ" sz="2000" b="1" dirty="0" smtClean="0">
                <a:solidFill>
                  <a:srgbClr val="002060"/>
                </a:solidFill>
              </a:rPr>
              <a:t>Člověk a příroda</a:t>
            </a:r>
            <a:endParaRPr lang="cs-CZ" sz="2000" b="1" dirty="0">
              <a:solidFill>
                <a:srgbClr val="002060"/>
              </a:solidFill>
            </a:endParaRPr>
          </a:p>
          <a:p>
            <a:r>
              <a:rPr lang="cs-CZ" sz="2000" b="1" dirty="0">
                <a:solidFill>
                  <a:srgbClr val="002060"/>
                </a:solidFill>
              </a:rPr>
              <a:t>Číslo projektu</a:t>
            </a:r>
            <a:r>
              <a:rPr lang="cs-CZ" sz="2000" b="1" dirty="0" smtClean="0">
                <a:solidFill>
                  <a:srgbClr val="002060"/>
                </a:solidFill>
              </a:rPr>
              <a:t>: CZ.1.07/1.4.00/21.2131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587" y="4708403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769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2247341"/>
              </p:ext>
            </p:extLst>
          </p:nvPr>
        </p:nvGraphicFramePr>
        <p:xfrm>
          <a:off x="1187624" y="1628800"/>
          <a:ext cx="6834212" cy="4130766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Soňa Dvořáková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5.3.2012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r>
                        <a:rPr lang="cs-CZ" baseline="0" dirty="0" smtClean="0"/>
                        <a:t>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Člověk a příroda</a:t>
                      </a:r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Příroda</a:t>
                      </a:r>
                      <a:r>
                        <a:rPr lang="cs-CZ" baseline="0" dirty="0" smtClean="0"/>
                        <a:t> na jaře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jarní rostliny, části rostlin, sněženka,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bledule, prvosenka,</a:t>
                      </a:r>
                      <a:r>
                        <a:rPr lang="cs-CZ" baseline="0" dirty="0" smtClean="0"/>
                        <a:t> sasanka</a:t>
                      </a:r>
                      <a:endParaRPr lang="cs-CZ" dirty="0" smtClean="0"/>
                    </a:p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0273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err="1" smtClean="0">
                <a:solidFill>
                  <a:srgbClr val="0070C0"/>
                </a:solidFill>
              </a:rPr>
              <a:t>Osmisměrka</a:t>
            </a:r>
            <a:r>
              <a:rPr lang="cs-CZ" b="1" i="1" dirty="0" smtClean="0">
                <a:solidFill>
                  <a:srgbClr val="0070C0"/>
                </a:solidFill>
              </a:rPr>
              <a:t> – najdete jarní rostliny?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752" y="5301208"/>
            <a:ext cx="5004048" cy="10801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Osmisměrka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obsahuje 11 rostlin, ale pouze 6 z nich kvete na </a:t>
            </a:r>
            <a:r>
              <a:rPr lang="cs-CZ" sz="2000" dirty="0" err="1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jaře..najdete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je?</a:t>
            </a:r>
            <a:endParaRPr lang="cs-CZ" sz="2000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8377393"/>
              </p:ext>
            </p:extLst>
          </p:nvPr>
        </p:nvGraphicFramePr>
        <p:xfrm>
          <a:off x="251089" y="1844824"/>
          <a:ext cx="4104460" cy="3240360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</a:tblGrid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J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Ě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Ž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V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R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L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I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E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H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Š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Č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B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L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E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D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U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L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E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R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J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Ř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P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Ž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M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Ů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Ě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Č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Í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P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P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O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U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H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8" name="Zástupný symbol pro obsah 2"/>
          <p:cNvSpPr txBox="1">
            <a:spLocks/>
          </p:cNvSpPr>
          <p:nvPr/>
        </p:nvSpPr>
        <p:spPr>
          <a:xfrm>
            <a:off x="4335399" y="2132856"/>
            <a:ext cx="4824536" cy="194421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§"/>
            </a:pPr>
            <a:r>
              <a:rPr lang="cs-CZ" dirty="0">
                <a:solidFill>
                  <a:srgbClr val="FFFF00"/>
                </a:solidFill>
              </a:rPr>
              <a:t>l</a:t>
            </a:r>
            <a:r>
              <a:rPr lang="cs-CZ" dirty="0" smtClean="0">
                <a:solidFill>
                  <a:srgbClr val="FFFF00"/>
                </a:solidFill>
              </a:rPr>
              <a:t>ilie, sněženka, narcis,  srha, růže, bledule, prvosenka (petrklíč), violka, blatouch, jetel,  pampeliška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2776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750"/>
                            </p:stCondLst>
                            <p:childTnLst>
                              <p:par>
                                <p:cTn id="18" presetID="26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750"/>
                            </p:stCondLst>
                            <p:childTnLst>
                              <p:par>
                                <p:cTn id="35" presetID="26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1"/>
          <p:cNvSpPr>
            <a:spLocks noChangeArrowheads="1"/>
          </p:cNvSpPr>
          <p:nvPr/>
        </p:nvSpPr>
        <p:spPr bwMode="auto">
          <a:xfrm>
            <a:off x="3670300" y="289877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08707" y="2712615"/>
            <a:ext cx="51845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000"/>
                </a:solidFill>
              </a:rPr>
              <a:t>Tyto rostliny patří mezi  letní měsíce, a proto  začínají růst až  od června.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81894" y="2663477"/>
            <a:ext cx="499447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Tyto květiny se naopak vyskytují již od příchodu Jara.</a:t>
            </a:r>
            <a:endParaRPr lang="cs-CZ" sz="2800" dirty="0">
              <a:solidFill>
                <a:schemeClr val="bg1"/>
              </a:solidFill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85341516"/>
              </p:ext>
            </p:extLst>
          </p:nvPr>
        </p:nvGraphicFramePr>
        <p:xfrm>
          <a:off x="251089" y="1844824"/>
          <a:ext cx="4104460" cy="3240360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</a:tblGrid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J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S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Ě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Ž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V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R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L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L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I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Š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Č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B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L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E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D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U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L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R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J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Ř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P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Ž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M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Ů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Ě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Č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Í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R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P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P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B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L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A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T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O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U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solidFill>
                            <a:srgbClr val="FF0000"/>
                          </a:solidFill>
                          <a:effectLst/>
                        </a:rPr>
                        <a:t>C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solidFill>
                            <a:srgbClr val="FF0000"/>
                          </a:solidFill>
                          <a:effectLst/>
                        </a:rPr>
                        <a:t>H</a:t>
                      </a:r>
                      <a:endParaRPr lang="cs-CZ" sz="1800" b="1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2190288"/>
              </p:ext>
            </p:extLst>
          </p:nvPr>
        </p:nvGraphicFramePr>
        <p:xfrm>
          <a:off x="251520" y="1844824"/>
          <a:ext cx="4104460" cy="3240360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</a:tblGrid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J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S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N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Ě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Ž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N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K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A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V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R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L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I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K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K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I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H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Z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B050"/>
                          </a:solidFill>
                          <a:effectLst/>
                        </a:rPr>
                        <a:t>Š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Č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N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Y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I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Í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A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B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L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D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U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L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R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S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K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C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J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O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A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Ř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P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Ž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I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H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V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M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S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Ů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R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Ě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A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Č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Í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L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K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R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T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P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rgbClr val="00B050"/>
                          </a:solidFill>
                          <a:effectLst/>
                        </a:rPr>
                        <a:t>P</a:t>
                      </a:r>
                      <a:endParaRPr lang="cs-CZ" sz="1800" b="1" dirty="0">
                        <a:solidFill>
                          <a:srgbClr val="00B05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0" dirty="0">
                          <a:effectLst/>
                          <a:latin typeface="+mn-lt"/>
                          <a:ea typeface="+mn-ea"/>
                          <a:cs typeface="+mn-cs"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O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U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H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14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125113" cy="924475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err="1" smtClean="0">
                <a:solidFill>
                  <a:srgbClr val="0070C0"/>
                </a:solidFill>
              </a:rPr>
              <a:t>Osmisměrka</a:t>
            </a:r>
            <a:r>
              <a:rPr lang="cs-CZ" b="1" i="1" dirty="0" smtClean="0">
                <a:solidFill>
                  <a:srgbClr val="0070C0"/>
                </a:solidFill>
              </a:rPr>
              <a:t> – najdete jarní rostliny?</a:t>
            </a:r>
            <a:endParaRPr lang="cs-CZ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875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42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47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1719123"/>
              </p:ext>
            </p:extLst>
          </p:nvPr>
        </p:nvGraphicFramePr>
        <p:xfrm>
          <a:off x="251520" y="1844824"/>
          <a:ext cx="4104460" cy="3240360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  <a:gridCol w="410446"/>
              </a:tblGrid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0" u="none" dirty="0" smtClean="0">
                          <a:solidFill>
                            <a:srgbClr val="0070C0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</a:t>
                      </a:r>
                      <a:endParaRPr lang="cs-CZ" sz="1800" b="1" i="0" u="none" dirty="0">
                        <a:solidFill>
                          <a:srgbClr val="0070C0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i="0" u="none" dirty="0" smtClean="0">
                          <a:solidFill>
                            <a:srgbClr val="0070C0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</a:t>
                      </a:r>
                      <a:endParaRPr lang="cs-CZ" sz="1800" b="1" i="0" u="none" dirty="0">
                        <a:solidFill>
                          <a:srgbClr val="0070C0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Ě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Ž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E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N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K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effectLst/>
                        </a:rPr>
                        <a:t>A</a:t>
                      </a:r>
                      <a:endParaRPr lang="cs-CZ" sz="1800" b="1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u="none" dirty="0" smtClean="0">
                          <a:solidFill>
                            <a:srgbClr val="0070C0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E</a:t>
                      </a:r>
                      <a:endParaRPr lang="cs-CZ" sz="1800" b="1" u="none" dirty="0">
                        <a:solidFill>
                          <a:srgbClr val="0070C0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u="none" dirty="0" smtClean="0">
                          <a:solidFill>
                            <a:srgbClr val="0070C0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</a:t>
                      </a:r>
                      <a:endParaRPr lang="cs-CZ" sz="1800" b="1" u="none" dirty="0">
                        <a:solidFill>
                          <a:srgbClr val="0070C0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H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u="none" dirty="0" smtClean="0">
                          <a:solidFill>
                            <a:srgbClr val="0070C0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</a:t>
                      </a:r>
                      <a:endParaRPr lang="cs-CZ" sz="1800" b="1" u="none" dirty="0">
                        <a:solidFill>
                          <a:srgbClr val="0070C0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u="none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Í</a:t>
                      </a:r>
                      <a:endParaRPr lang="cs-CZ" sz="1800" b="1" u="none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u="none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Z</a:t>
                      </a:r>
                      <a:endParaRPr lang="cs-CZ" sz="1800" b="1" u="none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Š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Č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N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Y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R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N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Í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D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U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C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O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B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J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T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V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</a:rPr>
                        <a:t>Ř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P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Ž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I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H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B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Z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V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E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D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M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B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S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Ů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E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A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V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Ě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</a:rPr>
                        <a:t>Č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</a:rPr>
                        <a:t>Í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</a:rPr>
                        <a:t>L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K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R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>
                          <a:effectLst/>
                        </a:rPr>
                        <a:t>T</a:t>
                      </a:r>
                      <a:endParaRPr lang="cs-CZ" sz="1800" b="1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E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P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2403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P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rgbClr val="0070C0"/>
                          </a:solidFill>
                          <a:effectLst/>
                          <a:latin typeface="+mj-lt"/>
                          <a:ea typeface="Calibri"/>
                          <a:cs typeface="Times New Roman"/>
                        </a:rPr>
                        <a:t>E</a:t>
                      </a:r>
                      <a:endParaRPr lang="cs-CZ" sz="1800" b="1" dirty="0">
                        <a:solidFill>
                          <a:srgbClr val="0070C0"/>
                        </a:solidFill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B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L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A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T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O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U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>
                          <a:effectLst/>
                        </a:rPr>
                        <a:t>C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effectLst/>
                        </a:rPr>
                        <a:t>H</a:t>
                      </a:r>
                      <a:endParaRPr lang="cs-CZ" sz="18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Nadpis 1"/>
          <p:cNvSpPr txBox="1">
            <a:spLocks/>
          </p:cNvSpPr>
          <p:nvPr/>
        </p:nvSpPr>
        <p:spPr>
          <a:xfrm>
            <a:off x="1196008" y="55706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s-CZ" b="1" i="1" smtClean="0">
                <a:solidFill>
                  <a:srgbClr val="0070C0"/>
                </a:solidFill>
              </a:rPr>
              <a:t>Doplňte ze zbylých písmenek tajenku</a:t>
            </a:r>
            <a:endParaRPr lang="cs-CZ" b="1" i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2192" y="24867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810326" y="24867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J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50286" y="24867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O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322736" y="2486792"/>
            <a:ext cx="530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PR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338604" y="2486792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M</a:t>
            </a:r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5016321" y="2790220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 flipV="1">
            <a:off x="5384415" y="2790222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H="1" flipV="1">
            <a:off x="6038623" y="2771282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6853712" y="2771280"/>
            <a:ext cx="526600" cy="4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7961241" y="248778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E</a:t>
            </a:r>
          </a:p>
        </p:txBody>
      </p:sp>
      <p:cxnSp>
        <p:nvCxnSpPr>
          <p:cNvPr id="29" name="Přímá spojnice 28"/>
          <p:cNvCxnSpPr/>
          <p:nvPr/>
        </p:nvCxnSpPr>
        <p:spPr>
          <a:xfrm flipH="1" flipV="1">
            <a:off x="7895370" y="2771280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5016321" y="3284984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 flipV="1">
            <a:off x="5384415" y="3284986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095703" y="30085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T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455743" y="30085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Ř</a:t>
            </a:r>
          </a:p>
        </p:txBody>
      </p:sp>
      <p:cxnSp>
        <p:nvCxnSpPr>
          <p:cNvPr id="34" name="Přímá spojnice 33"/>
          <p:cNvCxnSpPr/>
          <p:nvPr/>
        </p:nvCxnSpPr>
        <p:spPr>
          <a:xfrm flipH="1" flipV="1">
            <a:off x="5864822" y="3284982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5934684" y="3008524"/>
            <a:ext cx="653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OČ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36" name="Přímá spojnice 35"/>
          <p:cNvCxnSpPr/>
          <p:nvPr/>
        </p:nvCxnSpPr>
        <p:spPr>
          <a:xfrm flipH="1" flipV="1">
            <a:off x="6417166" y="3284980"/>
            <a:ext cx="531098" cy="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6853712" y="30085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H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42" name="Přímá spojnice 41"/>
          <p:cNvCxnSpPr/>
          <p:nvPr/>
        </p:nvCxnSpPr>
        <p:spPr>
          <a:xfrm flipH="1" flipV="1">
            <a:off x="7393752" y="3284988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7469163" y="3008524"/>
            <a:ext cx="6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BD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44" name="Přímá spojnice 43"/>
          <p:cNvCxnSpPr/>
          <p:nvPr/>
        </p:nvCxnSpPr>
        <p:spPr>
          <a:xfrm flipH="1" flipV="1">
            <a:off x="7961241" y="3284990"/>
            <a:ext cx="378698" cy="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8293660" y="3009512"/>
            <a:ext cx="454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Í,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48" name="Přímá spojnice 47"/>
          <p:cNvCxnSpPr/>
          <p:nvPr/>
        </p:nvCxnSpPr>
        <p:spPr>
          <a:xfrm flipH="1" flipV="1">
            <a:off x="5005717" y="3863780"/>
            <a:ext cx="378698" cy="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336138" y="360652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O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50" name="Přímá spojnice 49"/>
          <p:cNvCxnSpPr/>
          <p:nvPr/>
        </p:nvCxnSpPr>
        <p:spPr>
          <a:xfrm flipH="1" flipV="1">
            <a:off x="5663057" y="3863788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5728928" y="3606525"/>
            <a:ext cx="4548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Í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52" name="Přímá spojnice 51"/>
          <p:cNvCxnSpPr/>
          <p:nvPr/>
        </p:nvCxnSpPr>
        <p:spPr>
          <a:xfrm flipH="1" flipV="1">
            <a:off x="6166651" y="3863778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6224332" y="3606525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O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54" name="Přímá spojnice 53"/>
          <p:cNvCxnSpPr/>
          <p:nvPr/>
        </p:nvCxnSpPr>
        <p:spPr>
          <a:xfrm flipH="1" flipV="1">
            <a:off x="6787840" y="3863790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6886982" y="3606525"/>
            <a:ext cx="653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ŘE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56" name="Přímá spojnice 55"/>
          <p:cNvCxnSpPr/>
          <p:nvPr/>
        </p:nvCxnSpPr>
        <p:spPr>
          <a:xfrm flipH="1" flipV="1">
            <a:off x="7351172" y="3863792"/>
            <a:ext cx="378698" cy="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7" name="TextovéPole 56"/>
          <p:cNvSpPr txBox="1"/>
          <p:nvPr/>
        </p:nvSpPr>
        <p:spPr>
          <a:xfrm>
            <a:off x="7667072" y="3606525"/>
            <a:ext cx="4835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N,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74" name="Přímá spojnice 73"/>
          <p:cNvCxnSpPr/>
          <p:nvPr/>
        </p:nvCxnSpPr>
        <p:spPr>
          <a:xfrm flipH="1" flipV="1">
            <a:off x="5016321" y="4452351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5082192" y="4207350"/>
            <a:ext cx="3022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U</a:t>
            </a:r>
          </a:p>
        </p:txBody>
      </p:sp>
      <p:cxnSp>
        <p:nvCxnSpPr>
          <p:cNvPr id="76" name="Přímá spojnice 75"/>
          <p:cNvCxnSpPr/>
          <p:nvPr/>
        </p:nvCxnSpPr>
        <p:spPr>
          <a:xfrm flipH="1" flipV="1">
            <a:off x="5377621" y="4452343"/>
            <a:ext cx="378698" cy="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7" name="TextovéPole 76"/>
          <p:cNvSpPr txBox="1"/>
          <p:nvPr/>
        </p:nvSpPr>
        <p:spPr>
          <a:xfrm>
            <a:off x="5675684" y="420735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N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78" name="Přímá spojnice 77"/>
          <p:cNvCxnSpPr/>
          <p:nvPr/>
        </p:nvCxnSpPr>
        <p:spPr>
          <a:xfrm flipH="1" flipV="1">
            <a:off x="6261453" y="4452353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79" name="TextovéPole 78"/>
          <p:cNvSpPr txBox="1"/>
          <p:nvPr/>
        </p:nvSpPr>
        <p:spPr>
          <a:xfrm>
            <a:off x="6620421" y="420735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70C0"/>
                </a:solidFill>
              </a:rPr>
              <a:t>K</a:t>
            </a:r>
          </a:p>
        </p:txBody>
      </p:sp>
      <p:cxnSp>
        <p:nvCxnSpPr>
          <p:cNvPr id="80" name="Přímá spojnice 79"/>
          <p:cNvCxnSpPr/>
          <p:nvPr/>
        </p:nvCxnSpPr>
        <p:spPr>
          <a:xfrm flipH="1" flipV="1">
            <a:off x="6934713" y="4452355"/>
            <a:ext cx="378698" cy="8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1" name="TextovéPole 80"/>
          <p:cNvSpPr txBox="1"/>
          <p:nvPr/>
        </p:nvSpPr>
        <p:spPr>
          <a:xfrm>
            <a:off x="7279603" y="420735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T</a:t>
            </a:r>
            <a:endParaRPr lang="cs-CZ" b="1" dirty="0">
              <a:solidFill>
                <a:srgbClr val="0070C0"/>
              </a:solidFill>
            </a:endParaRPr>
          </a:p>
        </p:txBody>
      </p:sp>
      <p:cxnSp>
        <p:nvCxnSpPr>
          <p:cNvPr id="82" name="Přímá spojnice 81"/>
          <p:cNvCxnSpPr/>
          <p:nvPr/>
        </p:nvCxnSpPr>
        <p:spPr>
          <a:xfrm flipH="1" flipV="1">
            <a:off x="7573771" y="4452363"/>
            <a:ext cx="131743" cy="2"/>
          </a:xfrm>
          <a:prstGeom prst="line">
            <a:avLst/>
          </a:prstGeom>
          <a:ln>
            <a:solidFill>
              <a:srgbClr val="0070C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83" name="TextovéPole 82"/>
          <p:cNvSpPr txBox="1"/>
          <p:nvPr/>
        </p:nvSpPr>
        <p:spPr>
          <a:xfrm>
            <a:off x="7646553" y="4211190"/>
            <a:ext cx="4947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N.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860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09528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Poznáte jarní květiny?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5122" name="Picture 2" descr="C:\Users\pc\AppData\Local\Microsoft\Windows\Temporary Internet Files\Content.IE5\PJ90FPQN\MC90012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030424"/>
            <a:ext cx="2090953" cy="2387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pc\AppData\Local\Microsoft\Windows\Temporary Internet Files\Content.IE5\UIFOX6ZY\MP9004231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581128"/>
            <a:ext cx="2042735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AppData\Local\Microsoft\Windows\Temporary Internet Files\Content.IE5\A3BZKTVY\MP9004276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57" y="0"/>
            <a:ext cx="2924944" cy="2924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48" y="3068960"/>
            <a:ext cx="2547257" cy="3429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196752"/>
            <a:ext cx="3413364" cy="256002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7712" y="3986519"/>
            <a:ext cx="3547492" cy="2862888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-1177679" y="184909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narcis</a:t>
            </a:r>
            <a:endParaRPr lang="cs-CZ" sz="2400" b="1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-426583" y="6036808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FF00"/>
                </a:solidFill>
                <a:latin typeface="Aharoni" pitchFamily="2" charset="-79"/>
                <a:cs typeface="Aharoni" pitchFamily="2" charset="-79"/>
              </a:rPr>
              <a:t>prvosenka</a:t>
            </a:r>
            <a:endParaRPr lang="cs-CZ" sz="2400" b="1" dirty="0">
              <a:solidFill>
                <a:srgbClr val="FFFF0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3986519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bledule</a:t>
            </a:r>
            <a:endParaRPr lang="cs-CZ" sz="2400" b="1" dirty="0">
              <a:solidFill>
                <a:schemeClr val="bg1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3186642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sněženka</a:t>
            </a:r>
            <a:endParaRPr lang="cs-CZ" sz="2400" b="1" dirty="0">
              <a:solidFill>
                <a:schemeClr val="bg1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22466" y="3648307"/>
            <a:ext cx="38164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pampeliška-</a:t>
            </a:r>
          </a:p>
          <a:p>
            <a:pPr algn="ctr"/>
            <a:r>
              <a:rPr lang="cs-CZ" sz="2000" b="1" dirty="0" smtClean="0">
                <a:solidFill>
                  <a:srgbClr val="00B050"/>
                </a:solidFill>
                <a:latin typeface="Aharoni" pitchFamily="2" charset="-79"/>
                <a:cs typeface="Aharoni" pitchFamily="2" charset="-79"/>
              </a:rPr>
              <a:t>smetánka lékařská</a:t>
            </a:r>
            <a:endParaRPr lang="cs-CZ" sz="2000" b="1" dirty="0">
              <a:solidFill>
                <a:srgbClr val="00B050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182789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500"/>
                            </p:stCondLst>
                            <p:childTnLst>
                              <p:par>
                                <p:cTn id="18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21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3009416"/>
              </p:ext>
            </p:extLst>
          </p:nvPr>
        </p:nvGraphicFramePr>
        <p:xfrm>
          <a:off x="539552" y="3429000"/>
          <a:ext cx="8208912" cy="1828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08912"/>
              </a:tblGrid>
              <a:tr h="14401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/>
                </a:tc>
              </a:tr>
              <a:tr h="1016502"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Obrázky z internetu  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/>
                        <a:t>          - </a:t>
                      </a:r>
                      <a:r>
                        <a:rPr lang="cs-CZ" sz="1800" baseline="0" dirty="0" smtClean="0">
                          <a:hlinkClick r:id="rId2"/>
                        </a:rPr>
                        <a:t>http://office.microsoft.com/cs-cz/images</a:t>
                      </a:r>
                      <a:endParaRPr lang="cs-CZ" sz="1800" baseline="0" dirty="0" smtClean="0"/>
                    </a:p>
                    <a:p>
                      <a:r>
                        <a:rPr lang="cs-CZ" sz="1800" dirty="0" smtClean="0"/>
                        <a:t>   </a:t>
                      </a:r>
                      <a:r>
                        <a:rPr lang="cs-CZ" sz="1800" baseline="0" dirty="0" smtClean="0"/>
                        <a:t>       - </a:t>
                      </a:r>
                      <a:r>
                        <a:rPr lang="cs-CZ" sz="1800" baseline="0" dirty="0" smtClean="0">
                          <a:hlinkClick r:id="rId3"/>
                        </a:rPr>
                        <a:t>http://www.biolib.cz/cz/image/id2885/?orderby=1&amp;uid=141</a:t>
                      </a:r>
                      <a:endParaRPr lang="cs-CZ" sz="1800" baseline="0" dirty="0" smtClean="0"/>
                    </a:p>
                    <a:p>
                      <a:r>
                        <a:rPr lang="cs-CZ" sz="1800" baseline="0" dirty="0" smtClean="0"/>
                        <a:t>          - </a:t>
                      </a:r>
                      <a:r>
                        <a:rPr lang="cs-CZ" sz="1800" baseline="0" dirty="0" smtClean="0">
                          <a:hlinkClick r:id="rId4"/>
                        </a:rPr>
                        <a:t>http://botany.cz/cs/leucojum-vernum</a:t>
                      </a:r>
                      <a:endParaRPr lang="cs-CZ" sz="1800" baseline="0" dirty="0" smtClean="0"/>
                    </a:p>
                    <a:p>
                      <a:r>
                        <a:rPr lang="cs-CZ" sz="1800" baseline="0" dirty="0" smtClean="0"/>
                        <a:t>          - </a:t>
                      </a:r>
                      <a:r>
                        <a:rPr lang="cs-CZ" sz="1800" baseline="0" dirty="0" smtClean="0">
                          <a:hlinkClick r:id="rId5"/>
                        </a:rPr>
                        <a:t>http://www.priroda.cz/lexikon.php?detail=340</a:t>
                      </a:r>
                      <a:r>
                        <a:rPr lang="cs-CZ" sz="1800" baseline="0" dirty="0" smtClean="0"/>
                        <a:t> </a:t>
                      </a:r>
                      <a:endParaRPr lang="cs-CZ" sz="1800" dirty="0"/>
                    </a:p>
                  </a:txBody>
                  <a:tcPr marL="91439" marR="91439"/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5633687"/>
              </p:ext>
            </p:extLst>
          </p:nvPr>
        </p:nvGraphicFramePr>
        <p:xfrm>
          <a:off x="539552" y="620688"/>
          <a:ext cx="8136904" cy="2377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136904"/>
              </a:tblGrid>
              <a:tr h="14970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03" marB="45703"/>
                </a:tc>
              </a:tr>
              <a:tr h="1100942">
                <a:tc>
                  <a:txBody>
                    <a:bodyPr/>
                    <a:lstStyle/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baseline="0" dirty="0" smtClean="0"/>
                        <a:t>          Prezentace pro žáky 2. třídy je jednou ze tří prezentací zaměřených na jarní přírodu. V tomto díle si žáci procvičí jarní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baseline="0" dirty="0" smtClean="0"/>
                        <a:t>rostliny</a:t>
                      </a:r>
                      <a:r>
                        <a:rPr lang="cs-CZ" sz="1800" baseline="0" dirty="0" smtClean="0"/>
                        <a:t>.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endParaRPr lang="cs-CZ" sz="1800" baseline="0" dirty="0" smtClean="0"/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u="sng" baseline="0" dirty="0" smtClean="0"/>
                        <a:t>Praktické činnosti</a:t>
                      </a:r>
                      <a:r>
                        <a:rPr lang="cs-CZ" sz="1800" u="none" baseline="0" dirty="0" smtClean="0"/>
                        <a:t>  -  rozpoznávání jarních rostlin v </a:t>
                      </a:r>
                      <a:r>
                        <a:rPr lang="cs-CZ" sz="1800" u="none" baseline="0" dirty="0" err="1" smtClean="0"/>
                        <a:t>osmisměrce</a:t>
                      </a:r>
                      <a:endParaRPr lang="cs-CZ" sz="1800" u="none" baseline="0" dirty="0" smtClean="0"/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u="none" baseline="0" dirty="0" smtClean="0"/>
                        <a:t>                           -  doplnění tajenky</a:t>
                      </a:r>
                    </a:p>
                    <a:p>
                      <a:pPr marL="0" indent="0" algn="l">
                        <a:buFont typeface="Arial" pitchFamily="34" charset="0"/>
                        <a:buNone/>
                      </a:pPr>
                      <a:r>
                        <a:rPr lang="cs-CZ" sz="1800" u="none" baseline="0" dirty="0" smtClean="0"/>
                        <a:t>                           -  poznávání jarních rostlin        </a:t>
                      </a:r>
                    </a:p>
                  </a:txBody>
                  <a:tcPr marL="91439" marR="91439" marT="45703" marB="45703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88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860</TotalTime>
  <Words>668</Words>
  <Application>Microsoft Office PowerPoint</Application>
  <PresentationFormat>Předvádění na obrazovce (4:3)</PresentationFormat>
  <Paragraphs>473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Příroda na jaře</vt:lpstr>
      <vt:lpstr>Prezentace aplikace PowerPoint</vt:lpstr>
      <vt:lpstr>Osmisměrka – najdete jarní rostliny?</vt:lpstr>
      <vt:lpstr>Osmisměrka – najdete jarní rostliny?</vt:lpstr>
      <vt:lpstr>Prezentace aplikace PowerPoint</vt:lpstr>
      <vt:lpstr>Poznáte jarní květiny?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Příroda na jaře</dc:title>
  <dc:creator>pc</dc:creator>
  <cp:lastModifiedBy>Učitel</cp:lastModifiedBy>
  <cp:revision>46</cp:revision>
  <dcterms:created xsi:type="dcterms:W3CDTF">2012-03-06T19:27:39Z</dcterms:created>
  <dcterms:modified xsi:type="dcterms:W3CDTF">2012-03-17T15:41:34Z</dcterms:modified>
</cp:coreProperties>
</file>