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gif" ContentType="image/gif"/>
  <Default Extension="wmv" ContentType="video/x-ms-wm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9" r:id="rId2"/>
    <p:sldId id="260" r:id="rId3"/>
    <p:sldId id="261" r:id="rId4"/>
    <p:sldId id="262" r:id="rId5"/>
    <p:sldId id="263" r:id="rId6"/>
    <p:sldId id="264" r:id="rId7"/>
    <p:sldId id="265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08BA0C"/>
    <a:srgbClr val="FF3300"/>
    <a:srgbClr val="057508"/>
    <a:srgbClr val="FFFF00"/>
    <a:srgbClr val="0674F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71" autoAdjust="0"/>
  </p:normalViewPr>
  <p:slideViewPr>
    <p:cSldViewPr>
      <p:cViewPr>
        <p:scale>
          <a:sx n="100" d="100"/>
          <a:sy n="100" d="100"/>
        </p:scale>
        <p:origin x="-50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A423B8-F1CF-4BB4-AF3D-EBE0C912316A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BFA6B7-B6FD-4431-8095-C89BEFD3D1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47925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BFA6B7-B6FD-4431-8095-C89BEFD3D112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68784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SE STŘEDEM V POČÁTKU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D69B3F-3C1F-4657-B10B-D53654E113BF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37474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07831-1932-4193-B6A0-7FB1C82083CF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5FAE62-59F4-4042-89B7-F956D8A198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519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07831-1932-4193-B6A0-7FB1C82083CF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5FAE62-59F4-4042-89B7-F956D8A198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954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07831-1932-4193-B6A0-7FB1C82083CF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5FAE62-59F4-4042-89B7-F956D8A198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1486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07831-1932-4193-B6A0-7FB1C82083CF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5FAE62-59F4-4042-89B7-F956D8A198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2544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7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7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07831-1932-4193-B6A0-7FB1C82083CF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5FAE62-59F4-4042-89B7-F956D8A198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4476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07831-1932-4193-B6A0-7FB1C82083CF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5FAE62-59F4-4042-89B7-F956D8A198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6558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07831-1932-4193-B6A0-7FB1C82083CF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5FAE62-59F4-4042-89B7-F956D8A198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529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2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2" y="1435102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07831-1932-4193-B6A0-7FB1C82083CF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5FAE62-59F4-4042-89B7-F956D8A198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7733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07831-1932-4193-B6A0-7FB1C82083CF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5FAE62-59F4-4042-89B7-F956D8A198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6263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07831-1932-4193-B6A0-7FB1C82083CF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5FAE62-59F4-4042-89B7-F956D8A198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6782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07831-1932-4193-B6A0-7FB1C82083CF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5FAE62-59F4-4042-89B7-F956D8A198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2598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20000"/>
                <a:lumOff val="80000"/>
              </a:schemeClr>
            </a:gs>
            <a:gs pos="86000">
              <a:schemeClr val="accent1">
                <a:tint val="44500"/>
                <a:satMod val="160000"/>
                <a:alpha val="1000"/>
              </a:schemeClr>
            </a:gs>
            <a:gs pos="99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707831-1932-4193-B6A0-7FB1C82083CF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5FAE62-59F4-4042-89B7-F956D8A198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22596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hyperlink" Target="http://www.czlipa.cz/produkty/full_kancelar-03.jpg" TargetMode="External"/><Relationship Id="rId3" Type="http://schemas.openxmlformats.org/officeDocument/2006/relationships/image" Target="../media/image4.gif"/><Relationship Id="rId7" Type="http://schemas.openxmlformats.org/officeDocument/2006/relationships/image" Target="../media/image8.jpeg"/><Relationship Id="rId12" Type="http://schemas.openxmlformats.org/officeDocument/2006/relationships/hyperlink" Target="https://encrypted-tbn1.gstatic.com/images?q=tbn:ANd9GcRFr1w-2rAAOzxGNra7V-Sx5pmmiPn8haE62JFGI7WMcUmnw6ae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11" Type="http://schemas.openxmlformats.org/officeDocument/2006/relationships/hyperlink" Target="http://duef.uniza.sk/img/pr/47_16.png" TargetMode="External"/><Relationship Id="rId5" Type="http://schemas.openxmlformats.org/officeDocument/2006/relationships/image" Target="../media/image6.jpeg"/><Relationship Id="rId10" Type="http://schemas.openxmlformats.org/officeDocument/2006/relationships/hyperlink" Target="http://hvezdy.astro.cz/obr/hvezdy/charakteristika/zakon2.gif" TargetMode="External"/><Relationship Id="rId4" Type="http://schemas.openxmlformats.org/officeDocument/2006/relationships/image" Target="../media/image5.png"/><Relationship Id="rId9" Type="http://schemas.openxmlformats.org/officeDocument/2006/relationships/image" Target="../media/image2.jpeg"/><Relationship Id="rId14" Type="http://schemas.openxmlformats.org/officeDocument/2006/relationships/hyperlink" Target="http://image.srovname.cz/cz/500/1544844/teiko-umyvadlo-elipsa-m-57x43-bila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gvp.cz/~vinkle/mafynet/GeoGebra/matematika/analyticka_geom/kuzelosecky/apolloniova_definice.html" TargetMode="External"/><Relationship Id="rId4" Type="http://schemas.openxmlformats.org/officeDocument/2006/relationships/image" Target="../media/image10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13.gi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emf"/><Relationship Id="rId5" Type="http://schemas.openxmlformats.org/officeDocument/2006/relationships/hyperlink" Target="http://www.geogebratube.org/student/m46998" TargetMode="Externa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video" Target="../media/media1.wmv"/><Relationship Id="rId7" Type="http://schemas.openxmlformats.org/officeDocument/2006/relationships/oleObject" Target="../embeddings/oleObject1.bin"/><Relationship Id="rId2" Type="http://schemas.microsoft.com/office/2007/relationships/media" Target="../media/media1.wmv"/><Relationship Id="rId1" Type="http://schemas.openxmlformats.org/officeDocument/2006/relationships/vmlDrawing" Target="../drawings/vmlDrawing2.vml"/><Relationship Id="rId6" Type="http://schemas.openxmlformats.org/officeDocument/2006/relationships/image" Target="../media/image2.jpeg"/><Relationship Id="rId5" Type="http://schemas.openxmlformats.org/officeDocument/2006/relationships/image" Target="../media/image9.jpeg"/><Relationship Id="rId10" Type="http://schemas.openxmlformats.org/officeDocument/2006/relationships/image" Target="../media/image15.png"/><Relationship Id="rId4" Type="http://schemas.openxmlformats.org/officeDocument/2006/relationships/slideLayout" Target="../slideLayouts/slideLayout7.xml"/><Relationship Id="rId9" Type="http://schemas.openxmlformats.org/officeDocument/2006/relationships/image" Target="../media/image13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hyperlink" Target="http://www.geogebratube.org/student/m47533" TargetMode="External"/><Relationship Id="rId2" Type="http://schemas.openxmlformats.org/officeDocument/2006/relationships/video" Target="../media/media2.wmv"/><Relationship Id="rId1" Type="http://schemas.microsoft.com/office/2007/relationships/media" Target="../media/media2.wmv"/><Relationship Id="rId6" Type="http://schemas.openxmlformats.org/officeDocument/2006/relationships/image" Target="../media/image2.jpeg"/><Relationship Id="rId5" Type="http://schemas.openxmlformats.org/officeDocument/2006/relationships/image" Target="../media/image9.jpeg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2.jpeg"/><Relationship Id="rId7" Type="http://schemas.openxmlformats.org/officeDocument/2006/relationships/image" Target="../media/image2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0.png"/><Relationship Id="rId4" Type="http://schemas.openxmlformats.org/officeDocument/2006/relationships/image" Target="../media/image1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54118977"/>
              </p:ext>
            </p:extLst>
          </p:nvPr>
        </p:nvGraphicFramePr>
        <p:xfrm>
          <a:off x="2338388" y="180975"/>
          <a:ext cx="4433887" cy="6470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9" name="Dokument" r:id="rId3" imgW="5889940" imgH="8654501" progId="Word.Document.12">
                  <p:embed/>
                </p:oleObj>
              </mc:Choice>
              <mc:Fallback>
                <p:oleObj name="Dokument" r:id="rId3" imgW="5889940" imgH="865450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38388" y="180975"/>
                        <a:ext cx="4433887" cy="64706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512797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Zobrazit podrobnos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988840"/>
            <a:ext cx="2736304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5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609888"/>
            <a:ext cx="3096344" cy="4102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808041" y="1126485"/>
            <a:ext cx="28521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KUŽELOSEČKY</a:t>
            </a:r>
            <a:endParaRPr lang="cs-CZ" sz="36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5229202"/>
            <a:ext cx="5334858" cy="1015663"/>
          </a:xfrm>
          <a:prstGeom prst="rect">
            <a:avLst/>
          </a:prstGeom>
          <a:noFill/>
          <a:ln w="28575">
            <a:noFill/>
          </a:ln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DEFINICE ELIPSY</a:t>
            </a:r>
            <a:endParaRPr lang="cs-CZ" sz="6000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81329"/>
            <a:ext cx="2133600" cy="340147"/>
          </a:xfrm>
        </p:spPr>
        <p:txBody>
          <a:bodyPr/>
          <a:lstStyle/>
          <a:p>
            <a:fld id="{5C624C70-28CE-48BB-B88B-5A6B92DD79E4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1327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hvezdy.astro.cz/obr/hvezdy/charakteristika/zakon2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558" y="1357817"/>
            <a:ext cx="2304256" cy="1511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duef.uniza.sk/img/pr/47_16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4807" y="1328008"/>
            <a:ext cx="3527667" cy="2363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Obrázek 43" descr="Zavrie&amp;tcaron;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8654" y="1648693"/>
            <a:ext cx="1339380" cy="1584176"/>
          </a:xfrm>
          <a:prstGeom prst="rect">
            <a:avLst/>
          </a:prstGeom>
          <a:noFill/>
          <a:ln>
            <a:noFill/>
          </a:ln>
        </p:spPr>
      </p:pic>
      <p:pic>
        <p:nvPicPr>
          <p:cNvPr id="45" name="Obrázek 44" descr="https://encrypted-tbn0.gstatic.com/images?q=tbn:ANd9GcQbJe94a7o5d8Mme1KyMnpTdNZX_et2-5wIXXTtIksmc4NOPSUxVQ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2608" y="4332003"/>
            <a:ext cx="2756874" cy="1811504"/>
          </a:xfrm>
          <a:prstGeom prst="rect">
            <a:avLst/>
          </a:prstGeom>
          <a:noFill/>
          <a:ln>
            <a:noFill/>
          </a:ln>
        </p:spPr>
      </p:pic>
      <p:pic>
        <p:nvPicPr>
          <p:cNvPr id="46" name="Obrázek 45" descr="https://encrypted-tbn1.gstatic.com/images?q=tbn:ANd9GcRFr1w-2rAAOzxGNra7V-Sx5pmmiPn8haE62JFGI7WMcUmnw6ae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558" y="4055416"/>
            <a:ext cx="2503124" cy="1821856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Ovál 6"/>
          <p:cNvSpPr/>
          <p:nvPr/>
        </p:nvSpPr>
        <p:spPr>
          <a:xfrm>
            <a:off x="628033" y="1412776"/>
            <a:ext cx="1999753" cy="1296144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11843" y="4262148"/>
            <a:ext cx="2479839" cy="1367014"/>
          </a:xfrm>
          <a:prstGeom prst="ellipse">
            <a:avLst/>
          </a:prstGeom>
          <a:noFill/>
          <a:ln w="57150">
            <a:solidFill>
              <a:srgbClr val="FF33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 rot="20815819">
            <a:off x="4730652" y="4381313"/>
            <a:ext cx="2762552" cy="1719605"/>
          </a:xfrm>
          <a:prstGeom prst="ellipse">
            <a:avLst/>
          </a:prstGeom>
          <a:noFill/>
          <a:ln w="76200"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 rot="589093">
            <a:off x="3286419" y="2077015"/>
            <a:ext cx="4237512" cy="1486797"/>
          </a:xfrm>
          <a:prstGeom prst="ellipse">
            <a:avLst/>
          </a:prstGeom>
          <a:noFill/>
          <a:ln w="57150">
            <a:solidFill>
              <a:srgbClr val="08BA0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 rot="17403502">
            <a:off x="7326630" y="1771097"/>
            <a:ext cx="737312" cy="1001931"/>
          </a:xfrm>
          <a:prstGeom prst="ellipse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2219222" y="1124746"/>
            <a:ext cx="3914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e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421959" y="1268761"/>
            <a:ext cx="494046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solidFill>
                  <a:srgbClr val="08BA0C"/>
                </a:solidFill>
              </a:rPr>
              <a:t>e</a:t>
            </a:r>
            <a:endParaRPr lang="cs-CZ" sz="4800" dirty="0">
              <a:solidFill>
                <a:srgbClr val="08BA0C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614017" y="1196753"/>
            <a:ext cx="494046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e</a:t>
            </a:r>
            <a:endParaRPr lang="cs-CZ" sz="4800" dirty="0">
              <a:solidFill>
                <a:srgbClr val="00B0F0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6454847" y="3645024"/>
            <a:ext cx="494046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solidFill>
                  <a:srgbClr val="0000FF"/>
                </a:solidFill>
              </a:rPr>
              <a:t>e</a:t>
            </a:r>
            <a:endParaRPr lang="cs-CZ" sz="4800" dirty="0">
              <a:solidFill>
                <a:srgbClr val="0000FF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390163" y="3758092"/>
            <a:ext cx="6696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3300"/>
                </a:solidFill>
              </a:rPr>
              <a:t>e</a:t>
            </a:r>
            <a:endParaRPr lang="cs-CZ" sz="4800" dirty="0">
              <a:solidFill>
                <a:srgbClr val="FF3300"/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323528" y="146185"/>
            <a:ext cx="7992888" cy="1050568"/>
            <a:chOff x="323528" y="146184"/>
            <a:chExt cx="7992888" cy="1050568"/>
          </a:xfrm>
        </p:grpSpPr>
        <p:sp>
          <p:nvSpPr>
            <p:cNvPr id="24" name="Nadpis 1"/>
            <p:cNvSpPr txBox="1">
              <a:spLocks/>
            </p:cNvSpPr>
            <p:nvPr/>
          </p:nvSpPr>
          <p:spPr>
            <a:xfrm>
              <a:off x="395536" y="146184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endParaRPr lang="cs-CZ" sz="3200" b="1" i="1" dirty="0" smtClean="0"/>
            </a:p>
          </p:txBody>
        </p:sp>
        <p:pic>
          <p:nvPicPr>
            <p:cNvPr id="34" name="Picture 9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1531" y="242064"/>
              <a:ext cx="426997" cy="653358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  <a:extLst/>
          </p:spPr>
        </p:pic>
        <p:pic>
          <p:nvPicPr>
            <p:cNvPr id="35" name="Picture 2" descr="Zobrazit podrobnosti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02510" y="242064"/>
              <a:ext cx="565834" cy="653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2" name="TextovéPole 31"/>
            <p:cNvSpPr txBox="1"/>
            <p:nvPr/>
          </p:nvSpPr>
          <p:spPr>
            <a:xfrm>
              <a:off x="6588224" y="827420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kuželosečky</a:t>
              </a:r>
              <a:endParaRPr lang="cs-CZ" dirty="0"/>
            </a:p>
          </p:txBody>
        </p:sp>
        <p:cxnSp>
          <p:nvCxnSpPr>
            <p:cNvPr id="33" name="Přímá spojnice 32"/>
            <p:cNvCxnSpPr/>
            <p:nvPr/>
          </p:nvCxnSpPr>
          <p:spPr>
            <a:xfrm>
              <a:off x="395536" y="1187460"/>
              <a:ext cx="792088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TextovéPole 27"/>
            <p:cNvSpPr txBox="1"/>
            <p:nvPr/>
          </p:nvSpPr>
          <p:spPr>
            <a:xfrm>
              <a:off x="323528" y="427311"/>
              <a:ext cx="2646878" cy="584775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Definice elipsy</a:t>
              </a:r>
              <a:endParaRPr lang="cs-CZ" sz="3200" b="1" dirty="0"/>
            </a:p>
          </p:txBody>
        </p:sp>
      </p:grpSp>
      <p:sp>
        <p:nvSpPr>
          <p:cNvPr id="8" name="TextovéPole 7"/>
          <p:cNvSpPr txBox="1"/>
          <p:nvPr/>
        </p:nvSpPr>
        <p:spPr>
          <a:xfrm>
            <a:off x="467546" y="2492896"/>
            <a:ext cx="645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10"/>
              </a:rPr>
              <a:t>zdroj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49095" y="3187097"/>
            <a:ext cx="11068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11"/>
              </a:rPr>
              <a:t>zdroj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014208" y="5460405"/>
            <a:ext cx="11068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12"/>
              </a:rPr>
              <a:t>zdroj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948266" y="2868876"/>
            <a:ext cx="645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13"/>
              </a:rPr>
              <a:t>zdroj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853559" y="5844171"/>
            <a:ext cx="645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14"/>
              </a:rPr>
              <a:t>zdroj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0887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250"/>
                            </p:stCondLst>
                            <p:childTnLst>
                              <p:par>
                                <p:cTn id="40" presetID="2" presetClass="entr" presetSubtype="9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1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750"/>
                            </p:stCondLst>
                            <p:childTnLst>
                              <p:par>
                                <p:cTn id="50" presetID="2" presetClass="entr" presetSubtype="3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500"/>
                            </p:stCondLst>
                            <p:childTnLst>
                              <p:par>
                                <p:cTn id="55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6250"/>
                            </p:stCondLst>
                            <p:childTnLst>
                              <p:par>
                                <p:cTn id="60" presetID="2" presetClass="entr" presetSubtype="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7000"/>
                            </p:stCondLst>
                            <p:childTnLst>
                              <p:par>
                                <p:cTn id="65" presetID="47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8250"/>
                            </p:stCondLst>
                            <p:childTnLst>
                              <p:par>
                                <p:cTn id="71" presetID="47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9500"/>
                            </p:stCondLst>
                            <p:childTnLst>
                              <p:par>
                                <p:cTn id="77" presetID="47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0750"/>
                            </p:stCondLst>
                            <p:childTnLst>
                              <p:par>
                                <p:cTn id="83" presetID="47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2000"/>
                            </p:stCondLst>
                            <p:childTnLst>
                              <p:par>
                                <p:cTn id="8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 animBg="1"/>
      <p:bldP spid="12" grpId="0" animBg="1"/>
      <p:bldP spid="13" grpId="0" animBg="1"/>
      <p:bldP spid="14" grpId="0"/>
      <p:bldP spid="15" grpId="0"/>
      <p:bldP spid="16" grpId="0"/>
      <p:bldP spid="47" grpId="0"/>
      <p:bldP spid="48" grpId="0"/>
      <p:bldP spid="8" grpId="0"/>
      <p:bldP spid="17" grpId="0"/>
      <p:bldP spid="20" grpId="0"/>
      <p:bldP spid="21" grpId="0"/>
      <p:bldP spid="2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23528" y="146185"/>
            <a:ext cx="7992888" cy="1050568"/>
            <a:chOff x="323528" y="146184"/>
            <a:chExt cx="7992888" cy="1050568"/>
          </a:xfrm>
        </p:grpSpPr>
        <p:sp>
          <p:nvSpPr>
            <p:cNvPr id="3" name="Nadpis 1"/>
            <p:cNvSpPr txBox="1">
              <a:spLocks/>
            </p:cNvSpPr>
            <p:nvPr/>
          </p:nvSpPr>
          <p:spPr>
            <a:xfrm>
              <a:off x="395536" y="146184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endParaRPr lang="cs-CZ" sz="3200" b="1" i="1" dirty="0" smtClean="0"/>
            </a:p>
          </p:txBody>
        </p:sp>
        <p:pic>
          <p:nvPicPr>
            <p:cNvPr id="4" name="Picture 9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1531" y="242064"/>
              <a:ext cx="426997" cy="653358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  <a:extLst/>
          </p:spPr>
        </p:pic>
        <p:pic>
          <p:nvPicPr>
            <p:cNvPr id="5" name="Picture 2" descr="Zobrazit podrobnosti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02510" y="242064"/>
              <a:ext cx="565834" cy="653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6588224" y="827420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kuželosečky</a:t>
              </a:r>
              <a:endParaRPr lang="cs-CZ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cxnSp>
          <p:nvCxnSpPr>
            <p:cNvPr id="7" name="Přímá spojnice 6"/>
            <p:cNvCxnSpPr/>
            <p:nvPr/>
          </p:nvCxnSpPr>
          <p:spPr>
            <a:xfrm>
              <a:off x="395536" y="1187460"/>
              <a:ext cx="792088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ovéPole 7"/>
            <p:cNvSpPr txBox="1"/>
            <p:nvPr/>
          </p:nvSpPr>
          <p:spPr>
            <a:xfrm>
              <a:off x="323528" y="427311"/>
              <a:ext cx="5066387" cy="584775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DEFINICE ELIPSY </a:t>
              </a:r>
              <a:r>
                <a:rPr lang="cs-CZ" sz="3200" b="1" i="1" dirty="0" err="1" smtClean="0">
                  <a:solidFill>
                    <a:srgbClr val="0000FF"/>
                  </a:solidFill>
                </a:rPr>
                <a:t>Apolloniova</a:t>
              </a:r>
              <a:endParaRPr lang="cs-CZ" sz="3200" b="1" i="1" dirty="0">
                <a:solidFill>
                  <a:srgbClr val="0000FF"/>
                </a:solidFill>
              </a:endParaRPr>
            </a:p>
          </p:txBody>
        </p: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879" y="1450976"/>
            <a:ext cx="5769049" cy="33706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77843" y="5345922"/>
            <a:ext cx="8373209" cy="1323439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b="1" dirty="0" smtClean="0"/>
              <a:t>rovinná křivka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b="1" dirty="0" smtClean="0"/>
              <a:t>průsečnice </a:t>
            </a:r>
            <a:r>
              <a:rPr lang="cs-CZ" sz="2000" b="1" u="sng" dirty="0" smtClean="0"/>
              <a:t>rotační kuželové plochy a roviny,</a:t>
            </a:r>
            <a:r>
              <a:rPr lang="cs-CZ" sz="2000" b="1" dirty="0" smtClean="0"/>
              <a:t> která není kolmá k ose kužele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b="1" dirty="0" smtClean="0"/>
              <a:t>odchylka </a:t>
            </a:r>
            <a:r>
              <a:rPr lang="cs-CZ" sz="2000" b="1" dirty="0"/>
              <a:t>roviny řezu od osy je větší než odchylka povrchových přímek</a:t>
            </a:r>
            <a:endParaRPr lang="cs-CZ" sz="2000" b="1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b="1" dirty="0"/>
              <a:t>r</a:t>
            </a:r>
            <a:r>
              <a:rPr lang="cs-CZ" sz="2000" b="1" dirty="0" smtClean="0"/>
              <a:t>ovina řezu neprochází vrcholem kuželové plochy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308304" y="4859868"/>
            <a:ext cx="13421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hlinkClick r:id="rId5"/>
              </a:rPr>
              <a:t>www.gvp.cz</a:t>
            </a:r>
            <a:endParaRPr lang="cs-CZ" b="1" dirty="0"/>
          </a:p>
        </p:txBody>
      </p:sp>
      <p:sp>
        <p:nvSpPr>
          <p:cNvPr id="14" name="Šipka doprava 13"/>
          <p:cNvSpPr/>
          <p:nvPr/>
        </p:nvSpPr>
        <p:spPr>
          <a:xfrm>
            <a:off x="5940152" y="4965672"/>
            <a:ext cx="978408" cy="207667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 rot="5400000">
            <a:off x="7482024" y="4156611"/>
            <a:ext cx="978408" cy="207666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7380314" y="2852938"/>
            <a:ext cx="1105559" cy="646331"/>
          </a:xfrm>
          <a:prstGeom prst="rect">
            <a:avLst/>
          </a:prstGeom>
          <a:solidFill>
            <a:srgbClr val="10C002"/>
          </a:solidFill>
          <a:ln>
            <a:solidFill>
              <a:srgbClr val="10C002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Vyzkoušej</a:t>
            </a:r>
          </a:p>
          <a:p>
            <a:pPr algn="ctr"/>
            <a:r>
              <a:rPr lang="cs-CZ" dirty="0" smtClean="0"/>
              <a:t>animaci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718657" y="4893664"/>
            <a:ext cx="645433" cy="369332"/>
          </a:xfrm>
          <a:prstGeom prst="rect">
            <a:avLst/>
          </a:prstGeom>
          <a:solidFill>
            <a:srgbClr val="10C002"/>
          </a:solidFill>
          <a:ln>
            <a:solidFill>
              <a:srgbClr val="10C002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zdroj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1762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1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0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2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500"/>
                            </p:stCondLst>
                            <p:childTnLst>
                              <p:par>
                                <p:cTn id="39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0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500"/>
                            </p:stCondLst>
                            <p:childTnLst>
                              <p:par>
                                <p:cTn id="4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uiExpand="1" build="p" animBg="1"/>
      <p:bldP spid="13" grpId="0"/>
      <p:bldP spid="14" grpId="0" animBg="1"/>
      <p:bldP spid="15" grpId="0" animBg="1"/>
      <p:bldP spid="16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23528" y="146185"/>
            <a:ext cx="7992888" cy="1050568"/>
            <a:chOff x="323528" y="146184"/>
            <a:chExt cx="7992888" cy="1050568"/>
          </a:xfrm>
        </p:grpSpPr>
        <p:sp>
          <p:nvSpPr>
            <p:cNvPr id="3" name="Nadpis 1"/>
            <p:cNvSpPr txBox="1">
              <a:spLocks/>
            </p:cNvSpPr>
            <p:nvPr/>
          </p:nvSpPr>
          <p:spPr>
            <a:xfrm>
              <a:off x="395536" y="146184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endParaRPr lang="cs-CZ" sz="3200" b="1" i="1" dirty="0" smtClean="0"/>
            </a:p>
          </p:txBody>
        </p:sp>
        <p:pic>
          <p:nvPicPr>
            <p:cNvPr id="4" name="Picture 9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1531" y="242064"/>
              <a:ext cx="426997" cy="653358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  <a:extLst/>
          </p:spPr>
        </p:pic>
        <p:pic>
          <p:nvPicPr>
            <p:cNvPr id="5" name="Picture 2" descr="Zobrazit podrobnosti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02510" y="242064"/>
              <a:ext cx="565834" cy="653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6588224" y="827420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kuželosečky</a:t>
              </a:r>
              <a:endParaRPr lang="cs-CZ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cxnSp>
          <p:nvCxnSpPr>
            <p:cNvPr id="7" name="Přímá spojnice 6"/>
            <p:cNvCxnSpPr/>
            <p:nvPr/>
          </p:nvCxnSpPr>
          <p:spPr>
            <a:xfrm>
              <a:off x="395536" y="1187460"/>
              <a:ext cx="792088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ovéPole 7"/>
            <p:cNvSpPr txBox="1"/>
            <p:nvPr/>
          </p:nvSpPr>
          <p:spPr>
            <a:xfrm>
              <a:off x="323528" y="427311"/>
              <a:ext cx="4746812" cy="584775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DEFINICE ELIPSY </a:t>
              </a:r>
              <a:r>
                <a:rPr lang="cs-CZ" sz="3200" b="1" i="1" dirty="0" smtClean="0">
                  <a:solidFill>
                    <a:srgbClr val="0000FF"/>
                  </a:solidFill>
                </a:rPr>
                <a:t>ohnisková</a:t>
              </a:r>
              <a:endParaRPr lang="cs-CZ" sz="3200" b="1" i="1" dirty="0">
                <a:solidFill>
                  <a:srgbClr val="0000FF"/>
                </a:solidFill>
              </a:endParaRPr>
            </a:p>
          </p:txBody>
        </p:sp>
      </p:grpSp>
      <p:sp>
        <p:nvSpPr>
          <p:cNvPr id="25" name="TextovéPole 24"/>
          <p:cNvSpPr txBox="1"/>
          <p:nvPr/>
        </p:nvSpPr>
        <p:spPr>
          <a:xfrm>
            <a:off x="323528" y="1412778"/>
            <a:ext cx="7992888" cy="1015663"/>
          </a:xfrm>
          <a:prstGeom prst="rect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Elipsa je množina bodů v rovině, které mají </a:t>
            </a:r>
            <a:r>
              <a:rPr lang="cs-CZ" sz="2000" b="1" dirty="0"/>
              <a:t>od dvou daných </a:t>
            </a:r>
            <a:r>
              <a:rPr lang="cs-CZ" sz="2000" b="1" dirty="0" smtClean="0"/>
              <a:t>pevných</a:t>
            </a:r>
          </a:p>
          <a:p>
            <a:r>
              <a:rPr lang="cs-CZ" sz="2000" b="1" dirty="0" smtClean="0"/>
              <a:t>různých bodů </a:t>
            </a:r>
            <a:r>
              <a:rPr lang="en-US" sz="2000" b="1" dirty="0" smtClean="0">
                <a:solidFill>
                  <a:srgbClr val="0000FF"/>
                </a:solidFill>
              </a:rPr>
              <a:t>[</a:t>
            </a:r>
            <a:r>
              <a:rPr lang="en-US" sz="2000" b="1" i="1" dirty="0" err="1" smtClean="0">
                <a:solidFill>
                  <a:srgbClr val="0000FF"/>
                </a:solidFill>
              </a:rPr>
              <a:t>ohnisek</a:t>
            </a:r>
            <a:r>
              <a:rPr lang="en-US" sz="2000" b="1" dirty="0">
                <a:solidFill>
                  <a:srgbClr val="0000FF"/>
                </a:solidFill>
              </a:rPr>
              <a:t>]</a:t>
            </a:r>
            <a:r>
              <a:rPr lang="cs-CZ" sz="2000" b="1" dirty="0" smtClean="0">
                <a:solidFill>
                  <a:srgbClr val="0000FF"/>
                </a:solidFill>
              </a:rPr>
              <a:t> </a:t>
            </a:r>
            <a:r>
              <a:rPr lang="cs-CZ" sz="2000" b="1" dirty="0" smtClean="0"/>
              <a:t>stálý součet vzdáleností</a:t>
            </a:r>
            <a:r>
              <a:rPr lang="en-US" sz="2000" b="1" dirty="0" smtClean="0"/>
              <a:t> </a:t>
            </a:r>
            <a:r>
              <a:rPr lang="en-US" sz="2000" b="1" dirty="0" smtClean="0">
                <a:solidFill>
                  <a:srgbClr val="0000FF"/>
                </a:solidFill>
              </a:rPr>
              <a:t>[</a:t>
            </a:r>
            <a:r>
              <a:rPr lang="en-US" sz="2000" b="1" i="1" dirty="0" smtClean="0">
                <a:solidFill>
                  <a:srgbClr val="0000FF"/>
                </a:solidFill>
              </a:rPr>
              <a:t>2a</a:t>
            </a:r>
            <a:r>
              <a:rPr lang="en-US" sz="2000" b="1" dirty="0" smtClean="0">
                <a:solidFill>
                  <a:srgbClr val="0000FF"/>
                </a:solidFill>
              </a:rPr>
              <a:t>]</a:t>
            </a:r>
            <a:r>
              <a:rPr lang="cs-CZ" sz="2000" b="1" dirty="0" smtClean="0"/>
              <a:t>, který je větší než</a:t>
            </a:r>
          </a:p>
          <a:p>
            <a:r>
              <a:rPr lang="cs-CZ" sz="2000" b="1" dirty="0"/>
              <a:t>v</a:t>
            </a:r>
            <a:r>
              <a:rPr lang="cs-CZ" sz="2000" b="1" dirty="0" smtClean="0"/>
              <a:t>zdálenost těchto bodů.</a:t>
            </a:r>
            <a:endParaRPr lang="cs-CZ" sz="2000" b="1" dirty="0"/>
          </a:p>
        </p:txBody>
      </p:sp>
      <p:pic>
        <p:nvPicPr>
          <p:cNvPr id="2063" name="Picture 1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30" y="2714228"/>
            <a:ext cx="3419475" cy="3733800"/>
          </a:xfrm>
          <a:prstGeom prst="rect">
            <a:avLst/>
          </a:prstGeom>
          <a:noFill/>
          <a:ln w="9525">
            <a:solidFill>
              <a:srgbClr val="0674FA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grpSp>
        <p:nvGrpSpPr>
          <p:cNvPr id="27" name="Skupina 26"/>
          <p:cNvGrpSpPr/>
          <p:nvPr/>
        </p:nvGrpSpPr>
        <p:grpSpPr>
          <a:xfrm>
            <a:off x="5867201" y="3413024"/>
            <a:ext cx="1752596" cy="1224478"/>
            <a:chOff x="5786548" y="3066297"/>
            <a:chExt cx="2573846" cy="1726933"/>
          </a:xfrm>
        </p:grpSpPr>
        <p:sp>
          <p:nvSpPr>
            <p:cNvPr id="23" name="TextovéPole 22"/>
            <p:cNvSpPr txBox="1"/>
            <p:nvPr/>
          </p:nvSpPr>
          <p:spPr>
            <a:xfrm>
              <a:off x="5786548" y="3968497"/>
              <a:ext cx="2573846" cy="824733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>
              <a:solidFill>
                <a:srgbClr val="0000FF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1600" dirty="0" smtClean="0"/>
                <a:t>Animace autora na</a:t>
              </a:r>
              <a:br>
                <a:rPr lang="cs-CZ" sz="1600" dirty="0" smtClean="0"/>
              </a:br>
              <a:r>
                <a:rPr lang="cs-CZ" sz="1600" dirty="0" smtClean="0"/>
                <a:t> </a:t>
              </a:r>
              <a:r>
                <a:rPr lang="cs-CZ" sz="1600" dirty="0" smtClean="0">
                  <a:hlinkClick r:id="rId5"/>
                </a:rPr>
                <a:t>geogebratube.org</a:t>
              </a:r>
              <a:endParaRPr lang="cs-CZ" sz="1600" dirty="0"/>
            </a:p>
          </p:txBody>
        </p:sp>
        <p:pic>
          <p:nvPicPr>
            <p:cNvPr id="36" name="Picture 3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58413" y="3066297"/>
              <a:ext cx="1609929" cy="903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6" name="Šipka doprava 25"/>
          <p:cNvSpPr/>
          <p:nvPr/>
        </p:nvSpPr>
        <p:spPr>
          <a:xfrm>
            <a:off x="4336790" y="4102796"/>
            <a:ext cx="978408" cy="484632"/>
          </a:xfrm>
          <a:prstGeom prst="rightArrow">
            <a:avLst/>
          </a:prstGeom>
          <a:solidFill>
            <a:srgbClr val="08BA0C"/>
          </a:solidFill>
          <a:ln>
            <a:solidFill>
              <a:srgbClr val="05750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Šipka doprava 38"/>
          <p:cNvSpPr/>
          <p:nvPr/>
        </p:nvSpPr>
        <p:spPr>
          <a:xfrm>
            <a:off x="4359631" y="5267088"/>
            <a:ext cx="978408" cy="484632"/>
          </a:xfrm>
          <a:prstGeom prst="rightArrow">
            <a:avLst/>
          </a:prstGeom>
          <a:solidFill>
            <a:srgbClr val="08BA0C"/>
          </a:solidFill>
          <a:ln>
            <a:solidFill>
              <a:srgbClr val="05750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" name="Obrázek 39" descr="Rovinná definice - tzv. zahradnická konstrukce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2741" y="4691024"/>
            <a:ext cx="1755603" cy="1474280"/>
          </a:xfrm>
          <a:prstGeom prst="rect">
            <a:avLst/>
          </a:prstGeom>
          <a:noFill/>
          <a:ln>
            <a:noFill/>
          </a:ln>
        </p:spPr>
      </p:pic>
      <p:sp>
        <p:nvSpPr>
          <p:cNvPr id="2055" name="TextovéPole 2054"/>
          <p:cNvSpPr txBox="1"/>
          <p:nvPr/>
        </p:nvSpPr>
        <p:spPr>
          <a:xfrm>
            <a:off x="4068669" y="2686993"/>
            <a:ext cx="4247747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KONSTRUKCE ELIPSY PODLE DEFINICE 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4093753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750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75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uiExpand="1" build="p" animBg="1"/>
      <p:bldP spid="26" grpId="0" animBg="1"/>
      <p:bldP spid="39" grpId="0" animBg="1"/>
      <p:bldP spid="205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323528" y="146185"/>
            <a:ext cx="7992888" cy="1050568"/>
            <a:chOff x="323528" y="146184"/>
            <a:chExt cx="7992888" cy="1050568"/>
          </a:xfrm>
        </p:grpSpPr>
        <p:sp>
          <p:nvSpPr>
            <p:cNvPr id="8" name="Nadpis 1"/>
            <p:cNvSpPr txBox="1">
              <a:spLocks/>
            </p:cNvSpPr>
            <p:nvPr/>
          </p:nvSpPr>
          <p:spPr>
            <a:xfrm>
              <a:off x="395536" y="146184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endParaRPr lang="cs-CZ" sz="3200" b="1" i="1" dirty="0" smtClean="0"/>
            </a:p>
          </p:txBody>
        </p:sp>
        <p:pic>
          <p:nvPicPr>
            <p:cNvPr id="9" name="Picture 9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1531" y="242064"/>
              <a:ext cx="426997" cy="653358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  <a:extLst/>
          </p:spPr>
        </p:pic>
        <p:pic>
          <p:nvPicPr>
            <p:cNvPr id="10" name="Picture 2" descr="Zobrazit podrobnosti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02510" y="242064"/>
              <a:ext cx="565834" cy="653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6588224" y="827420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kuželosečky</a:t>
              </a:r>
              <a:endParaRPr lang="cs-CZ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395536" y="1187460"/>
              <a:ext cx="792088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TextovéPole 12"/>
            <p:cNvSpPr txBox="1"/>
            <p:nvPr/>
          </p:nvSpPr>
          <p:spPr>
            <a:xfrm>
              <a:off x="323528" y="427311"/>
              <a:ext cx="6006068" cy="584775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DEFINICE ELIPSY </a:t>
              </a:r>
              <a:r>
                <a:rPr lang="cs-CZ" sz="2400" b="1" i="1" dirty="0" smtClean="0">
                  <a:solidFill>
                    <a:srgbClr val="0000FF"/>
                  </a:solidFill>
                </a:rPr>
                <a:t>zahradnická konstrukce</a:t>
              </a:r>
              <a:endParaRPr lang="cs-CZ" sz="2400" b="1" i="1" dirty="0">
                <a:solidFill>
                  <a:srgbClr val="0000FF"/>
                </a:solidFill>
              </a:endParaRPr>
            </a:p>
          </p:txBody>
        </p:sp>
      </p:grpSp>
      <p:graphicFrame>
        <p:nvGraphicFramePr>
          <p:cNvPr id="15" name="Objekt 1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50041557"/>
              </p:ext>
            </p:extLst>
          </p:nvPr>
        </p:nvGraphicFramePr>
        <p:xfrm>
          <a:off x="3427415" y="3086100"/>
          <a:ext cx="2287587" cy="685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9" name="Objekt prostředí balíčkovače" showAsIcon="1" r:id="rId7" imgW="2287080" imgH="685800" progId="Package">
                  <p:embed/>
                </p:oleObj>
              </mc:Choice>
              <mc:Fallback>
                <p:oleObj name="Objekt prostředí balíčkovače" showAsIcon="1" r:id="rId7" imgW="2287080" imgH="685800" progId="Package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3427415" y="3086100"/>
                        <a:ext cx="2287587" cy="6858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" name="Obdélník 15"/>
          <p:cNvSpPr/>
          <p:nvPr/>
        </p:nvSpPr>
        <p:spPr>
          <a:xfrm>
            <a:off x="2286000" y="3105837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http://www.geogebratube.org/student/m46998</a:t>
            </a:r>
          </a:p>
        </p:txBody>
      </p:sp>
      <p:pic>
        <p:nvPicPr>
          <p:cNvPr id="17" name="Obrázek 16" descr="Rovinná definice - tzv. zahradnická konstrukce"/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9735" y="2052638"/>
            <a:ext cx="3224530" cy="27527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8" name="Draw A Perfect Ellipse.wmv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341170" y="1484786"/>
            <a:ext cx="6461663" cy="4846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1657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823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8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BODOVÁ KONSTR ELIPSY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5106" y="1305272"/>
            <a:ext cx="7993788" cy="4503542"/>
          </a:xfrm>
          <a:prstGeom prst="rect">
            <a:avLst/>
          </a:prstGeom>
        </p:spPr>
      </p:pic>
      <p:grpSp>
        <p:nvGrpSpPr>
          <p:cNvPr id="4" name="Skupina 3"/>
          <p:cNvGrpSpPr/>
          <p:nvPr/>
        </p:nvGrpSpPr>
        <p:grpSpPr>
          <a:xfrm>
            <a:off x="323528" y="146185"/>
            <a:ext cx="7992888" cy="1050568"/>
            <a:chOff x="323528" y="146184"/>
            <a:chExt cx="7992888" cy="1050568"/>
          </a:xfrm>
        </p:grpSpPr>
        <p:sp>
          <p:nvSpPr>
            <p:cNvPr id="5" name="Nadpis 1"/>
            <p:cNvSpPr txBox="1">
              <a:spLocks/>
            </p:cNvSpPr>
            <p:nvPr/>
          </p:nvSpPr>
          <p:spPr>
            <a:xfrm>
              <a:off x="395536" y="146184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endParaRPr lang="cs-CZ" sz="3200" b="1" i="1" dirty="0" smtClean="0"/>
            </a:p>
          </p:txBody>
        </p:sp>
        <p:pic>
          <p:nvPicPr>
            <p:cNvPr id="6" name="Picture 9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1531" y="242064"/>
              <a:ext cx="426997" cy="653358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  <a:extLst/>
          </p:spPr>
        </p:pic>
        <p:pic>
          <p:nvPicPr>
            <p:cNvPr id="7" name="Picture 2" descr="Zobrazit podrobnosti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02510" y="242064"/>
              <a:ext cx="565834" cy="653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6588224" y="827420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kuželosečky</a:t>
              </a:r>
              <a:endParaRPr lang="cs-CZ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cxnSp>
          <p:nvCxnSpPr>
            <p:cNvPr id="9" name="Přímá spojnice 8"/>
            <p:cNvCxnSpPr/>
            <p:nvPr/>
          </p:nvCxnSpPr>
          <p:spPr>
            <a:xfrm>
              <a:off x="395536" y="1187460"/>
              <a:ext cx="792088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TextovéPole 9"/>
            <p:cNvSpPr txBox="1"/>
            <p:nvPr/>
          </p:nvSpPr>
          <p:spPr>
            <a:xfrm>
              <a:off x="323528" y="427311"/>
              <a:ext cx="5419882" cy="584775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DEFINICE ELIPSY </a:t>
              </a:r>
              <a:r>
                <a:rPr lang="cs-CZ" sz="2400" b="1" i="1" dirty="0" smtClean="0">
                  <a:solidFill>
                    <a:srgbClr val="0000FF"/>
                  </a:solidFill>
                </a:rPr>
                <a:t>bodová konstrukce</a:t>
              </a:r>
              <a:endParaRPr lang="cs-CZ" sz="2400" b="1" i="1" dirty="0">
                <a:solidFill>
                  <a:srgbClr val="0000FF"/>
                </a:solidFill>
              </a:endParaRP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323528" y="5877272"/>
            <a:ext cx="59910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Video z archivu autora</a:t>
            </a:r>
          </a:p>
          <a:p>
            <a:r>
              <a:rPr lang="cs-CZ" b="1" dirty="0" smtClean="0"/>
              <a:t>Animace na</a:t>
            </a:r>
            <a:r>
              <a:rPr lang="cs-CZ" b="1" dirty="0" smtClean="0">
                <a:solidFill>
                  <a:srgbClr val="0000FF"/>
                </a:solidFill>
              </a:rPr>
              <a:t> </a:t>
            </a:r>
            <a:r>
              <a:rPr lang="cs-CZ" b="1" dirty="0" smtClean="0">
                <a:solidFill>
                  <a:srgbClr val="0000FF"/>
                </a:solidFill>
                <a:hlinkClick r:id="rId7"/>
              </a:rPr>
              <a:t>http://www.geogebratube.org/student/m47533</a:t>
            </a:r>
            <a:endParaRPr lang="cs-CZ" b="1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9248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36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23528" y="146185"/>
            <a:ext cx="7992888" cy="1050568"/>
            <a:chOff x="323528" y="146184"/>
            <a:chExt cx="7992888" cy="1050568"/>
          </a:xfrm>
        </p:grpSpPr>
        <p:sp>
          <p:nvSpPr>
            <p:cNvPr id="3" name="Nadpis 1"/>
            <p:cNvSpPr txBox="1">
              <a:spLocks/>
            </p:cNvSpPr>
            <p:nvPr/>
          </p:nvSpPr>
          <p:spPr>
            <a:xfrm>
              <a:off x="395536" y="146184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endParaRPr lang="cs-CZ" sz="3200" b="1" i="1" dirty="0" smtClean="0"/>
            </a:p>
          </p:txBody>
        </p:sp>
        <p:pic>
          <p:nvPicPr>
            <p:cNvPr id="4" name="Picture 9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1531" y="242064"/>
              <a:ext cx="426997" cy="653358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  <a:extLst/>
          </p:spPr>
        </p:pic>
        <p:pic>
          <p:nvPicPr>
            <p:cNvPr id="5" name="Picture 2" descr="Zobrazit podrobnosti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02510" y="242064"/>
              <a:ext cx="565834" cy="653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6588224" y="827420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kuželosečky</a:t>
              </a:r>
              <a:endParaRPr lang="cs-CZ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cxnSp>
          <p:nvCxnSpPr>
            <p:cNvPr id="7" name="Přímá spojnice 6"/>
            <p:cNvCxnSpPr/>
            <p:nvPr/>
          </p:nvCxnSpPr>
          <p:spPr>
            <a:xfrm>
              <a:off x="395536" y="1187460"/>
              <a:ext cx="792088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ovéPole 7"/>
            <p:cNvSpPr txBox="1"/>
            <p:nvPr/>
          </p:nvSpPr>
          <p:spPr>
            <a:xfrm>
              <a:off x="323528" y="427311"/>
              <a:ext cx="5129866" cy="584775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DEFINICE ELIPSY </a:t>
              </a:r>
              <a:r>
                <a:rPr lang="cs-CZ" sz="2400" b="1" i="1" dirty="0" smtClean="0">
                  <a:solidFill>
                    <a:srgbClr val="0000FF"/>
                  </a:solidFill>
                </a:rPr>
                <a:t>geometrie elipsy</a:t>
              </a:r>
              <a:endParaRPr lang="cs-CZ" sz="2400" b="1" i="1" dirty="0">
                <a:solidFill>
                  <a:srgbClr val="0000FF"/>
                </a:solidFill>
              </a:endParaRPr>
            </a:p>
          </p:txBody>
        </p:sp>
      </p:grp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84784"/>
            <a:ext cx="4931914" cy="356131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292080" y="2708920"/>
                <a:ext cx="3414012" cy="233717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𝐸𝐵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</a:rPr>
                        <m:t>=2</m:t>
                      </m:r>
                      <m:r>
                        <a:rPr lang="cs-CZ" sz="2000" b="0" i="1" smtClean="0">
                          <a:latin typeface="Cambria Math"/>
                        </a:rPr>
                        <m:t>𝑒</m:t>
                      </m:r>
                      <m:r>
                        <a:rPr lang="cs-CZ" sz="2000" b="0" i="1" smtClean="0">
                          <a:latin typeface="Cambria Math"/>
                        </a:rPr>
                        <m:t>+</m:t>
                      </m:r>
                      <m:r>
                        <a:rPr lang="cs-CZ" sz="2000" b="0" i="1" smtClean="0">
                          <a:latin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</a:rPr>
                        <m:t>    </m:t>
                      </m:r>
                    </m:oMath>
                  </m:oMathPara>
                </a14:m>
                <a:endParaRPr lang="cs-CZ" sz="2000" b="0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𝐹𝐵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r>
                        <a:rPr lang="cs-CZ" sz="2000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000" b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groupChr>
                        <m:groupChrPr>
                          <m:chr m:val="⏟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groupChr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cs-CZ" sz="200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𝐸𝐵</m:t>
                              </m:r>
                            </m:e>
                          </m:d>
                          <m:r>
                            <a:rPr lang="cs-CZ" sz="2000" i="1">
                              <a:latin typeface="Cambria Math"/>
                            </a:rPr>
                            <m:t>+</m:t>
                          </m:r>
                          <m:d>
                            <m:dPr>
                              <m:begChr m:val="|"/>
                              <m:endChr m:val="|"/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𝐹𝐵</m:t>
                              </m:r>
                            </m:e>
                          </m:d>
                          <m:r>
                            <a:rPr lang="cs-CZ" sz="2000" b="0" i="1" smtClean="0">
                              <a:latin typeface="Cambria Math"/>
                            </a:rPr>
                            <m:t>=2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 (</m:t>
                          </m:r>
                          <m:r>
                            <a:rPr lang="cs-CZ" sz="2000" b="0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𝑑𝑒𝑓𝑖𝑛𝑖𝑐𝑒</m:t>
                          </m:r>
                          <m:r>
                            <a:rPr lang="cs-CZ" sz="2000" b="0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)</m:t>
                          </m:r>
                        </m:e>
                      </m:groupChr>
                    </m:oMath>
                  </m:oMathPara>
                </a14:m>
                <a:endParaRPr lang="cs-CZ" sz="2000" b="0" dirty="0" smtClean="0">
                  <a:solidFill>
                    <a:srgbClr val="0000FF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sz="20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</m:t>
                      </m:r>
                      <m:r>
                        <a:rPr lang="cs-CZ" sz="20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𝑒</m:t>
                      </m:r>
                      <m:r>
                        <a:rPr lang="cs-CZ" sz="20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+2</m:t>
                      </m:r>
                      <m:r>
                        <a:rPr lang="cs-CZ" sz="20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0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=2</m:t>
                      </m:r>
                      <m:r>
                        <a:rPr lang="cs-CZ" sz="20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2000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𝑒</m:t>
                      </m:r>
                      <m:r>
                        <a:rPr lang="cs-CZ" sz="2000" b="0" i="1" smtClean="0">
                          <a:latin typeface="Cambria Math"/>
                        </a:rPr>
                        <m:t>+</m:t>
                      </m:r>
                      <m:r>
                        <a:rPr lang="cs-CZ" sz="2000" b="0" i="1" smtClean="0">
                          <a:latin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r>
                        <a:rPr lang="cs-CZ" sz="2000" b="0" i="1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200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𝑨𝑺</m:t>
                          </m:r>
                        </m:e>
                      </m:d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𝑩𝑺</m:t>
                          </m:r>
                        </m:e>
                      </m:d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𝒆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𝒂</m:t>
                      </m:r>
                    </m:oMath>
                  </m:oMathPara>
                </a14:m>
                <a:endParaRPr lang="cs-CZ" sz="2000" b="1" dirty="0" smtClean="0">
                  <a:solidFill>
                    <a:srgbClr val="C00000"/>
                  </a:solidFill>
                </a:endParaRPr>
              </a:p>
              <a:p>
                <a:endParaRPr lang="cs-CZ" sz="20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2080" y="2708920"/>
                <a:ext cx="3414012" cy="2337178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5292080" y="1459473"/>
                <a:ext cx="3392082" cy="1105431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00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𝐸𝐶</m:t>
                          </m:r>
                        </m:e>
                      </m:d>
                      <m:r>
                        <a:rPr lang="cs-CZ" sz="20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cs-CZ" sz="200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𝐹𝐶</m:t>
                          </m:r>
                        </m:e>
                      </m:d>
                    </m:oMath>
                  </m:oMathPara>
                </a14:m>
                <a:endParaRPr lang="cs-CZ" sz="2000" dirty="0" smtClean="0">
                  <a:solidFill>
                    <a:srgbClr val="0000FF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groupChr>
                        <m:groupChrPr>
                          <m:chr m:val="⏟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groupChr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𝐸𝐶</m:t>
                              </m:r>
                            </m:e>
                          </m:d>
                          <m:r>
                            <a:rPr lang="cs-CZ" sz="2000" i="1">
                              <a:latin typeface="Cambria Math"/>
                            </a:rPr>
                            <m:t>+</m:t>
                          </m:r>
                          <m:d>
                            <m:dPr>
                              <m:begChr m:val="|"/>
                              <m:endChr m:val="|"/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𝐹𝐶</m:t>
                              </m:r>
                            </m:e>
                          </m:d>
                          <m:r>
                            <a:rPr lang="cs-CZ" sz="2000" i="1">
                              <a:latin typeface="Cambria Math"/>
                            </a:rPr>
                            <m:t>=2</m:t>
                          </m:r>
                          <m:r>
                            <a:rPr lang="cs-CZ" sz="2000" i="1">
                              <a:latin typeface="Cambria Math"/>
                            </a:rPr>
                            <m:t>𝑎</m:t>
                          </m:r>
                          <m:r>
                            <a:rPr lang="cs-CZ" sz="2000" i="1">
                              <a:latin typeface="Cambria Math"/>
                            </a:rPr>
                            <m:t> </m:t>
                          </m:r>
                          <m:d>
                            <m:dPr>
                              <m:ctrlPr>
                                <a:rPr lang="cs-CZ" sz="2000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𝑑𝑒𝑓𝑖𝑛𝑖𝑐𝑒</m:t>
                              </m:r>
                            </m:e>
                          </m:d>
                        </m:e>
                      </m:groupChr>
                    </m:oMath>
                  </m:oMathPara>
                </a14:m>
                <a:endParaRPr lang="cs-CZ" sz="200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𝑬𝑪</m:t>
                          </m:r>
                        </m:e>
                      </m:d>
                      <m:r>
                        <a:rPr lang="cs-CZ" sz="2000" b="1" i="1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cs-CZ" sz="20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𝑭𝑪</m:t>
                          </m:r>
                        </m:e>
                      </m:d>
                      <m:r>
                        <a:rPr lang="cs-CZ" sz="20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000" b="1" i="1" dirty="0" smtClean="0">
                          <a:solidFill>
                            <a:srgbClr val="C00000"/>
                          </a:solidFill>
                          <a:latin typeface="Cambria Math"/>
                        </a:rPr>
                        <m:t>𝒂</m:t>
                      </m:r>
                    </m:oMath>
                  </m:oMathPara>
                </a14:m>
                <a:endParaRPr lang="cs-CZ" sz="2000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2080" y="1459473"/>
                <a:ext cx="3392082" cy="1105431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417005" y="1484784"/>
                <a:ext cx="1227003" cy="307777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1400" i="1" smtClean="0">
                              <a:solidFill>
                                <a:srgbClr val="FF33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solidFill>
                                <a:srgbClr val="FF3300"/>
                              </a:solidFill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1400" b="0" i="1" smtClean="0">
                              <a:solidFill>
                                <a:srgbClr val="FF3300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1400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sz="1400" b="0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1400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1400" i="1" smtClean="0">
                              <a:solidFill>
                                <a:srgbClr val="08BA0C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solidFill>
                                <a:srgbClr val="08BA0C"/>
                              </a:solidFill>
                              <a:latin typeface="Cambria Math"/>
                            </a:rPr>
                            <m:t>𝑒</m:t>
                          </m:r>
                        </m:e>
                        <m:sup>
                          <m:r>
                            <a:rPr lang="cs-CZ" sz="1400" b="0" i="1" smtClean="0">
                              <a:solidFill>
                                <a:srgbClr val="08BA0C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7005" y="1484784"/>
                <a:ext cx="1227003" cy="30777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251520" y="5229200"/>
            <a:ext cx="254858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E, F … ohniska </a:t>
            </a:r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elipsy</a:t>
            </a:r>
          </a:p>
          <a:p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 … střed elipsy</a:t>
            </a:r>
            <a:endParaRPr lang="cs-CZ" sz="2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A, B … hlavní vrcholy</a:t>
            </a:r>
          </a:p>
          <a:p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C, D … vedlejší vrcholy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195815" y="5229200"/>
            <a:ext cx="257557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AB … hlavní osa</a:t>
            </a:r>
          </a:p>
          <a:p>
            <a:r>
              <a:rPr lang="cs-CZ" b="1" dirty="0" smtClean="0"/>
              <a:t>AS, BS … hlavní poloosy</a:t>
            </a:r>
          </a:p>
          <a:p>
            <a:r>
              <a:rPr lang="cs-CZ" b="1" dirty="0" smtClean="0"/>
              <a:t>CD … vedlejší osa</a:t>
            </a:r>
          </a:p>
          <a:p>
            <a:r>
              <a:rPr lang="cs-CZ" b="1" dirty="0" smtClean="0"/>
              <a:t>CS, DS … vedlejší poloosy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6167104" y="5229200"/>
                <a:ext cx="2610073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𝒆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𝑬𝑺</m:t>
                          </m:r>
                        </m:e>
                      </m:d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𝑭𝑺</m:t>
                          </m:r>
                        </m:e>
                      </m:d>
                    </m:oMath>
                  </m:oMathPara>
                </a14:m>
                <a:endParaRPr lang="cs-CZ" b="1" dirty="0" smtClean="0"/>
              </a:p>
              <a:p>
                <a:r>
                  <a:rPr lang="cs-CZ" b="1" dirty="0"/>
                  <a:t>v</a:t>
                </a:r>
                <a:r>
                  <a:rPr lang="cs-CZ" b="1" dirty="0" smtClean="0"/>
                  <a:t>ýstřednost (excentricita)</a:t>
                </a:r>
                <a:endParaRPr lang="cs-CZ" b="1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67104" y="5229200"/>
                <a:ext cx="2610073" cy="646331"/>
              </a:xfrm>
              <a:prstGeom prst="rect">
                <a:avLst/>
              </a:prstGeom>
              <a:blipFill rotWithShape="1">
                <a:blip r:embed="rId8"/>
                <a:stretch>
                  <a:fillRect l="-2103" r="-1636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33381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25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75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000"/>
                            </p:stCondLst>
                            <p:childTnLst>
                              <p:par>
                                <p:cTn id="43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75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4500"/>
                            </p:stCondLst>
                            <p:childTnLst>
                              <p:par>
                                <p:cTn id="5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4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500"/>
                            </p:stCondLst>
                            <p:childTnLst>
                              <p:par>
                                <p:cTn id="66" presetID="22" presetClass="entr" presetSubtype="1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8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250"/>
                            </p:stCondLst>
                            <p:childTnLst>
                              <p:par>
                                <p:cTn id="70" presetID="22" presetClass="entr" presetSubtype="1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2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000"/>
                            </p:stCondLst>
                            <p:childTnLst>
                              <p:par>
                                <p:cTn id="74" presetID="22" presetClass="entr" presetSubtype="1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6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1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00"/>
                            </p:stCondLst>
                            <p:childTnLst>
                              <p:par>
                                <p:cTn id="83" presetID="22" presetClass="entr" presetSubtype="1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5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1250"/>
                            </p:stCondLst>
                            <p:childTnLst>
                              <p:par>
                                <p:cTn id="87" presetID="22" presetClass="entr" presetSubtype="1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9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2000"/>
                            </p:stCondLst>
                            <p:childTnLst>
                              <p:par>
                                <p:cTn id="91" presetID="22" presetClass="entr" presetSubtype="1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3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8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500"/>
                            </p:stCondLst>
                            <p:childTnLst>
                              <p:par>
                                <p:cTn id="10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uiExpand="1" build="p" animBg="1"/>
      <p:bldP spid="11" grpId="0" uiExpand="1" build="p" animBg="1"/>
      <p:bldP spid="12" grpId="0" animBg="1"/>
      <p:bldP spid="13" grpId="0" build="p"/>
      <p:bldP spid="14" grpId="0" build="p"/>
      <p:bldP spid="15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10120</TotalTime>
  <Words>264</Words>
  <Application>Microsoft Office PowerPoint</Application>
  <PresentationFormat>Předvádění na obrazovce (4:3)</PresentationFormat>
  <Paragraphs>64</Paragraphs>
  <Slides>8</Slides>
  <Notes>2</Notes>
  <HiddenSlides>0</HiddenSlides>
  <MMClips>2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Motiv systému Office</vt:lpstr>
      <vt:lpstr>Microsoft Word Document</vt:lpstr>
      <vt:lpstr>Objekt prostředí balíčkovače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Mrkvička</dc:creator>
  <cp:keywords>elipsa;prezentace;úvodní</cp:keywords>
  <cp:lastModifiedBy>Zdeněk Mrkvička</cp:lastModifiedBy>
  <cp:revision>111</cp:revision>
  <dcterms:created xsi:type="dcterms:W3CDTF">2013-08-16T19:09:06Z</dcterms:created>
  <dcterms:modified xsi:type="dcterms:W3CDTF">2013-10-22T19:44:33Z</dcterms:modified>
</cp:coreProperties>
</file>