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ink/ink1.xml" ContentType="application/inkml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6" r:id="rId2"/>
    <p:sldId id="257" r:id="rId3"/>
    <p:sldId id="258" r:id="rId4"/>
    <p:sldId id="259" r:id="rId5"/>
    <p:sldId id="265" r:id="rId6"/>
    <p:sldId id="263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03" autoAdjust="0"/>
    <p:restoredTop sz="94671" autoAdjust="0"/>
  </p:normalViewPr>
  <p:slideViewPr>
    <p:cSldViewPr>
      <p:cViewPr varScale="1">
        <p:scale>
          <a:sx n="70" d="100"/>
          <a:sy n="70" d="100"/>
        </p:scale>
        <p:origin x="-828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ax="1360" units="cm"/>
          <inkml:channel name="Y" type="integer" max="768" units="cm"/>
        </inkml:traceFormat>
        <inkml:channelProperties>
          <inkml:channelProperty channel="X" name="resolution" value="28.33333" units="1/cm"/>
          <inkml:channelProperty channel="Y" name="resolution" value="28.33948" units="1/cm"/>
        </inkml:channelProperties>
      </inkml:inkSource>
      <inkml:timestamp xml:id="ts0" timeString="2013-08-31T21:00:43.235"/>
    </inkml:context>
    <inkml:brush xml:id="br0">
      <inkml:brushProperty name="width" value="0.04667" units="cm"/>
      <inkml:brushProperty name="height" value="0.04667" units="cm"/>
      <inkml:brushProperty name="color" value="#ED1C24"/>
      <inkml:brushProperty name="fitToCurve" value="1"/>
    </inkml:brush>
  </inkml:definitions>
  <inkml:trace contextRef="#ctx0" brushRef="#br0">0 0</inkml:trace>
</inkml:ink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BA9E5-4DA5-479B-A144-D896FDB35B45}" type="datetimeFigureOut">
              <a:rPr lang="cs-CZ" smtClean="0"/>
              <a:t>22.10.2013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FA014C-1927-41B2-AA45-3DE8338E613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664701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BA9E5-4DA5-479B-A144-D896FDB35B45}" type="datetimeFigureOut">
              <a:rPr lang="cs-CZ" smtClean="0"/>
              <a:t>22.10.2013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FA014C-1927-41B2-AA45-3DE8338E613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976212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BA9E5-4DA5-479B-A144-D896FDB35B45}" type="datetimeFigureOut">
              <a:rPr lang="cs-CZ" smtClean="0"/>
              <a:t>22.10.2013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FA014C-1927-41B2-AA45-3DE8338E613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031085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BA9E5-4DA5-479B-A144-D896FDB35B45}" type="datetimeFigureOut">
              <a:rPr lang="cs-CZ" smtClean="0"/>
              <a:t>22.10.2013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FA014C-1927-41B2-AA45-3DE8338E613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163136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BA9E5-4DA5-479B-A144-D896FDB35B45}" type="datetimeFigureOut">
              <a:rPr lang="cs-CZ" smtClean="0"/>
              <a:t>22.10.2013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FA014C-1927-41B2-AA45-3DE8338E613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57402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BA9E5-4DA5-479B-A144-D896FDB35B45}" type="datetimeFigureOut">
              <a:rPr lang="cs-CZ" smtClean="0"/>
              <a:t>22.10.2013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FA014C-1927-41B2-AA45-3DE8338E613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73352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BA9E5-4DA5-479B-A144-D896FDB35B45}" type="datetimeFigureOut">
              <a:rPr lang="cs-CZ" smtClean="0"/>
              <a:t>22.10.2013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FA014C-1927-41B2-AA45-3DE8338E613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13660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BA9E5-4DA5-479B-A144-D896FDB35B45}" type="datetimeFigureOut">
              <a:rPr lang="cs-CZ" smtClean="0"/>
              <a:t>22.10.2013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FA014C-1927-41B2-AA45-3DE8338E613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681709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BA9E5-4DA5-479B-A144-D896FDB35B45}" type="datetimeFigureOut">
              <a:rPr lang="cs-CZ" smtClean="0"/>
              <a:t>22.10.2013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FA014C-1927-41B2-AA45-3DE8338E613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20474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BA9E5-4DA5-479B-A144-D896FDB35B45}" type="datetimeFigureOut">
              <a:rPr lang="cs-CZ" smtClean="0"/>
              <a:t>22.10.2013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FA014C-1927-41B2-AA45-3DE8338E613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23762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BA9E5-4DA5-479B-A144-D896FDB35B45}" type="datetimeFigureOut">
              <a:rPr lang="cs-CZ" smtClean="0"/>
              <a:t>22.10.2013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FA014C-1927-41B2-AA45-3DE8338E613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92856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EFD1"/>
            </a:gs>
            <a:gs pos="97000">
              <a:srgbClr val="F0EBD5"/>
            </a:gs>
            <a:gs pos="100000">
              <a:srgbClr val="D1C39F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41BA9E5-4DA5-479B-A144-D896FDB35B45}" type="datetimeFigureOut">
              <a:rPr lang="cs-CZ" smtClean="0"/>
              <a:t>22.10.2013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5FA014C-1927-41B2-AA45-3DE8338E613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649045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emf"/><Relationship Id="rId13" Type="http://schemas.openxmlformats.org/officeDocument/2006/relationships/image" Target="../media/image8.png"/><Relationship Id="rId3" Type="http://schemas.openxmlformats.org/officeDocument/2006/relationships/image" Target="../media/image2.jpeg"/><Relationship Id="rId12" Type="http://schemas.openxmlformats.org/officeDocument/2006/relationships/image" Target="../media/image7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11" Type="http://schemas.openxmlformats.org/officeDocument/2006/relationships/image" Target="../media/image6.png"/><Relationship Id="rId15" Type="http://schemas.openxmlformats.org/officeDocument/2006/relationships/image" Target="../media/image10.png"/><Relationship Id="rId10" Type="http://schemas.openxmlformats.org/officeDocument/2006/relationships/image" Target="../media/image5.png"/><Relationship Id="rId4" Type="http://schemas.openxmlformats.org/officeDocument/2006/relationships/customXml" Target="../ink/ink1.xml"/><Relationship Id="rId9" Type="http://schemas.openxmlformats.org/officeDocument/2006/relationships/image" Target="../media/image4.png"/><Relationship Id="rId14" Type="http://schemas.openxmlformats.org/officeDocument/2006/relationships/image" Target="../media/image9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3" Type="http://schemas.openxmlformats.org/officeDocument/2006/relationships/image" Target="../media/image2.jpeg"/><Relationship Id="rId7" Type="http://schemas.openxmlformats.org/officeDocument/2006/relationships/image" Target="../media/image13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10" Type="http://schemas.openxmlformats.org/officeDocument/2006/relationships/image" Target="../media/image16.png"/><Relationship Id="rId4" Type="http://schemas.openxmlformats.org/officeDocument/2006/relationships/image" Target="../media/image5.wmf"/><Relationship Id="rId9" Type="http://schemas.openxmlformats.org/officeDocument/2006/relationships/image" Target="../media/image1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7" Type="http://schemas.openxmlformats.org/officeDocument/2006/relationships/image" Target="../media/image19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.png"/><Relationship Id="rId5" Type="http://schemas.openxmlformats.org/officeDocument/2006/relationships/image" Target="../media/image17.png"/><Relationship Id="rId4" Type="http://schemas.openxmlformats.org/officeDocument/2006/relationships/image" Target="../media/image5.wmf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0.png"/><Relationship Id="rId3" Type="http://schemas.openxmlformats.org/officeDocument/2006/relationships/image" Target="../media/image2.jpeg"/><Relationship Id="rId7" Type="http://schemas.openxmlformats.org/officeDocument/2006/relationships/image" Target="../media/image180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0.png"/><Relationship Id="rId5" Type="http://schemas.openxmlformats.org/officeDocument/2006/relationships/image" Target="../media/image160.png"/><Relationship Id="rId4" Type="http://schemas.openxmlformats.org/officeDocument/2006/relationships/image" Target="../media/image5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7" Type="http://schemas.openxmlformats.org/officeDocument/2006/relationships/image" Target="../media/image23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2.png"/><Relationship Id="rId11" Type="http://schemas.openxmlformats.org/officeDocument/2006/relationships/image" Target="../media/image24.png"/><Relationship Id="rId5" Type="http://schemas.openxmlformats.org/officeDocument/2006/relationships/image" Target="../media/image21.png"/><Relationship Id="rId10" Type="http://schemas.openxmlformats.org/officeDocument/2006/relationships/image" Target="../media/image26.png"/><Relationship Id="rId4" Type="http://schemas.openxmlformats.org/officeDocument/2006/relationships/image" Target="../media/image20.png"/><Relationship Id="rId9" Type="http://schemas.openxmlformats.org/officeDocument/2006/relationships/image" Target="../media/image25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775046044"/>
              </p:ext>
            </p:extLst>
          </p:nvPr>
        </p:nvGraphicFramePr>
        <p:xfrm>
          <a:off x="2411760" y="201805"/>
          <a:ext cx="4392487" cy="6564371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6" name="Dokument" r:id="rId3" imgW="5889940" imgH="8799452" progId="Word.Document.12">
                  <p:embed/>
                </p:oleObj>
              </mc:Choice>
              <mc:Fallback>
                <p:oleObj name="Dokument" r:id="rId3" imgW="5889940" imgH="8799452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411760" y="201805"/>
                        <a:ext cx="4392487" cy="6564371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6635361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Zobrazit podrobnosti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1988840"/>
            <a:ext cx="2736304" cy="2736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9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609888"/>
            <a:ext cx="3096344" cy="41026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808043" y="1126486"/>
            <a:ext cx="285219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u="sng" dirty="0" smtClean="0"/>
              <a:t>KUŽELOSEČKY</a:t>
            </a:r>
            <a:endParaRPr lang="cs-CZ" sz="3600" b="1" u="sng" dirty="0"/>
          </a:p>
        </p:txBody>
      </p:sp>
      <p:sp>
        <p:nvSpPr>
          <p:cNvPr id="5" name="TextovéPole 4"/>
          <p:cNvSpPr txBox="1"/>
          <p:nvPr/>
        </p:nvSpPr>
        <p:spPr>
          <a:xfrm>
            <a:off x="408392" y="5229204"/>
            <a:ext cx="7906267" cy="1015663"/>
          </a:xfrm>
          <a:prstGeom prst="rect">
            <a:avLst/>
          </a:prstGeom>
          <a:noFill/>
          <a:ln w="28575">
            <a:noFill/>
          </a:ln>
        </p:spPr>
        <p:txBody>
          <a:bodyPr wrap="none" rtlCol="0">
            <a:spAutoFit/>
          </a:bodyPr>
          <a:lstStyle/>
          <a:p>
            <a:r>
              <a:rPr lang="cs-CZ" sz="6000" b="1" i="1" dirty="0" smtClean="0">
                <a:solidFill>
                  <a:srgbClr val="0000FF"/>
                </a:solidFill>
              </a:rPr>
              <a:t>Obecná </a:t>
            </a:r>
            <a:r>
              <a:rPr lang="cs-CZ" sz="6000" b="1" dirty="0" smtClean="0"/>
              <a:t>ROVNICE ELIPSY</a:t>
            </a:r>
            <a:endParaRPr lang="cs-CZ" sz="6000" b="1" dirty="0"/>
          </a:p>
        </p:txBody>
      </p:sp>
    </p:spTree>
    <p:extLst>
      <p:ext uri="{BB962C8B-B14F-4D97-AF65-F5344CB8AC3E}">
        <p14:creationId xmlns:p14="http://schemas.microsoft.com/office/powerpoint/2010/main" val="16156257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75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575556" y="146186"/>
            <a:ext cx="7992888" cy="1050568"/>
            <a:chOff x="323528" y="146184"/>
            <a:chExt cx="7992888" cy="1050568"/>
          </a:xfrm>
        </p:grpSpPr>
        <p:sp>
          <p:nvSpPr>
            <p:cNvPr id="3" name="Nadpis 1"/>
            <p:cNvSpPr txBox="1">
              <a:spLocks/>
            </p:cNvSpPr>
            <p:nvPr/>
          </p:nvSpPr>
          <p:spPr>
            <a:xfrm>
              <a:off x="395536" y="146184"/>
              <a:ext cx="5976664" cy="725439"/>
            </a:xfrm>
            <a:prstGeom prst="rect">
              <a:avLst/>
            </a:prstGeom>
          </p:spPr>
          <p:txBody>
            <a:bodyPr/>
            <a:lstStyle>
              <a:lvl1pPr algn="ctr" defTabSz="914400" rtl="0" eaLnBrk="1" latinLnBrk="0" hangingPunct="1">
                <a:spcBef>
                  <a:spcPct val="0"/>
                </a:spcBef>
                <a:buNone/>
                <a:defRPr sz="4400" kern="1200">
                  <a:solidFill>
                    <a:schemeClr val="tx1"/>
                  </a:solidFill>
                  <a:latin typeface="+mj-lt"/>
                  <a:ea typeface="+mj-ea"/>
                  <a:cs typeface="+mj-cs"/>
                </a:defRPr>
              </a:lvl1pPr>
            </a:lstStyle>
            <a:p>
              <a:pPr algn="l"/>
              <a:endParaRPr lang="cs-CZ" sz="3200" b="1" i="1" dirty="0" smtClean="0"/>
            </a:p>
          </p:txBody>
        </p:sp>
        <p:pic>
          <p:nvPicPr>
            <p:cNvPr id="4" name="Picture 9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691531" y="242064"/>
              <a:ext cx="426997" cy="653358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  <a:extLst/>
          </p:spPr>
        </p:pic>
        <p:pic>
          <p:nvPicPr>
            <p:cNvPr id="5" name="Picture 2" descr="Zobrazit podrobnosti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102510" y="242064"/>
              <a:ext cx="565834" cy="65343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6" name="TextovéPole 5"/>
            <p:cNvSpPr txBox="1"/>
            <p:nvPr/>
          </p:nvSpPr>
          <p:spPr>
            <a:xfrm>
              <a:off x="6588224" y="827420"/>
              <a:ext cx="1295419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chemeClr val="tx1">
                      <a:lumMod val="95000"/>
                      <a:lumOff val="5000"/>
                    </a:schemeClr>
                  </a:solidFill>
                </a:rPr>
                <a:t>kuželosečky</a:t>
              </a:r>
              <a:endParaRPr lang="cs-CZ" dirty="0">
                <a:solidFill>
                  <a:schemeClr val="tx1">
                    <a:lumMod val="95000"/>
                    <a:lumOff val="5000"/>
                  </a:schemeClr>
                </a:solidFill>
              </a:endParaRPr>
            </a:p>
          </p:txBody>
        </p:sp>
        <p:cxnSp>
          <p:nvCxnSpPr>
            <p:cNvPr id="7" name="Přímá spojnice 6"/>
            <p:cNvCxnSpPr/>
            <p:nvPr/>
          </p:nvCxnSpPr>
          <p:spPr>
            <a:xfrm>
              <a:off x="395536" y="1187460"/>
              <a:ext cx="7920880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8" name="TextovéPole 7"/>
            <p:cNvSpPr txBox="1"/>
            <p:nvPr/>
          </p:nvSpPr>
          <p:spPr>
            <a:xfrm>
              <a:off x="323528" y="427311"/>
              <a:ext cx="4301562" cy="584775"/>
            </a:xfrm>
            <a:prstGeom prst="rect">
              <a:avLst/>
            </a:prstGeom>
            <a:noFill/>
            <a:ln w="28575">
              <a:noFill/>
            </a:ln>
          </p:spPr>
          <p:txBody>
            <a:bodyPr wrap="none" rtlCol="0">
              <a:spAutoFit/>
            </a:bodyPr>
            <a:lstStyle/>
            <a:p>
              <a:r>
                <a:rPr lang="cs-CZ" sz="3200" b="1" i="1" dirty="0" smtClean="0">
                  <a:solidFill>
                    <a:srgbClr val="0000FF"/>
                  </a:solidFill>
                </a:rPr>
                <a:t>Obecná </a:t>
              </a:r>
              <a:r>
                <a:rPr lang="cs-CZ" sz="3200" b="1" dirty="0" smtClean="0"/>
                <a:t>ROVNICE ELIPSY</a:t>
              </a:r>
              <a:endParaRPr lang="cs-CZ" sz="3200" b="1" i="1" dirty="0">
                <a:solidFill>
                  <a:srgbClr val="0000FF"/>
                </a:solidFill>
              </a:endParaRPr>
            </a:p>
          </p:txBody>
        </p:sp>
      </p:grpSp>
      <mc:AlternateContent xmlns:mc="http://schemas.openxmlformats.org/markup-compatibility/2006" xmlns:p14="http://schemas.microsoft.com/office/powerpoint/2010/main">
        <mc:Choice Requires="p14">
          <p:contentPart p14:bwMode="auto" r:id="rId4">
            <p14:nvContentPartPr>
              <p14:cNvPr id="1178" name="Rukopis 1177"/>
              <p14:cNvContentPartPr/>
              <p14:nvPr/>
            </p14:nvContentPartPr>
            <p14:xfrm>
              <a:off x="9566984" y="1842367"/>
              <a:ext cx="360" cy="360"/>
            </p14:xfrm>
          </p:contentPart>
        </mc:Choice>
        <mc:Fallback xmlns="">
          <p:pic>
            <p:nvPicPr>
              <p:cNvPr id="1178" name="Rukopis 1177"/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9558704" y="1834087"/>
                <a:ext cx="16920" cy="16920"/>
              </a:xfrm>
              <a:prstGeom prst="rect">
                <a:avLst/>
              </a:prstGeom>
            </p:spPr>
          </p:pic>
        </mc:Fallback>
      </mc:AlternateContent>
      <p:sp>
        <p:nvSpPr>
          <p:cNvPr id="10" name="TextovéPole 9"/>
          <p:cNvSpPr txBox="1"/>
          <p:nvPr/>
        </p:nvSpPr>
        <p:spPr>
          <a:xfrm>
            <a:off x="488558" y="1325976"/>
            <a:ext cx="7402796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Obecnou rovnici elipsy získáme  algebraickými úpravami </a:t>
            </a:r>
            <a:br>
              <a:rPr lang="cs-CZ" sz="2400" b="1" dirty="0" smtClean="0"/>
            </a:br>
            <a:r>
              <a:rPr lang="cs-CZ" sz="2400" b="1" dirty="0" smtClean="0"/>
              <a:t>rovnice středové:</a:t>
            </a:r>
            <a:endParaRPr lang="cs-CZ" sz="2400" b="1" dirty="0"/>
          </a:p>
        </p:txBody>
      </p:sp>
      <p:sp>
        <p:nvSpPr>
          <p:cNvPr id="11" name="Zaoblený obdélník 10"/>
          <p:cNvSpPr/>
          <p:nvPr/>
        </p:nvSpPr>
        <p:spPr>
          <a:xfrm>
            <a:off x="4049616" y="3501008"/>
            <a:ext cx="4824536" cy="1728192"/>
          </a:xfrm>
          <a:prstGeom prst="roundRect">
            <a:avLst>
              <a:gd name="adj" fmla="val 0"/>
            </a:avLst>
          </a:prstGeom>
          <a:ln w="28575">
            <a:solidFill>
              <a:schemeClr val="tx1"/>
            </a:solidFill>
          </a:ln>
        </p:spPr>
        <p:style>
          <a:lnRef idx="1">
            <a:schemeClr val="accent6"/>
          </a:lnRef>
          <a:fillRef idx="1001">
            <a:schemeClr val="lt1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540116" y="2132856"/>
                <a:ext cx="2654829" cy="655179"/>
              </a:xfrm>
              <a:prstGeom prst="rect">
                <a:avLst/>
              </a:prstGeom>
              <a:ln/>
            </p:spPr>
            <p:style>
              <a:lnRef idx="2">
                <a:schemeClr val="dk1"/>
              </a:lnRef>
              <a:fillRef idx="1">
                <a:schemeClr val="lt1"/>
              </a:fillRef>
              <a:effectRef idx="0">
                <a:schemeClr val="dk1"/>
              </a:effectRef>
              <a:fontRef idx="minor">
                <a:schemeClr val="dk1"/>
              </a:fontRef>
            </p:style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cs-CZ" b="1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d>
                                <m:dPr>
                                  <m:ctrlPr>
                                    <a:rPr lang="cs-CZ" b="1" i="1" smtClean="0">
                                      <a:latin typeface="Cambria Math"/>
                                    </a:rPr>
                                  </m:ctrlPr>
                                </m:dPr>
                                <m:e>
                                  <m:r>
                                    <a:rPr lang="cs-CZ" b="1" i="1" smtClean="0">
                                      <a:latin typeface="Cambria Math"/>
                                    </a:rPr>
                                    <m:t>𝒙</m:t>
                                  </m:r>
                                  <m:r>
                                    <a:rPr lang="cs-CZ" b="1" i="1" smtClean="0">
                                      <a:latin typeface="Cambria Math"/>
                                    </a:rPr>
                                    <m:t>−</m:t>
                                  </m:r>
                                  <m:r>
                                    <a:rPr lang="cs-CZ" b="1" i="1" smtClean="0">
                                      <a:latin typeface="Cambria Math"/>
                                    </a:rPr>
                                    <m:t>𝟏</m:t>
                                  </m:r>
                                </m:e>
                              </m:d>
                            </m:e>
                            <m:sup>
                              <m:r>
                                <a:rPr lang="cs-CZ" b="1" i="1" smtClean="0">
                                  <a:latin typeface="Cambria Math"/>
                                </a:rPr>
                                <m:t>𝟐</m:t>
                              </m:r>
                            </m:sup>
                          </m:sSup>
                        </m:num>
                        <m:den>
                          <m:r>
                            <a:rPr lang="cs-CZ" b="1" i="1" smtClean="0">
                              <a:latin typeface="Cambria Math"/>
                            </a:rPr>
                            <m:t>𝟏𝟔</m:t>
                          </m:r>
                        </m:den>
                      </m:f>
                      <m:r>
                        <a:rPr lang="cs-CZ" b="1" i="0" smtClean="0">
                          <a:latin typeface="Cambria Math"/>
                        </a:rPr>
                        <m:t>+</m:t>
                      </m:r>
                      <m:f>
                        <m:fPr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cs-CZ" b="1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d>
                                <m:dPr>
                                  <m:ctrlPr>
                                    <a:rPr lang="cs-CZ" b="1" i="1" smtClean="0">
                                      <a:latin typeface="Cambria Math"/>
                                    </a:rPr>
                                  </m:ctrlPr>
                                </m:dPr>
                                <m:e>
                                  <m:r>
                                    <a:rPr lang="cs-CZ" b="1" i="1" smtClean="0">
                                      <a:latin typeface="Cambria Math"/>
                                    </a:rPr>
                                    <m:t>𝒚</m:t>
                                  </m:r>
                                  <m:r>
                                    <a:rPr lang="cs-CZ" b="1" i="1" smtClean="0">
                                      <a:latin typeface="Cambria Math"/>
                                    </a:rPr>
                                    <m:t>+</m:t>
                                  </m:r>
                                  <m:r>
                                    <a:rPr lang="cs-CZ" b="1" i="1" smtClean="0">
                                      <a:latin typeface="Cambria Math"/>
                                    </a:rPr>
                                    <m:t>𝟐</m:t>
                                  </m:r>
                                </m:e>
                              </m:d>
                            </m:e>
                            <m:sup>
                              <m:r>
                                <a:rPr lang="cs-CZ" b="1" i="1" smtClean="0">
                                  <a:latin typeface="Cambria Math"/>
                                </a:rPr>
                                <m:t>𝟐</m:t>
                              </m:r>
                            </m:sup>
                          </m:sSup>
                        </m:num>
                        <m:den>
                          <m:r>
                            <a:rPr lang="cs-CZ" b="1" i="1" smtClean="0">
                              <a:latin typeface="Cambria Math"/>
                            </a:rPr>
                            <m:t>𝟗</m:t>
                          </m:r>
                        </m:den>
                      </m:f>
                      <m:r>
                        <a:rPr lang="cs-CZ" b="1" i="1" smtClean="0">
                          <a:latin typeface="Cambria Math"/>
                        </a:rPr>
                        <m:t>=</m:t>
                      </m:r>
                      <m:r>
                        <a:rPr lang="cs-CZ" b="1" i="1" smtClean="0">
                          <a:latin typeface="Cambria Math"/>
                        </a:rPr>
                        <m:t>𝟏</m:t>
                      </m:r>
                    </m:oMath>
                  </m:oMathPara>
                </a14:m>
                <a:endParaRPr lang="cs-CZ" b="1" dirty="0"/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40116" y="2132856"/>
                <a:ext cx="2654829" cy="655179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  <a:ln/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Obdélník 13"/>
              <p:cNvSpPr/>
              <p:nvPr/>
            </p:nvSpPr>
            <p:spPr>
              <a:xfrm>
                <a:off x="576664" y="4741051"/>
                <a:ext cx="3381503" cy="344133"/>
              </a:xfrm>
              <a:prstGeom prst="rect">
                <a:avLst/>
              </a:prstGeom>
              <a:ln/>
            </p:spPr>
            <p:style>
              <a:lnRef idx="2">
                <a:schemeClr val="dk1"/>
              </a:lnRef>
              <a:fillRef idx="1">
                <a:schemeClr val="lt1"/>
              </a:fillRef>
              <a:effectRef idx="0">
                <a:schemeClr val="dk1"/>
              </a:effectRef>
              <a:fontRef idx="minor">
                <a:schemeClr val="dk1"/>
              </a:fontRef>
            </p:style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16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16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𝟗</m:t>
                          </m:r>
                          <m:r>
                            <a:rPr lang="cs-CZ" sz="16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𝒙</m:t>
                          </m:r>
                        </m:e>
                        <m:sup>
                          <m:r>
                            <a:rPr lang="cs-CZ" sz="16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sz="1600" b="1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+</m:t>
                      </m:r>
                      <m:r>
                        <a:rPr lang="cs-CZ" sz="1600" b="1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𝟏𝟔</m:t>
                      </m:r>
                      <m:sSup>
                        <m:sSupPr>
                          <m:ctrlPr>
                            <a:rPr lang="cs-CZ" sz="16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16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𝒚</m:t>
                          </m:r>
                        </m:e>
                        <m:sup>
                          <m:r>
                            <a:rPr lang="cs-CZ" sz="16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sz="1600" b="1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−</m:t>
                      </m:r>
                      <m:r>
                        <a:rPr lang="cs-CZ" sz="1600" b="1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𝟏𝟖</m:t>
                      </m:r>
                      <m:r>
                        <a:rPr lang="cs-CZ" sz="1600" b="1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𝒙</m:t>
                      </m:r>
                      <m:r>
                        <a:rPr lang="cs-CZ" sz="1600" b="1" i="0" smtClean="0">
                          <a:solidFill>
                            <a:srgbClr val="FF0000"/>
                          </a:solidFill>
                          <a:latin typeface="Cambria Math"/>
                        </a:rPr>
                        <m:t>+</m:t>
                      </m:r>
                      <m:r>
                        <a:rPr lang="cs-CZ" sz="1600" b="1" i="0" smtClean="0">
                          <a:solidFill>
                            <a:srgbClr val="FF0000"/>
                          </a:solidFill>
                          <a:latin typeface="Cambria Math"/>
                        </a:rPr>
                        <m:t>𝟔𝟒𝐲</m:t>
                      </m:r>
                      <m:r>
                        <a:rPr lang="cs-CZ" sz="1600" b="1" i="0" smtClean="0">
                          <a:solidFill>
                            <a:srgbClr val="FF0000"/>
                          </a:solidFill>
                          <a:latin typeface="Cambria Math"/>
                        </a:rPr>
                        <m:t>−</m:t>
                      </m:r>
                      <m:r>
                        <a:rPr lang="cs-CZ" sz="1600" b="1" i="0" smtClean="0">
                          <a:solidFill>
                            <a:srgbClr val="FF0000"/>
                          </a:solidFill>
                          <a:latin typeface="Cambria Math"/>
                        </a:rPr>
                        <m:t>𝟕𝟏</m:t>
                      </m:r>
                      <m:r>
                        <a:rPr lang="cs-CZ" sz="1600" b="1" i="0" smtClean="0">
                          <a:solidFill>
                            <a:srgbClr val="FF0000"/>
                          </a:solidFill>
                          <a:latin typeface="Cambria Math"/>
                        </a:rPr>
                        <m:t>=</m:t>
                      </m:r>
                      <m:r>
                        <a:rPr lang="cs-CZ" sz="1600" b="1" i="0" smtClean="0">
                          <a:solidFill>
                            <a:srgbClr val="FF0000"/>
                          </a:solidFill>
                          <a:latin typeface="Cambria Math"/>
                        </a:rPr>
                        <m:t>𝟎</m:t>
                      </m:r>
                    </m:oMath>
                  </m:oMathPara>
                </a14:m>
                <a:endParaRPr lang="cs-CZ" sz="1600" b="1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14" name="Obdélník 13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76664" y="4741051"/>
                <a:ext cx="3381503" cy="344133"/>
              </a:xfrm>
              <a:prstGeom prst="rect">
                <a:avLst/>
              </a:prstGeom>
              <a:blipFill rotWithShape="1">
                <a:blip r:embed="rId10"/>
                <a:stretch>
                  <a:fillRect b="-5000"/>
                </a:stretch>
              </a:blipFill>
              <a:ln/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5" name="Šipka dolů 14"/>
          <p:cNvSpPr/>
          <p:nvPr/>
        </p:nvSpPr>
        <p:spPr>
          <a:xfrm rot="10800000" flipV="1">
            <a:off x="1704802" y="4082064"/>
            <a:ext cx="325455" cy="538586"/>
          </a:xfrm>
          <a:prstGeom prst="downArrow">
            <a:avLst>
              <a:gd name="adj1" fmla="val 26521"/>
              <a:gd name="adj2" fmla="val 87033"/>
            </a:avLst>
          </a:prstGeom>
          <a:solidFill>
            <a:srgbClr val="03B503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 dirty="0">
              <a:ln>
                <a:solidFill>
                  <a:schemeClr val="tx1"/>
                </a:solidFill>
              </a:ln>
            </a:endParaRPr>
          </a:p>
        </p:txBody>
      </p:sp>
      <p:sp>
        <p:nvSpPr>
          <p:cNvPr id="16" name="Šipka dolů 15"/>
          <p:cNvSpPr/>
          <p:nvPr/>
        </p:nvSpPr>
        <p:spPr>
          <a:xfrm rot="10800000" flipV="1">
            <a:off x="1704802" y="2962421"/>
            <a:ext cx="325455" cy="538586"/>
          </a:xfrm>
          <a:prstGeom prst="downArrow">
            <a:avLst>
              <a:gd name="adj1" fmla="val 26521"/>
              <a:gd name="adj2" fmla="val 87033"/>
            </a:avLst>
          </a:prstGeom>
          <a:solidFill>
            <a:srgbClr val="03B503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 dirty="0">
              <a:ln>
                <a:solidFill>
                  <a:schemeClr val="tx1"/>
                </a:solidFill>
              </a:ln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ovéPole 16"/>
              <p:cNvSpPr txBox="1"/>
              <p:nvPr/>
            </p:nvSpPr>
            <p:spPr>
              <a:xfrm>
                <a:off x="4067944" y="2132856"/>
                <a:ext cx="2742995" cy="655179"/>
              </a:xfrm>
              <a:prstGeom prst="rect">
                <a:avLst/>
              </a:prstGeom>
              <a:ln/>
            </p:spPr>
            <p:style>
              <a:lnRef idx="2">
                <a:schemeClr val="dk1"/>
              </a:lnRef>
              <a:fillRef idx="1">
                <a:schemeClr val="lt1"/>
              </a:fillRef>
              <a:effectRef idx="0">
                <a:schemeClr val="dk1"/>
              </a:effectRef>
              <a:fontRef idx="minor">
                <a:schemeClr val="dk1"/>
              </a:fontRef>
            </p:style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cs-CZ" b="1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d>
                                <m:dPr>
                                  <m:ctrlPr>
                                    <a:rPr lang="cs-CZ" b="1" i="1" smtClean="0">
                                      <a:latin typeface="Cambria Math"/>
                                    </a:rPr>
                                  </m:ctrlPr>
                                </m:dPr>
                                <m:e>
                                  <m:r>
                                    <a:rPr lang="cs-CZ" b="1" i="1" smtClean="0">
                                      <a:latin typeface="Cambria Math"/>
                                    </a:rPr>
                                    <m:t>𝒙</m:t>
                                  </m:r>
                                  <m:r>
                                    <a:rPr lang="cs-CZ" b="1" i="1" smtClean="0">
                                      <a:latin typeface="Cambria Math"/>
                                    </a:rPr>
                                    <m:t>−</m:t>
                                  </m:r>
                                  <m:r>
                                    <a:rPr lang="cs-CZ" b="1" i="1" smtClean="0">
                                      <a:latin typeface="Cambria Math"/>
                                    </a:rPr>
                                    <m:t>𝒎</m:t>
                                  </m:r>
                                </m:e>
                              </m:d>
                            </m:e>
                            <m:sup>
                              <m:r>
                                <a:rPr lang="cs-CZ" b="1" i="1" smtClean="0">
                                  <a:latin typeface="Cambria Math"/>
                                </a:rPr>
                                <m:t>𝟐</m:t>
                              </m:r>
                            </m:sup>
                          </m:sSup>
                        </m:num>
                        <m:den>
                          <m:sSup>
                            <m:sSupPr>
                              <m:ctrlPr>
                                <a:rPr lang="cs-CZ" b="1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1" i="1" smtClean="0">
                                  <a:latin typeface="Cambria Math"/>
                                </a:rPr>
                                <m:t>𝒂</m:t>
                              </m:r>
                            </m:e>
                            <m:sup>
                              <m:r>
                                <a:rPr lang="cs-CZ" b="1" i="1" smtClean="0">
                                  <a:latin typeface="Cambria Math"/>
                                </a:rPr>
                                <m:t>𝟐</m:t>
                              </m:r>
                            </m:sup>
                          </m:sSup>
                        </m:den>
                      </m:f>
                      <m:r>
                        <a:rPr lang="cs-CZ" b="1" i="1" smtClean="0">
                          <a:latin typeface="Cambria Math"/>
                        </a:rPr>
                        <m:t>+</m:t>
                      </m:r>
                      <m:f>
                        <m:fPr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cs-CZ" b="1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d>
                                <m:dPr>
                                  <m:ctrlPr>
                                    <a:rPr lang="cs-CZ" b="1" i="1" smtClean="0">
                                      <a:latin typeface="Cambria Math"/>
                                    </a:rPr>
                                  </m:ctrlPr>
                                </m:dPr>
                                <m:e>
                                  <m:r>
                                    <a:rPr lang="cs-CZ" b="1" i="1" smtClean="0">
                                      <a:latin typeface="Cambria Math"/>
                                    </a:rPr>
                                    <m:t>𝒚</m:t>
                                  </m:r>
                                  <m:r>
                                    <a:rPr lang="cs-CZ" b="1" i="1" smtClean="0">
                                      <a:latin typeface="Cambria Math"/>
                                    </a:rPr>
                                    <m:t>−</m:t>
                                  </m:r>
                                  <m:r>
                                    <a:rPr lang="cs-CZ" b="1" i="1" smtClean="0">
                                      <a:latin typeface="Cambria Math"/>
                                    </a:rPr>
                                    <m:t>𝒏</m:t>
                                  </m:r>
                                </m:e>
                              </m:d>
                            </m:e>
                            <m:sup>
                              <m:r>
                                <a:rPr lang="cs-CZ" b="1" i="1" smtClean="0">
                                  <a:latin typeface="Cambria Math"/>
                                </a:rPr>
                                <m:t>𝟐</m:t>
                              </m:r>
                            </m:sup>
                          </m:sSup>
                        </m:num>
                        <m:den>
                          <m:sSup>
                            <m:sSupPr>
                              <m:ctrlPr>
                                <a:rPr lang="cs-CZ" b="1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1" i="1" smtClean="0">
                                  <a:latin typeface="Cambria Math"/>
                                </a:rPr>
                                <m:t>𝒃</m:t>
                              </m:r>
                            </m:e>
                            <m:sup>
                              <m:r>
                                <a:rPr lang="cs-CZ" b="1" i="1" smtClean="0">
                                  <a:latin typeface="Cambria Math"/>
                                </a:rPr>
                                <m:t>𝟐</m:t>
                              </m:r>
                            </m:sup>
                          </m:sSup>
                        </m:den>
                      </m:f>
                      <m:r>
                        <a:rPr lang="cs-CZ" b="1" i="1" smtClean="0">
                          <a:latin typeface="Cambria Math"/>
                        </a:rPr>
                        <m:t>=</m:t>
                      </m:r>
                      <m:r>
                        <a:rPr lang="cs-CZ" b="1" i="1" smtClean="0">
                          <a:latin typeface="Cambria Math"/>
                        </a:rPr>
                        <m:t>𝟏</m:t>
                      </m:r>
                    </m:oMath>
                  </m:oMathPara>
                </a14:m>
                <a:endParaRPr lang="cs-CZ" b="1" dirty="0"/>
              </a:p>
            </p:txBody>
          </p:sp>
        </mc:Choice>
        <mc:Fallback xmlns=""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067944" y="2132856"/>
                <a:ext cx="2742995" cy="655179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  <a:ln/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8" name="Šipka dolů 17"/>
          <p:cNvSpPr/>
          <p:nvPr/>
        </p:nvSpPr>
        <p:spPr>
          <a:xfrm rot="10800000" flipV="1">
            <a:off x="5364088" y="2909857"/>
            <a:ext cx="325455" cy="538586"/>
          </a:xfrm>
          <a:prstGeom prst="downArrow">
            <a:avLst>
              <a:gd name="adj1" fmla="val 26521"/>
              <a:gd name="adj2" fmla="val 87033"/>
            </a:avLst>
          </a:prstGeom>
          <a:solidFill>
            <a:srgbClr val="03B503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 dirty="0">
              <a:ln>
                <a:solidFill>
                  <a:schemeClr val="tx1"/>
                </a:solidFill>
              </a:ln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ovéPole 18"/>
              <p:cNvSpPr txBox="1"/>
              <p:nvPr/>
            </p:nvSpPr>
            <p:spPr>
              <a:xfrm>
                <a:off x="4263815" y="3626515"/>
                <a:ext cx="3405484" cy="83099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800" b="1" i="1" dirty="0" smtClean="0">
                    <a:solidFill>
                      <a:srgbClr val="0000FF"/>
                    </a:solidFill>
                  </a:rPr>
                  <a:t>Obecná </a:t>
                </a:r>
                <a:r>
                  <a:rPr lang="cs-CZ" sz="2800" b="1" i="1" dirty="0" smtClean="0"/>
                  <a:t>rovnice elipsy</a:t>
                </a:r>
                <a:endParaRPr lang="cs-CZ" sz="2000" b="1" i="1" dirty="0" smtClean="0">
                  <a:latin typeface="Cambria Math"/>
                </a:endParaRPr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1" i="1">
                          <a:solidFill>
                            <a:srgbClr val="0000FF"/>
                          </a:solidFill>
                          <a:latin typeface="Cambria Math"/>
                        </a:rPr>
                        <m:t>𝑨</m:t>
                      </m:r>
                      <m:r>
                        <a:rPr lang="cs-CZ" b="1" i="1">
                          <a:solidFill>
                            <a:srgbClr val="0000FF"/>
                          </a:solidFill>
                          <a:latin typeface="Cambria Math"/>
                        </a:rPr>
                        <m:t>, </m:t>
                      </m:r>
                      <m:r>
                        <a:rPr lang="cs-CZ" b="1" i="1">
                          <a:solidFill>
                            <a:srgbClr val="0000FF"/>
                          </a:solidFill>
                          <a:latin typeface="Cambria Math"/>
                        </a:rPr>
                        <m:t>𝑩</m:t>
                      </m:r>
                      <m:r>
                        <a:rPr lang="cs-CZ" b="1" i="1">
                          <a:solidFill>
                            <a:srgbClr val="0000FF"/>
                          </a:solidFill>
                          <a:latin typeface="Cambria Math"/>
                        </a:rPr>
                        <m:t>, </m:t>
                      </m:r>
                      <m:r>
                        <a:rPr lang="cs-CZ" b="1" i="1">
                          <a:solidFill>
                            <a:srgbClr val="0000FF"/>
                          </a:solidFill>
                          <a:latin typeface="Cambria Math"/>
                        </a:rPr>
                        <m:t>𝑪</m:t>
                      </m:r>
                      <m:r>
                        <a:rPr lang="cs-CZ" b="1" i="1">
                          <a:solidFill>
                            <a:srgbClr val="0000FF"/>
                          </a:solidFill>
                          <a:latin typeface="Cambria Math"/>
                        </a:rPr>
                        <m:t>,</m:t>
                      </m:r>
                      <m:r>
                        <a:rPr lang="cs-CZ" b="1" i="1">
                          <a:solidFill>
                            <a:srgbClr val="0000FF"/>
                          </a:solidFill>
                          <a:latin typeface="Cambria Math"/>
                        </a:rPr>
                        <m:t>𝑫</m:t>
                      </m:r>
                      <m:r>
                        <a:rPr lang="cs-CZ" b="1" i="1">
                          <a:solidFill>
                            <a:srgbClr val="0000FF"/>
                          </a:solidFill>
                          <a:latin typeface="Cambria Math"/>
                        </a:rPr>
                        <m:t>,</m:t>
                      </m:r>
                      <m:r>
                        <a:rPr lang="cs-CZ" b="1" i="1">
                          <a:solidFill>
                            <a:srgbClr val="0000FF"/>
                          </a:solidFill>
                          <a:latin typeface="Cambria Math"/>
                        </a:rPr>
                        <m:t>𝑬</m:t>
                      </m:r>
                      <m:r>
                        <a:rPr lang="cs-CZ" b="1" i="1">
                          <a:solidFill>
                            <a:srgbClr val="0000FF"/>
                          </a:solidFill>
                          <a:latin typeface="Cambria Math"/>
                          <a:ea typeface="Cambria Math"/>
                        </a:rPr>
                        <m:t>∈</m:t>
                      </m:r>
                      <m:r>
                        <a:rPr lang="cs-CZ" b="1" i="1">
                          <a:solidFill>
                            <a:srgbClr val="0000FF"/>
                          </a:solidFill>
                          <a:latin typeface="Cambria Math"/>
                          <a:ea typeface="Cambria Math"/>
                        </a:rPr>
                        <m:t>𝑹</m:t>
                      </m:r>
                      <m:r>
                        <a:rPr lang="cs-CZ" b="1" i="1">
                          <a:solidFill>
                            <a:srgbClr val="0000FF"/>
                          </a:solidFill>
                          <a:latin typeface="Cambria Math"/>
                          <a:ea typeface="Cambria Math"/>
                        </a:rPr>
                        <m:t>;  </m:t>
                      </m:r>
                      <m:r>
                        <a:rPr lang="cs-CZ" b="1" i="1">
                          <a:solidFill>
                            <a:srgbClr val="0000FF"/>
                          </a:solidFill>
                          <a:latin typeface="Cambria Math"/>
                          <a:ea typeface="Cambria Math"/>
                        </a:rPr>
                        <m:t>𝑨</m:t>
                      </m:r>
                      <m:r>
                        <a:rPr lang="cs-CZ" b="1" i="1">
                          <a:solidFill>
                            <a:srgbClr val="0000FF"/>
                          </a:solidFill>
                          <a:latin typeface="Cambria Math"/>
                          <a:ea typeface="Cambria Math"/>
                        </a:rPr>
                        <m:t>∙</m:t>
                      </m:r>
                      <m:r>
                        <a:rPr lang="cs-CZ" b="1" i="1">
                          <a:solidFill>
                            <a:srgbClr val="0000FF"/>
                          </a:solidFill>
                          <a:latin typeface="Cambria Math"/>
                          <a:ea typeface="Cambria Math"/>
                        </a:rPr>
                        <m:t>𝑩</m:t>
                      </m:r>
                      <m:r>
                        <a:rPr lang="cs-CZ" b="1" i="1">
                          <a:solidFill>
                            <a:srgbClr val="0000FF"/>
                          </a:solidFill>
                          <a:latin typeface="Cambria Math"/>
                          <a:ea typeface="Cambria Math"/>
                        </a:rPr>
                        <m:t>&gt;</m:t>
                      </m:r>
                      <m:r>
                        <a:rPr lang="cs-CZ" b="1" i="1">
                          <a:solidFill>
                            <a:srgbClr val="0000FF"/>
                          </a:solidFill>
                          <a:latin typeface="Cambria Math"/>
                          <a:ea typeface="Cambria Math"/>
                        </a:rPr>
                        <m:t>𝟎</m:t>
                      </m:r>
                    </m:oMath>
                  </m:oMathPara>
                </a14:m>
                <a:endParaRPr lang="cs-CZ" b="1" i="1" dirty="0">
                  <a:solidFill>
                    <a:srgbClr val="0000FF"/>
                  </a:solidFill>
                </a:endParaRPr>
              </a:p>
            </p:txBody>
          </p:sp>
        </mc:Choice>
        <mc:Fallback xmlns=""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63815" y="3626515"/>
                <a:ext cx="3405484" cy="830997"/>
              </a:xfrm>
              <a:prstGeom prst="rect">
                <a:avLst/>
              </a:prstGeom>
              <a:blipFill rotWithShape="1">
                <a:blip r:embed="rId12"/>
                <a:stretch>
                  <a:fillRect l="-3578" t="-6618" r="-250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1" name="TextovéPole 20"/>
              <p:cNvSpPr txBox="1"/>
              <p:nvPr/>
            </p:nvSpPr>
            <p:spPr>
              <a:xfrm>
                <a:off x="1324421" y="5445224"/>
                <a:ext cx="6701578" cy="88928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/>
                  <a:t>Je každá taková rovnice rovnicí elipsy?</a:t>
                </a:r>
              </a:p>
              <a:p>
                <a:r>
                  <a:rPr lang="cs-CZ" sz="2000" b="1" dirty="0" smtClean="0">
                    <a:solidFill>
                      <a:srgbClr val="FF0000"/>
                    </a:solidFill>
                  </a:rPr>
                  <a:t>Ne</a:t>
                </a:r>
                <a:r>
                  <a:rPr lang="cs-CZ" sz="2000" dirty="0" smtClean="0"/>
                  <a:t>. Koeficienty </a:t>
                </a:r>
                <a:r>
                  <a:rPr lang="cs-CZ" sz="2000" i="1" dirty="0" smtClean="0"/>
                  <a:t>A, B, C, D, E</a:t>
                </a:r>
                <a:r>
                  <a:rPr lang="cs-CZ" sz="2000" dirty="0"/>
                  <a:t> </a:t>
                </a:r>
                <a:r>
                  <a:rPr lang="cs-CZ" sz="2000" dirty="0" smtClean="0"/>
                  <a:t>musí splnit podmínku</a:t>
                </a:r>
                <a14:m>
                  <m:oMath xmlns:m="http://schemas.openxmlformats.org/officeDocument/2006/math">
                    <m:r>
                      <a:rPr lang="cs-CZ" sz="2000" b="0" i="0" smtClean="0">
                        <a:latin typeface="Cambria Math"/>
                      </a:rPr>
                      <m:t>  </m:t>
                    </m:r>
                    <m:r>
                      <a:rPr lang="cs-CZ" sz="2000" b="1" i="1" smtClean="0">
                        <a:solidFill>
                          <a:srgbClr val="0000FF"/>
                        </a:solidFill>
                        <a:latin typeface="Cambria Math"/>
                      </a:rPr>
                      <m:t>𝑬</m:t>
                    </m:r>
                    <m:r>
                      <a:rPr lang="cs-CZ" sz="2000" b="1" i="1" smtClean="0">
                        <a:solidFill>
                          <a:srgbClr val="0000FF"/>
                        </a:solidFill>
                        <a:latin typeface="Cambria Math"/>
                        <a:ea typeface="Cambria Math"/>
                      </a:rPr>
                      <m:t>&lt;</m:t>
                    </m:r>
                    <m:f>
                      <m:fPr>
                        <m:ctrlPr>
                          <a:rPr lang="cs-CZ" sz="2000" b="1" i="1" smtClean="0">
                            <a:solidFill>
                              <a:srgbClr val="0000FF"/>
                            </a:solidFill>
                            <a:latin typeface="Cambria Math"/>
                          </a:rPr>
                        </m:ctrlPr>
                      </m:fPr>
                      <m:num>
                        <m:sSup>
                          <m:sSupPr>
                            <m:ctrlPr>
                              <a:rPr lang="cs-CZ" sz="2000" b="1" i="1" smtClean="0">
                                <a:solidFill>
                                  <a:srgbClr val="0000FF"/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2000" b="1" i="1" smtClean="0">
                                <a:solidFill>
                                  <a:srgbClr val="0000FF"/>
                                </a:solidFill>
                                <a:latin typeface="Cambria Math"/>
                              </a:rPr>
                              <m:t>𝑪</m:t>
                            </m:r>
                          </m:e>
                          <m:sup>
                            <m:r>
                              <a:rPr lang="cs-CZ" sz="2000" b="1" i="1" smtClean="0">
                                <a:solidFill>
                                  <a:srgbClr val="0000FF"/>
                                </a:solidFill>
                                <a:latin typeface="Cambria Math"/>
                              </a:rPr>
                              <m:t>𝟐</m:t>
                            </m:r>
                          </m:sup>
                        </m:sSup>
                      </m:num>
                      <m:den>
                        <m:r>
                          <a:rPr lang="cs-CZ" sz="2000" b="1" i="1" smtClean="0">
                            <a:solidFill>
                              <a:srgbClr val="0000FF"/>
                            </a:solidFill>
                            <a:latin typeface="Cambria Math"/>
                          </a:rPr>
                          <m:t>𝟒</m:t>
                        </m:r>
                        <m:r>
                          <a:rPr lang="cs-CZ" sz="2000" b="1" i="1" smtClean="0">
                            <a:solidFill>
                              <a:srgbClr val="0000FF"/>
                            </a:solidFill>
                            <a:latin typeface="Cambria Math"/>
                          </a:rPr>
                          <m:t>𝑨</m:t>
                        </m:r>
                      </m:den>
                    </m:f>
                    <m:r>
                      <a:rPr lang="cs-CZ" sz="2000" b="1" i="1" smtClean="0">
                        <a:solidFill>
                          <a:srgbClr val="0000FF"/>
                        </a:solidFill>
                        <a:latin typeface="Cambria Math"/>
                      </a:rPr>
                      <m:t>+</m:t>
                    </m:r>
                    <m:f>
                      <m:fPr>
                        <m:ctrlPr>
                          <a:rPr lang="cs-CZ" sz="2000" b="1" i="1" smtClean="0">
                            <a:solidFill>
                              <a:srgbClr val="0000FF"/>
                            </a:solidFill>
                            <a:latin typeface="Cambria Math"/>
                          </a:rPr>
                        </m:ctrlPr>
                      </m:fPr>
                      <m:num>
                        <m:sSup>
                          <m:sSupPr>
                            <m:ctrlPr>
                              <a:rPr lang="cs-CZ" sz="2000" b="1" i="1" smtClean="0">
                                <a:solidFill>
                                  <a:srgbClr val="0000FF"/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2000" b="1" i="1" smtClean="0">
                                <a:solidFill>
                                  <a:srgbClr val="0000FF"/>
                                </a:solidFill>
                                <a:latin typeface="Cambria Math"/>
                              </a:rPr>
                              <m:t>𝑫</m:t>
                            </m:r>
                          </m:e>
                          <m:sup>
                            <m:r>
                              <a:rPr lang="cs-CZ" sz="2000" b="1" i="1" smtClean="0">
                                <a:solidFill>
                                  <a:srgbClr val="0000FF"/>
                                </a:solidFill>
                                <a:latin typeface="Cambria Math"/>
                              </a:rPr>
                              <m:t>𝟐</m:t>
                            </m:r>
                          </m:sup>
                        </m:sSup>
                      </m:num>
                      <m:den>
                        <m:r>
                          <a:rPr lang="cs-CZ" sz="2000" b="1" i="1" smtClean="0">
                            <a:solidFill>
                              <a:srgbClr val="0000FF"/>
                            </a:solidFill>
                            <a:latin typeface="Cambria Math"/>
                          </a:rPr>
                          <m:t>𝟒</m:t>
                        </m:r>
                        <m:r>
                          <a:rPr lang="cs-CZ" sz="2000" b="1" i="1" smtClean="0">
                            <a:solidFill>
                              <a:srgbClr val="0000FF"/>
                            </a:solidFill>
                            <a:latin typeface="Cambria Math"/>
                          </a:rPr>
                          <m:t>𝑩</m:t>
                        </m:r>
                      </m:den>
                    </m:f>
                  </m:oMath>
                </a14:m>
                <a:endParaRPr lang="cs-CZ" sz="2000" b="1" dirty="0" smtClean="0"/>
              </a:p>
            </p:txBody>
          </p:sp>
        </mc:Choice>
        <mc:Fallback xmlns="">
          <p:sp>
            <p:nvSpPr>
              <p:cNvPr id="21" name="TextovéPole 2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24421" y="5445224"/>
                <a:ext cx="6701578" cy="889282"/>
              </a:xfrm>
              <a:prstGeom prst="rect">
                <a:avLst/>
              </a:prstGeom>
              <a:blipFill rotWithShape="1">
                <a:blip r:embed="rId13"/>
                <a:stretch>
                  <a:fillRect l="-909" t="-3425" b="-479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2" name="TextovéPole 21"/>
          <p:cNvSpPr txBox="1"/>
          <p:nvPr/>
        </p:nvSpPr>
        <p:spPr>
          <a:xfrm>
            <a:off x="580986" y="5401824"/>
            <a:ext cx="540533" cy="1015663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r>
              <a:rPr lang="cs-CZ" sz="6000" dirty="0" smtClean="0">
                <a:solidFill>
                  <a:srgbClr val="FF0000"/>
                </a:solidFill>
              </a:rPr>
              <a:t>?</a:t>
            </a:r>
            <a:endParaRPr lang="cs-CZ" sz="6000" dirty="0">
              <a:solidFill>
                <a:srgbClr val="FF0000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3" name="Obdélník 22"/>
              <p:cNvSpPr/>
              <p:nvPr/>
            </p:nvSpPr>
            <p:spPr>
              <a:xfrm>
                <a:off x="4283780" y="4646602"/>
                <a:ext cx="4489819" cy="438582"/>
              </a:xfrm>
              <a:prstGeom prst="rect">
                <a:avLst/>
              </a:prstGeom>
              <a:ln>
                <a:noFill/>
              </a:ln>
            </p:spPr>
            <p:style>
              <a:lnRef idx="2">
                <a:schemeClr val="dk1"/>
              </a:lnRef>
              <a:fillRef idx="1">
                <a:schemeClr val="lt1"/>
              </a:fillRef>
              <a:effectRef idx="0">
                <a:schemeClr val="dk1"/>
              </a:effectRef>
              <a:fontRef idx="minor">
                <a:schemeClr val="dk1"/>
              </a:fontRef>
            </p:style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2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2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𝑬𝒍</m:t>
                          </m:r>
                          <m:r>
                            <a:rPr lang="cs-CZ" sz="22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: </m:t>
                          </m:r>
                          <m:r>
                            <a:rPr lang="cs-CZ" sz="22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𝑨𝒙</m:t>
                          </m:r>
                        </m:e>
                        <m:sup>
                          <m:r>
                            <a:rPr lang="cs-CZ" sz="22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sz="2200" b="1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+</m:t>
                      </m:r>
                      <m:sSup>
                        <m:sSupPr>
                          <m:ctrlPr>
                            <a:rPr lang="cs-CZ" sz="22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2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𝑩𝒚</m:t>
                          </m:r>
                        </m:e>
                        <m:sup>
                          <m:r>
                            <a:rPr lang="cs-CZ" sz="22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sz="2200" b="1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+</m:t>
                      </m:r>
                      <m:r>
                        <a:rPr lang="cs-CZ" sz="2200" b="1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𝑪𝒙</m:t>
                      </m:r>
                      <m:r>
                        <a:rPr lang="cs-CZ" sz="2200" b="1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+</m:t>
                      </m:r>
                      <m:r>
                        <a:rPr lang="cs-CZ" sz="2200" b="1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𝑫𝒚</m:t>
                      </m:r>
                      <m:r>
                        <a:rPr lang="cs-CZ" sz="2200" b="1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+</m:t>
                      </m:r>
                      <m:r>
                        <a:rPr lang="cs-CZ" sz="2200" b="1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𝑬</m:t>
                      </m:r>
                      <m:r>
                        <a:rPr lang="cs-CZ" sz="2200" b="1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=</m:t>
                      </m:r>
                      <m:r>
                        <a:rPr lang="cs-CZ" sz="2200" b="1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𝟎</m:t>
                      </m:r>
                    </m:oMath>
                  </m:oMathPara>
                </a14:m>
                <a:endParaRPr lang="cs-CZ" sz="2200" b="1" dirty="0"/>
              </a:p>
            </p:txBody>
          </p:sp>
        </mc:Choice>
        <mc:Fallback xmlns="">
          <p:sp>
            <p:nvSpPr>
              <p:cNvPr id="23" name="Obdélník 22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83780" y="4646602"/>
                <a:ext cx="4489819" cy="438582"/>
              </a:xfrm>
              <a:prstGeom prst="rect">
                <a:avLst/>
              </a:prstGeom>
              <a:blipFill rotWithShape="1">
                <a:blip r:embed="rId14"/>
                <a:stretch>
                  <a:fillRect l="-272" b="-15278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5" name="TextovéPole 24"/>
              <p:cNvSpPr txBox="1"/>
              <p:nvPr/>
            </p:nvSpPr>
            <p:spPr>
              <a:xfrm>
                <a:off x="575556" y="3553852"/>
                <a:ext cx="3513462" cy="55573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1400" b="1" i="1" smtClean="0">
                          <a:solidFill>
                            <a:srgbClr val="0000FF"/>
                          </a:solidFill>
                          <a:latin typeface="Cambria Math"/>
                        </a:rPr>
                        <m:t>𝟗</m:t>
                      </m:r>
                      <m:d>
                        <m:dPr>
                          <m:ctrlPr>
                            <a:rPr lang="cs-CZ" sz="1400" b="1" i="1" smtClean="0">
                              <a:solidFill>
                                <a:srgbClr val="0000FF"/>
                              </a:solidFill>
                              <a:latin typeface="Cambria Math"/>
                            </a:rPr>
                          </m:ctrlPr>
                        </m:dPr>
                        <m:e>
                          <m:sSup>
                            <m:sSupPr>
                              <m:ctrlPr>
                                <a:rPr lang="cs-CZ" sz="1400" b="1" i="1" smtClean="0">
                                  <a:solidFill>
                                    <a:srgbClr val="0000FF"/>
                                  </a:solidFill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1400" b="1" i="1" smtClean="0">
                                  <a:solidFill>
                                    <a:srgbClr val="0000FF"/>
                                  </a:solidFill>
                                  <a:latin typeface="Cambria Math"/>
                                </a:rPr>
                                <m:t>𝒙</m:t>
                              </m:r>
                            </m:e>
                            <m:sup>
                              <m:r>
                                <a:rPr lang="cs-CZ" sz="1400" b="1" i="1" smtClean="0">
                                  <a:solidFill>
                                    <a:srgbClr val="0000FF"/>
                                  </a:solidFill>
                                  <a:latin typeface="Cambria Math"/>
                                </a:rPr>
                                <m:t>𝟐</m:t>
                              </m:r>
                            </m:sup>
                          </m:sSup>
                          <m:r>
                            <a:rPr lang="cs-CZ" sz="1400" b="1" i="1" smtClean="0">
                              <a:solidFill>
                                <a:srgbClr val="0000FF"/>
                              </a:solidFill>
                              <a:latin typeface="Cambria Math"/>
                            </a:rPr>
                            <m:t>−</m:t>
                          </m:r>
                          <m:r>
                            <a:rPr lang="cs-CZ" sz="1400" b="1" i="1" smtClean="0">
                              <a:solidFill>
                                <a:srgbClr val="0000FF"/>
                              </a:solidFill>
                              <a:latin typeface="Cambria Math"/>
                            </a:rPr>
                            <m:t>𝟐</m:t>
                          </m:r>
                          <m:r>
                            <a:rPr lang="cs-CZ" sz="1400" b="1" i="1" smtClean="0">
                              <a:solidFill>
                                <a:srgbClr val="0000FF"/>
                              </a:solidFill>
                              <a:latin typeface="Cambria Math"/>
                            </a:rPr>
                            <m:t>𝒙</m:t>
                          </m:r>
                          <m:r>
                            <a:rPr lang="cs-CZ" sz="1400" b="1" i="1" smtClean="0">
                              <a:solidFill>
                                <a:srgbClr val="0000FF"/>
                              </a:solidFill>
                              <a:latin typeface="Cambria Math"/>
                            </a:rPr>
                            <m:t>+</m:t>
                          </m:r>
                          <m:r>
                            <a:rPr lang="cs-CZ" sz="1400" b="1" i="1" smtClean="0">
                              <a:solidFill>
                                <a:srgbClr val="0000FF"/>
                              </a:solidFill>
                              <a:latin typeface="Cambria Math"/>
                            </a:rPr>
                            <m:t>𝟏</m:t>
                          </m:r>
                        </m:e>
                      </m:d>
                      <m:r>
                        <a:rPr lang="cs-CZ" sz="1400" b="1" i="1" smtClean="0">
                          <a:solidFill>
                            <a:srgbClr val="0000FF"/>
                          </a:solidFill>
                          <a:latin typeface="Cambria Math"/>
                        </a:rPr>
                        <m:t>+</m:t>
                      </m:r>
                      <m:r>
                        <a:rPr lang="cs-CZ" sz="1400" b="1" i="1" smtClean="0">
                          <a:solidFill>
                            <a:srgbClr val="0000FF"/>
                          </a:solidFill>
                          <a:latin typeface="Cambria Math"/>
                        </a:rPr>
                        <m:t>𝟏𝟔</m:t>
                      </m:r>
                      <m:d>
                        <m:dPr>
                          <m:ctrlPr>
                            <a:rPr lang="cs-CZ" sz="1400" b="1" i="1" smtClean="0">
                              <a:solidFill>
                                <a:srgbClr val="0000FF"/>
                              </a:solidFill>
                              <a:latin typeface="Cambria Math"/>
                            </a:rPr>
                          </m:ctrlPr>
                        </m:dPr>
                        <m:e>
                          <m:sSup>
                            <m:sSupPr>
                              <m:ctrlPr>
                                <a:rPr lang="cs-CZ" sz="1400" b="1" i="1" smtClean="0">
                                  <a:solidFill>
                                    <a:srgbClr val="0000FF"/>
                                  </a:solidFill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1400" b="1" i="1" smtClean="0">
                                  <a:solidFill>
                                    <a:srgbClr val="0000FF"/>
                                  </a:solidFill>
                                  <a:latin typeface="Cambria Math"/>
                                </a:rPr>
                                <m:t>𝒚</m:t>
                              </m:r>
                            </m:e>
                            <m:sup>
                              <m:r>
                                <a:rPr lang="cs-CZ" sz="1400" b="1" i="1" smtClean="0">
                                  <a:solidFill>
                                    <a:srgbClr val="0000FF"/>
                                  </a:solidFill>
                                  <a:latin typeface="Cambria Math"/>
                                </a:rPr>
                                <m:t>𝟐</m:t>
                              </m:r>
                            </m:sup>
                          </m:sSup>
                          <m:r>
                            <a:rPr lang="cs-CZ" sz="1400" b="1" i="1" smtClean="0">
                              <a:solidFill>
                                <a:srgbClr val="0000FF"/>
                              </a:solidFill>
                              <a:latin typeface="Cambria Math"/>
                            </a:rPr>
                            <m:t>+</m:t>
                          </m:r>
                          <m:r>
                            <a:rPr lang="cs-CZ" sz="1400" b="1" i="1" smtClean="0">
                              <a:solidFill>
                                <a:srgbClr val="0000FF"/>
                              </a:solidFill>
                              <a:latin typeface="Cambria Math"/>
                            </a:rPr>
                            <m:t>𝟒</m:t>
                          </m:r>
                          <m:r>
                            <a:rPr lang="cs-CZ" sz="1400" b="1" i="0" smtClean="0">
                              <a:solidFill>
                                <a:srgbClr val="0000FF"/>
                              </a:solidFill>
                              <a:latin typeface="Cambria Math"/>
                            </a:rPr>
                            <m:t>𝐲</m:t>
                          </m:r>
                          <m:r>
                            <a:rPr lang="cs-CZ" sz="1400" b="1" i="0" smtClean="0">
                              <a:solidFill>
                                <a:srgbClr val="0000FF"/>
                              </a:solidFill>
                              <a:latin typeface="Cambria Math"/>
                            </a:rPr>
                            <m:t>+</m:t>
                          </m:r>
                          <m:r>
                            <a:rPr lang="cs-CZ" sz="1400" b="1" i="0" smtClean="0">
                              <a:solidFill>
                                <a:srgbClr val="0000FF"/>
                              </a:solidFill>
                              <a:latin typeface="Cambria Math"/>
                            </a:rPr>
                            <m:t>𝟒</m:t>
                          </m:r>
                        </m:e>
                      </m:d>
                      <m:r>
                        <a:rPr lang="cs-CZ" sz="1400" b="1" i="0" smtClean="0">
                          <a:solidFill>
                            <a:srgbClr val="0000FF"/>
                          </a:solidFill>
                          <a:latin typeface="Cambria Math"/>
                        </a:rPr>
                        <m:t>=</m:t>
                      </m:r>
                      <m:r>
                        <a:rPr lang="cs-CZ" sz="1400" b="1" i="0" smtClean="0">
                          <a:solidFill>
                            <a:srgbClr val="0000FF"/>
                          </a:solidFill>
                          <a:latin typeface="Cambria Math"/>
                        </a:rPr>
                        <m:t>𝟏𝟒𝟒</m:t>
                      </m:r>
                    </m:oMath>
                  </m:oMathPara>
                </a14:m>
                <a:endParaRPr lang="cs-CZ" sz="1400" b="1" dirty="0" smtClean="0">
                  <a:solidFill>
                    <a:srgbClr val="0000FF"/>
                  </a:solidFill>
                </a:endParaRPr>
              </a:p>
              <a:p>
                <a14:m>
                  <m:oMath xmlns:m="http://schemas.openxmlformats.org/officeDocument/2006/math">
                    <m:sSup>
                      <m:sSupPr>
                        <m:ctrlPr>
                          <a:rPr lang="cs-CZ" sz="1400" b="1" i="1">
                            <a:solidFill>
                              <a:srgbClr val="0000FF"/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1400" b="1" i="1">
                            <a:solidFill>
                              <a:srgbClr val="0000FF"/>
                            </a:solidFill>
                            <a:latin typeface="Cambria Math"/>
                          </a:rPr>
                          <m:t>𝟗</m:t>
                        </m:r>
                        <m:r>
                          <a:rPr lang="cs-CZ" sz="1400" b="1" i="1">
                            <a:solidFill>
                              <a:srgbClr val="0000FF"/>
                            </a:solidFill>
                            <a:latin typeface="Cambria Math"/>
                          </a:rPr>
                          <m:t>𝒙</m:t>
                        </m:r>
                      </m:e>
                      <m:sup>
                        <m:r>
                          <a:rPr lang="cs-CZ" sz="1400" b="1" i="1">
                            <a:solidFill>
                              <a:srgbClr val="0000FF"/>
                            </a:solidFill>
                            <a:latin typeface="Cambria Math"/>
                          </a:rPr>
                          <m:t>𝟐</m:t>
                        </m:r>
                      </m:sup>
                    </m:sSup>
                    <m:r>
                      <a:rPr lang="cs-CZ" sz="1400" b="1" i="1">
                        <a:solidFill>
                          <a:srgbClr val="0000FF"/>
                        </a:solidFill>
                        <a:latin typeface="Cambria Math"/>
                      </a:rPr>
                      <m:t>−</m:t>
                    </m:r>
                    <m:r>
                      <a:rPr lang="cs-CZ" sz="1400" b="1" i="1">
                        <a:solidFill>
                          <a:srgbClr val="0000FF"/>
                        </a:solidFill>
                        <a:latin typeface="Cambria Math"/>
                      </a:rPr>
                      <m:t>𝟏𝟖</m:t>
                    </m:r>
                    <m:r>
                      <a:rPr lang="cs-CZ" sz="1400" b="1" i="1">
                        <a:solidFill>
                          <a:srgbClr val="0000FF"/>
                        </a:solidFill>
                        <a:latin typeface="Cambria Math"/>
                      </a:rPr>
                      <m:t>𝒙</m:t>
                    </m:r>
                    <m:r>
                      <a:rPr lang="cs-CZ" sz="1400" b="1" i="1">
                        <a:solidFill>
                          <a:srgbClr val="0000FF"/>
                        </a:solidFill>
                        <a:latin typeface="Cambria Math"/>
                      </a:rPr>
                      <m:t>+</m:t>
                    </m:r>
                    <m:r>
                      <a:rPr lang="cs-CZ" sz="1400" b="1" i="1">
                        <a:solidFill>
                          <a:srgbClr val="0000FF"/>
                        </a:solidFill>
                        <a:latin typeface="Cambria Math"/>
                      </a:rPr>
                      <m:t>𝟗</m:t>
                    </m:r>
                    <m:r>
                      <a:rPr lang="cs-CZ" sz="1400" b="1" i="1">
                        <a:solidFill>
                          <a:srgbClr val="0000FF"/>
                        </a:solidFill>
                        <a:latin typeface="Cambria Math"/>
                      </a:rPr>
                      <m:t>+</m:t>
                    </m:r>
                    <m:r>
                      <a:rPr lang="cs-CZ" sz="1400" b="1" i="1">
                        <a:solidFill>
                          <a:srgbClr val="0000FF"/>
                        </a:solidFill>
                        <a:latin typeface="Cambria Math"/>
                      </a:rPr>
                      <m:t>𝟏𝟔</m:t>
                    </m:r>
                    <m:sSup>
                      <m:sSupPr>
                        <m:ctrlPr>
                          <a:rPr lang="cs-CZ" sz="1400" b="1" i="1">
                            <a:solidFill>
                              <a:srgbClr val="0000FF"/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1400" b="1" i="1">
                            <a:solidFill>
                              <a:srgbClr val="0000FF"/>
                            </a:solidFill>
                            <a:latin typeface="Cambria Math"/>
                          </a:rPr>
                          <m:t>𝒚</m:t>
                        </m:r>
                      </m:e>
                      <m:sup>
                        <m:r>
                          <a:rPr lang="cs-CZ" sz="1400" b="1" i="1">
                            <a:solidFill>
                              <a:srgbClr val="0000FF"/>
                            </a:solidFill>
                            <a:latin typeface="Cambria Math"/>
                          </a:rPr>
                          <m:t>𝟐</m:t>
                        </m:r>
                      </m:sup>
                    </m:sSup>
                    <m:r>
                      <a:rPr lang="cs-CZ" sz="1400" b="1" i="1">
                        <a:solidFill>
                          <a:srgbClr val="0000FF"/>
                        </a:solidFill>
                        <a:latin typeface="Cambria Math"/>
                      </a:rPr>
                      <m:t>+</m:t>
                    </m:r>
                    <m:r>
                      <a:rPr lang="cs-CZ" sz="1400" b="1" i="1">
                        <a:solidFill>
                          <a:srgbClr val="0000FF"/>
                        </a:solidFill>
                        <a:latin typeface="Cambria Math"/>
                      </a:rPr>
                      <m:t>𝟔𝟒</m:t>
                    </m:r>
                    <m:r>
                      <a:rPr lang="cs-CZ" sz="1400" b="1" i="1">
                        <a:solidFill>
                          <a:srgbClr val="0000FF"/>
                        </a:solidFill>
                        <a:latin typeface="Cambria Math"/>
                      </a:rPr>
                      <m:t>𝒚</m:t>
                    </m:r>
                    <m:r>
                      <a:rPr lang="cs-CZ" sz="1400" b="1" i="1">
                        <a:solidFill>
                          <a:srgbClr val="0000FF"/>
                        </a:solidFill>
                        <a:latin typeface="Cambria Math"/>
                      </a:rPr>
                      <m:t>+</m:t>
                    </m:r>
                    <m:r>
                      <a:rPr lang="cs-CZ" sz="1400" b="1" i="1">
                        <a:solidFill>
                          <a:srgbClr val="0000FF"/>
                        </a:solidFill>
                        <a:latin typeface="Cambria Math"/>
                      </a:rPr>
                      <m:t>𝟔𝟒</m:t>
                    </m:r>
                    <m:r>
                      <a:rPr lang="cs-CZ" sz="1400" b="1" i="1">
                        <a:solidFill>
                          <a:srgbClr val="0000FF"/>
                        </a:solidFill>
                        <a:latin typeface="Cambria Math"/>
                      </a:rPr>
                      <m:t>=</m:t>
                    </m:r>
                    <m:r>
                      <a:rPr lang="cs-CZ" sz="1400" b="1" i="1">
                        <a:solidFill>
                          <a:srgbClr val="0000FF"/>
                        </a:solidFill>
                        <a:latin typeface="Cambria Math"/>
                      </a:rPr>
                      <m:t>𝟏</m:t>
                    </m:r>
                  </m:oMath>
                </a14:m>
                <a:r>
                  <a:rPr lang="cs-CZ" sz="1400" b="1" dirty="0">
                    <a:solidFill>
                      <a:srgbClr val="0000FF"/>
                    </a:solidFill>
                  </a:rPr>
                  <a:t>44</a:t>
                </a:r>
              </a:p>
            </p:txBody>
          </p:sp>
        </mc:Choice>
        <mc:Fallback xmlns="">
          <p:sp>
            <p:nvSpPr>
              <p:cNvPr id="25" name="TextovéPole 2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75556" y="3553852"/>
                <a:ext cx="3513462" cy="555730"/>
              </a:xfrm>
              <a:prstGeom prst="rect">
                <a:avLst/>
              </a:prstGeom>
              <a:blipFill rotWithShape="1">
                <a:blip r:embed="rId15"/>
                <a:stretch>
                  <a:fillRect b="-1098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15866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3" dur="500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500"/>
                            </p:stCondLst>
                            <p:childTnLst>
                              <p:par>
                                <p:cTn id="6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7" dur="500"/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1000"/>
                            </p:stCondLst>
                            <p:childTnLst>
                              <p:par>
                                <p:cTn id="6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1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6" dur="1000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3" dur="1000"/>
                                        <p:tgtEl>
                                          <p:spTgt spid="2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2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2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 animBg="1"/>
      <p:bldP spid="12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uiExpand="1" build="p"/>
      <p:bldP spid="21" grpId="0" uiExpand="1" build="p"/>
      <p:bldP spid="22" grpId="0" animBg="1"/>
      <p:bldP spid="23" grpId="0" animBg="1"/>
      <p:bldP spid="2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575556" y="146186"/>
            <a:ext cx="7992888" cy="1050568"/>
            <a:chOff x="323528" y="146184"/>
            <a:chExt cx="7992888" cy="1050568"/>
          </a:xfrm>
        </p:grpSpPr>
        <p:sp>
          <p:nvSpPr>
            <p:cNvPr id="3" name="Nadpis 1"/>
            <p:cNvSpPr txBox="1">
              <a:spLocks/>
            </p:cNvSpPr>
            <p:nvPr/>
          </p:nvSpPr>
          <p:spPr>
            <a:xfrm>
              <a:off x="395536" y="146184"/>
              <a:ext cx="5976664" cy="725439"/>
            </a:xfrm>
            <a:prstGeom prst="rect">
              <a:avLst/>
            </a:prstGeom>
          </p:spPr>
          <p:txBody>
            <a:bodyPr/>
            <a:lstStyle>
              <a:lvl1pPr algn="ctr" defTabSz="914400" rtl="0" eaLnBrk="1" latinLnBrk="0" hangingPunct="1">
                <a:spcBef>
                  <a:spcPct val="0"/>
                </a:spcBef>
                <a:buNone/>
                <a:defRPr sz="4400" kern="1200">
                  <a:solidFill>
                    <a:schemeClr val="tx1"/>
                  </a:solidFill>
                  <a:latin typeface="+mj-lt"/>
                  <a:ea typeface="+mj-ea"/>
                  <a:cs typeface="+mj-cs"/>
                </a:defRPr>
              </a:lvl1pPr>
            </a:lstStyle>
            <a:p>
              <a:pPr algn="l"/>
              <a:endParaRPr lang="cs-CZ" sz="3200" b="1" i="1" dirty="0" smtClean="0"/>
            </a:p>
          </p:txBody>
        </p:sp>
        <p:pic>
          <p:nvPicPr>
            <p:cNvPr id="4" name="Picture 9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691531" y="242064"/>
              <a:ext cx="426997" cy="653358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  <a:extLst/>
          </p:spPr>
        </p:pic>
        <p:pic>
          <p:nvPicPr>
            <p:cNvPr id="5" name="Picture 2" descr="Zobrazit podrobnosti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102510" y="242064"/>
              <a:ext cx="565834" cy="65343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6" name="TextovéPole 5"/>
            <p:cNvSpPr txBox="1"/>
            <p:nvPr/>
          </p:nvSpPr>
          <p:spPr>
            <a:xfrm>
              <a:off x="6588224" y="827420"/>
              <a:ext cx="1295419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chemeClr val="tx1">
                      <a:lumMod val="95000"/>
                      <a:lumOff val="5000"/>
                    </a:schemeClr>
                  </a:solidFill>
                </a:rPr>
                <a:t>kuželosečky</a:t>
              </a:r>
              <a:endParaRPr lang="cs-CZ" dirty="0">
                <a:solidFill>
                  <a:schemeClr val="tx1">
                    <a:lumMod val="95000"/>
                    <a:lumOff val="5000"/>
                  </a:schemeClr>
                </a:solidFill>
              </a:endParaRPr>
            </a:p>
          </p:txBody>
        </p:sp>
        <p:cxnSp>
          <p:nvCxnSpPr>
            <p:cNvPr id="7" name="Přímá spojnice 6"/>
            <p:cNvCxnSpPr/>
            <p:nvPr/>
          </p:nvCxnSpPr>
          <p:spPr>
            <a:xfrm>
              <a:off x="395536" y="1187460"/>
              <a:ext cx="7920880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8" name="TextovéPole 7"/>
            <p:cNvSpPr txBox="1"/>
            <p:nvPr/>
          </p:nvSpPr>
          <p:spPr>
            <a:xfrm>
              <a:off x="323528" y="427311"/>
              <a:ext cx="4301562" cy="584775"/>
            </a:xfrm>
            <a:prstGeom prst="rect">
              <a:avLst/>
            </a:prstGeom>
            <a:noFill/>
            <a:ln w="28575">
              <a:noFill/>
            </a:ln>
          </p:spPr>
          <p:txBody>
            <a:bodyPr wrap="none" rtlCol="0">
              <a:spAutoFit/>
            </a:bodyPr>
            <a:lstStyle/>
            <a:p>
              <a:r>
                <a:rPr lang="cs-CZ" sz="3200" b="1" i="1" dirty="0" smtClean="0">
                  <a:solidFill>
                    <a:srgbClr val="0000FF"/>
                  </a:solidFill>
                </a:rPr>
                <a:t>Obecná </a:t>
              </a:r>
              <a:r>
                <a:rPr lang="cs-CZ" sz="3200" b="1" dirty="0" smtClean="0"/>
                <a:t>ROVNICE ELIPSY</a:t>
              </a:r>
              <a:endParaRPr lang="cs-CZ" sz="3200" b="1" i="1" dirty="0">
                <a:solidFill>
                  <a:srgbClr val="0000FF"/>
                </a:solidFill>
              </a:endParaRPr>
            </a:p>
          </p:txBody>
        </p:sp>
      </p:grpSp>
      <p:pic>
        <p:nvPicPr>
          <p:cNvPr id="9" name="Picture 6" descr="C:\Users\zdenek\AppData\Local\Microsoft\Windows\Temporary Internet Files\Content.IE5\EPURMY32\MC90019887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6395" y="1412776"/>
            <a:ext cx="915738" cy="9361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1582211" y="1412778"/>
                <a:ext cx="7454285" cy="76944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400" b="1" u="sng" dirty="0" smtClean="0"/>
                  <a:t>Příklad 1</a:t>
                </a:r>
                <a:r>
                  <a:rPr lang="cs-CZ" sz="1600" b="1" u="sng" dirty="0" smtClean="0"/>
                  <a:t/>
                </a:r>
                <a:br>
                  <a:rPr lang="cs-CZ" sz="1600" b="1" u="sng" dirty="0" smtClean="0"/>
                </a:br>
                <a:r>
                  <a:rPr lang="cs-CZ" sz="2000" b="1" dirty="0" smtClean="0"/>
                  <a:t>Urči hodnotu parametru </a:t>
                </a:r>
                <a14:m>
                  <m:oMath xmlns:m="http://schemas.openxmlformats.org/officeDocument/2006/math">
                    <m:r>
                      <a:rPr lang="cs-CZ" sz="2000" b="1" i="1" smtClean="0">
                        <a:solidFill>
                          <a:srgbClr val="C00000"/>
                        </a:solidFill>
                        <a:latin typeface="Cambria Math"/>
                      </a:rPr>
                      <m:t>𝑬</m:t>
                    </m:r>
                  </m:oMath>
                </a14:m>
                <a:r>
                  <a:rPr lang="cs-CZ" sz="2000" b="1" dirty="0" smtClean="0">
                    <a:ea typeface="Cambria Math"/>
                  </a:rPr>
                  <a:t> tak, aby daná rovnice byla rovnicí elipsy. </a:t>
                </a:r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82211" y="1412778"/>
                <a:ext cx="7454285" cy="769441"/>
              </a:xfrm>
              <a:prstGeom prst="rect">
                <a:avLst/>
              </a:prstGeom>
              <a:blipFill rotWithShape="1">
                <a:blip r:embed="rId5"/>
                <a:stretch>
                  <a:fillRect l="-1309" t="-6349" b="-1349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1582211" y="2094904"/>
                <a:ext cx="4050532" cy="40709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000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𝟗</m:t>
                      </m:r>
                      <m:sSup>
                        <m:sSupPr>
                          <m:ctrlPr>
                            <a:rPr lang="cs-CZ" sz="20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0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𝒙</m:t>
                          </m:r>
                        </m:e>
                        <m:sup>
                          <m:r>
                            <a:rPr lang="cs-CZ" sz="20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sz="2000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+</m:t>
                      </m:r>
                      <m:r>
                        <a:rPr lang="cs-CZ" sz="2000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𝟏𝟐</m:t>
                      </m:r>
                      <m:sSup>
                        <m:sSupPr>
                          <m:ctrlPr>
                            <a:rPr lang="cs-CZ" sz="20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0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𝒚</m:t>
                          </m:r>
                        </m:e>
                        <m:sup>
                          <m:r>
                            <a:rPr lang="cs-CZ" sz="20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sz="2000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+</m:t>
                      </m:r>
                      <m:r>
                        <a:rPr lang="cs-CZ" sz="2000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𝟏𝟖</m:t>
                      </m:r>
                      <m:r>
                        <a:rPr lang="cs-CZ" sz="2000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𝒙</m:t>
                      </m:r>
                      <m:r>
                        <a:rPr lang="cs-CZ" sz="2000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−</m:t>
                      </m:r>
                      <m:r>
                        <a:rPr lang="cs-CZ" sz="2000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𝟒𝟖</m:t>
                      </m:r>
                      <m:r>
                        <a:rPr lang="cs-CZ" sz="2000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𝒚</m:t>
                      </m:r>
                      <m:r>
                        <a:rPr lang="cs-CZ" sz="2000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+</m:t>
                      </m:r>
                      <m:r>
                        <a:rPr lang="cs-CZ" sz="2000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𝑬</m:t>
                      </m:r>
                      <m:r>
                        <a:rPr lang="cs-CZ" sz="2000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=</m:t>
                      </m:r>
                      <m:r>
                        <a:rPr lang="cs-CZ" sz="2000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𝟎</m:t>
                      </m:r>
                    </m:oMath>
                  </m:oMathPara>
                </a14:m>
                <a:endParaRPr lang="cs-CZ" sz="2000" b="1" dirty="0">
                  <a:solidFill>
                    <a:srgbClr val="C00000"/>
                  </a:solidFill>
                </a:endParaRPr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82211" y="2094904"/>
                <a:ext cx="4050532" cy="407099"/>
              </a:xfrm>
              <a:prstGeom prst="rect">
                <a:avLst/>
              </a:prstGeom>
              <a:blipFill rotWithShape="1">
                <a:blip r:embed="rId6"/>
                <a:stretch>
                  <a:fillRect b="-1515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Obdélník 12"/>
              <p:cNvSpPr/>
              <p:nvPr/>
            </p:nvSpPr>
            <p:spPr>
              <a:xfrm>
                <a:off x="539552" y="2564904"/>
                <a:ext cx="4647298" cy="1850507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1" i="1" smtClean="0">
                          <a:solidFill>
                            <a:srgbClr val="0000FF"/>
                          </a:solidFill>
                          <a:latin typeface="Cambria Math"/>
                        </a:rPr>
                        <m:t>𝟗</m:t>
                      </m:r>
                      <m:sSup>
                        <m:sSupPr>
                          <m:ctrlPr>
                            <a:rPr lang="cs-CZ" b="1" i="1">
                              <a:solidFill>
                                <a:srgbClr val="0000FF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1" i="1">
                              <a:solidFill>
                                <a:srgbClr val="0000FF"/>
                              </a:solidFill>
                              <a:latin typeface="Cambria Math"/>
                            </a:rPr>
                            <m:t>𝒙</m:t>
                          </m:r>
                        </m:e>
                        <m:sup>
                          <m:r>
                            <a:rPr lang="cs-CZ" b="1" i="1">
                              <a:solidFill>
                                <a:srgbClr val="0000FF"/>
                              </a:solidFill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b="1" i="1">
                          <a:solidFill>
                            <a:srgbClr val="0000FF"/>
                          </a:solidFill>
                          <a:latin typeface="Cambria Math"/>
                        </a:rPr>
                        <m:t>+</m:t>
                      </m:r>
                      <m:r>
                        <a:rPr lang="cs-CZ" b="1" i="1">
                          <a:solidFill>
                            <a:srgbClr val="0000FF"/>
                          </a:solidFill>
                          <a:latin typeface="Cambria Math"/>
                        </a:rPr>
                        <m:t>𝟏𝟐</m:t>
                      </m:r>
                      <m:sSup>
                        <m:sSupPr>
                          <m:ctrlPr>
                            <a:rPr lang="cs-CZ" b="1" i="1">
                              <a:solidFill>
                                <a:srgbClr val="0000FF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1" i="1">
                              <a:solidFill>
                                <a:srgbClr val="0000FF"/>
                              </a:solidFill>
                              <a:latin typeface="Cambria Math"/>
                            </a:rPr>
                            <m:t>𝒚</m:t>
                          </m:r>
                        </m:e>
                        <m:sup>
                          <m:r>
                            <a:rPr lang="cs-CZ" b="1" i="1">
                              <a:solidFill>
                                <a:srgbClr val="0000FF"/>
                              </a:solidFill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b="1" i="1">
                          <a:solidFill>
                            <a:srgbClr val="0000FF"/>
                          </a:solidFill>
                          <a:latin typeface="Cambria Math"/>
                        </a:rPr>
                        <m:t>+</m:t>
                      </m:r>
                      <m:r>
                        <a:rPr lang="cs-CZ" b="1" i="1">
                          <a:solidFill>
                            <a:srgbClr val="0000FF"/>
                          </a:solidFill>
                          <a:latin typeface="Cambria Math"/>
                        </a:rPr>
                        <m:t>𝟏𝟖</m:t>
                      </m:r>
                      <m:r>
                        <a:rPr lang="cs-CZ" b="1" i="1">
                          <a:solidFill>
                            <a:srgbClr val="0000FF"/>
                          </a:solidFill>
                          <a:latin typeface="Cambria Math"/>
                        </a:rPr>
                        <m:t>𝒙</m:t>
                      </m:r>
                      <m:r>
                        <a:rPr lang="cs-CZ" b="1" i="1">
                          <a:solidFill>
                            <a:srgbClr val="0000FF"/>
                          </a:solidFill>
                          <a:latin typeface="Cambria Math"/>
                        </a:rPr>
                        <m:t>−</m:t>
                      </m:r>
                      <m:r>
                        <a:rPr lang="cs-CZ" b="1" i="1">
                          <a:solidFill>
                            <a:srgbClr val="0000FF"/>
                          </a:solidFill>
                          <a:latin typeface="Cambria Math"/>
                        </a:rPr>
                        <m:t>𝟒𝟖</m:t>
                      </m:r>
                      <m:r>
                        <a:rPr lang="cs-CZ" b="1" i="1">
                          <a:solidFill>
                            <a:srgbClr val="0000FF"/>
                          </a:solidFill>
                          <a:latin typeface="Cambria Math"/>
                        </a:rPr>
                        <m:t>𝒚</m:t>
                      </m:r>
                      <m:r>
                        <a:rPr lang="cs-CZ" b="1" i="1">
                          <a:solidFill>
                            <a:srgbClr val="0000FF"/>
                          </a:solidFill>
                          <a:latin typeface="Cambria Math"/>
                        </a:rPr>
                        <m:t>+</m:t>
                      </m:r>
                      <m:r>
                        <a:rPr lang="cs-CZ" b="1" i="1">
                          <a:solidFill>
                            <a:srgbClr val="0000FF"/>
                          </a:solidFill>
                          <a:latin typeface="Cambria Math"/>
                        </a:rPr>
                        <m:t>𝑬</m:t>
                      </m:r>
                      <m:r>
                        <a:rPr lang="cs-CZ" b="1" i="1">
                          <a:solidFill>
                            <a:srgbClr val="0000FF"/>
                          </a:solidFill>
                          <a:latin typeface="Cambria Math"/>
                        </a:rPr>
                        <m:t>=</m:t>
                      </m:r>
                      <m:r>
                        <a:rPr lang="cs-CZ" b="1" i="1">
                          <a:solidFill>
                            <a:srgbClr val="0000FF"/>
                          </a:solidFill>
                          <a:latin typeface="Cambria Math"/>
                        </a:rPr>
                        <m:t>𝟎</m:t>
                      </m:r>
                    </m:oMath>
                    <m:oMath xmlns:m="http://schemas.openxmlformats.org/officeDocument/2006/math">
                      <m:r>
                        <a:rPr lang="cs-CZ" b="1" i="1" smtClean="0">
                          <a:solidFill>
                            <a:srgbClr val="0000FF"/>
                          </a:solidFill>
                          <a:latin typeface="Cambria Math"/>
                        </a:rPr>
                        <m:t>𝟗</m:t>
                      </m:r>
                      <m:sSup>
                        <m:sSupPr>
                          <m:ctrlPr>
                            <a:rPr lang="cs-CZ" b="1" i="1" smtClean="0">
                              <a:solidFill>
                                <a:srgbClr val="0000FF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1" i="1" smtClean="0">
                              <a:solidFill>
                                <a:srgbClr val="0000FF"/>
                              </a:solidFill>
                              <a:latin typeface="Cambria Math"/>
                            </a:rPr>
                            <m:t>𝒙</m:t>
                          </m:r>
                        </m:e>
                        <m:sup>
                          <m:r>
                            <a:rPr lang="cs-CZ" b="1" i="1" smtClean="0">
                              <a:solidFill>
                                <a:srgbClr val="0000FF"/>
                              </a:solidFill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b="1" i="1" smtClean="0">
                          <a:solidFill>
                            <a:srgbClr val="0000FF"/>
                          </a:solidFill>
                          <a:latin typeface="Cambria Math"/>
                        </a:rPr>
                        <m:t>+</m:t>
                      </m:r>
                      <m:r>
                        <a:rPr lang="cs-CZ" b="1" i="1" smtClean="0">
                          <a:solidFill>
                            <a:srgbClr val="0000FF"/>
                          </a:solidFill>
                          <a:latin typeface="Cambria Math"/>
                        </a:rPr>
                        <m:t>𝟏𝟖</m:t>
                      </m:r>
                      <m:r>
                        <a:rPr lang="cs-CZ" b="1" i="1" smtClean="0">
                          <a:solidFill>
                            <a:srgbClr val="0000FF"/>
                          </a:solidFill>
                          <a:latin typeface="Cambria Math"/>
                        </a:rPr>
                        <m:t>𝒙</m:t>
                      </m:r>
                      <m:r>
                        <a:rPr lang="cs-CZ" b="1" i="1" smtClean="0">
                          <a:solidFill>
                            <a:srgbClr val="0000FF"/>
                          </a:solidFill>
                          <a:latin typeface="Cambria Math"/>
                        </a:rPr>
                        <m:t>+</m:t>
                      </m:r>
                      <m:sSup>
                        <m:sSupPr>
                          <m:ctrlPr>
                            <a:rPr lang="cs-CZ" b="1" i="1" smtClean="0">
                              <a:solidFill>
                                <a:srgbClr val="0000FF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1" i="1" smtClean="0">
                              <a:solidFill>
                                <a:srgbClr val="0000FF"/>
                              </a:solidFill>
                              <a:latin typeface="Cambria Math"/>
                            </a:rPr>
                            <m:t>𝟏𝟐</m:t>
                          </m:r>
                          <m:r>
                            <a:rPr lang="cs-CZ" b="1" i="1" smtClean="0">
                              <a:solidFill>
                                <a:srgbClr val="0000FF"/>
                              </a:solidFill>
                              <a:latin typeface="Cambria Math"/>
                            </a:rPr>
                            <m:t>𝒚</m:t>
                          </m:r>
                        </m:e>
                        <m:sup>
                          <m:r>
                            <a:rPr lang="cs-CZ" b="1" i="1" smtClean="0">
                              <a:solidFill>
                                <a:srgbClr val="0000FF"/>
                              </a:solidFill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b="1" i="1" smtClean="0">
                          <a:solidFill>
                            <a:srgbClr val="0000FF"/>
                          </a:solidFill>
                          <a:latin typeface="Cambria Math"/>
                        </a:rPr>
                        <m:t>−</m:t>
                      </m:r>
                      <m:r>
                        <a:rPr lang="cs-CZ" b="1" i="1" smtClean="0">
                          <a:solidFill>
                            <a:srgbClr val="0000FF"/>
                          </a:solidFill>
                          <a:latin typeface="Cambria Math"/>
                        </a:rPr>
                        <m:t>𝟒𝟖</m:t>
                      </m:r>
                      <m:r>
                        <a:rPr lang="cs-CZ" b="1" i="1" smtClean="0">
                          <a:solidFill>
                            <a:srgbClr val="0000FF"/>
                          </a:solidFill>
                          <a:latin typeface="Cambria Math"/>
                        </a:rPr>
                        <m:t>𝒚</m:t>
                      </m:r>
                      <m:r>
                        <a:rPr lang="cs-CZ" b="1" i="1" smtClean="0">
                          <a:solidFill>
                            <a:srgbClr val="0000FF"/>
                          </a:solidFill>
                          <a:latin typeface="Cambria Math"/>
                        </a:rPr>
                        <m:t>+</m:t>
                      </m:r>
                      <m:r>
                        <a:rPr lang="cs-CZ" b="1" i="1" smtClean="0">
                          <a:solidFill>
                            <a:srgbClr val="0000FF"/>
                          </a:solidFill>
                          <a:latin typeface="Cambria Math"/>
                        </a:rPr>
                        <m:t>𝑬</m:t>
                      </m:r>
                      <m:r>
                        <a:rPr lang="cs-CZ" b="1" i="1" smtClean="0">
                          <a:solidFill>
                            <a:srgbClr val="0000FF"/>
                          </a:solidFill>
                          <a:latin typeface="Cambria Math"/>
                        </a:rPr>
                        <m:t>=</m:t>
                      </m:r>
                      <m:r>
                        <a:rPr lang="cs-CZ" b="1" i="1" smtClean="0">
                          <a:solidFill>
                            <a:srgbClr val="0000FF"/>
                          </a:solidFill>
                          <a:latin typeface="Cambria Math"/>
                        </a:rPr>
                        <m:t>𝟎</m:t>
                      </m:r>
                    </m:oMath>
                    <m:oMath xmlns:m="http://schemas.openxmlformats.org/officeDocument/2006/math">
                      <m:r>
                        <a:rPr lang="cs-CZ" b="1" i="1" smtClean="0">
                          <a:solidFill>
                            <a:srgbClr val="0000FF"/>
                          </a:solidFill>
                          <a:latin typeface="Cambria Math"/>
                        </a:rPr>
                        <m:t>𝟗</m:t>
                      </m:r>
                      <m:d>
                        <m:dPr>
                          <m:begChr m:val="["/>
                          <m:endChr m:val="]"/>
                          <m:ctrlPr>
                            <a:rPr lang="cs-CZ" b="1" i="1" smtClean="0">
                              <a:solidFill>
                                <a:srgbClr val="0000FF"/>
                              </a:solidFill>
                              <a:latin typeface="Cambria Math"/>
                            </a:rPr>
                          </m:ctrlPr>
                        </m:dPr>
                        <m:e>
                          <m:sSup>
                            <m:sSupPr>
                              <m:ctrlPr>
                                <a:rPr lang="cs-CZ" b="1" i="1" smtClean="0">
                                  <a:solidFill>
                                    <a:srgbClr val="0000FF"/>
                                  </a:solidFill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1" i="1" smtClean="0">
                                  <a:solidFill>
                                    <a:srgbClr val="0000FF"/>
                                  </a:solidFill>
                                  <a:latin typeface="Cambria Math"/>
                                </a:rPr>
                                <m:t>𝒙</m:t>
                              </m:r>
                            </m:e>
                            <m:sup>
                              <m:r>
                                <a:rPr lang="cs-CZ" b="1" i="1" smtClean="0">
                                  <a:solidFill>
                                    <a:srgbClr val="0000FF"/>
                                  </a:solidFill>
                                  <a:latin typeface="Cambria Math"/>
                                </a:rPr>
                                <m:t>𝟐</m:t>
                              </m:r>
                            </m:sup>
                          </m:sSup>
                          <m:r>
                            <a:rPr lang="cs-CZ" b="1" i="1" smtClean="0">
                              <a:solidFill>
                                <a:srgbClr val="0000FF"/>
                              </a:solidFill>
                              <a:latin typeface="Cambria Math"/>
                            </a:rPr>
                            <m:t>+</m:t>
                          </m:r>
                          <m:r>
                            <a:rPr lang="cs-CZ" b="1" i="1" smtClean="0">
                              <a:solidFill>
                                <a:srgbClr val="0000FF"/>
                              </a:solidFill>
                              <a:latin typeface="Cambria Math"/>
                            </a:rPr>
                            <m:t>𝟐</m:t>
                          </m:r>
                          <m:r>
                            <a:rPr lang="cs-CZ" b="1" i="1" smtClean="0">
                              <a:solidFill>
                                <a:srgbClr val="0000FF"/>
                              </a:solidFill>
                              <a:latin typeface="Cambria Math"/>
                            </a:rPr>
                            <m:t>𝒙</m:t>
                          </m:r>
                        </m:e>
                      </m:d>
                      <m:r>
                        <a:rPr lang="cs-CZ" b="1" i="1" smtClean="0">
                          <a:solidFill>
                            <a:srgbClr val="0000FF"/>
                          </a:solidFill>
                          <a:latin typeface="Cambria Math"/>
                        </a:rPr>
                        <m:t>+</m:t>
                      </m:r>
                      <m:r>
                        <a:rPr lang="cs-CZ" b="1" i="1" smtClean="0">
                          <a:solidFill>
                            <a:srgbClr val="0000FF"/>
                          </a:solidFill>
                          <a:latin typeface="Cambria Math"/>
                        </a:rPr>
                        <m:t>𝟏𝟐</m:t>
                      </m:r>
                      <m:d>
                        <m:dPr>
                          <m:begChr m:val="["/>
                          <m:endChr m:val="]"/>
                          <m:ctrlPr>
                            <a:rPr lang="cs-CZ" b="1" i="1" smtClean="0">
                              <a:solidFill>
                                <a:srgbClr val="0000FF"/>
                              </a:solidFill>
                              <a:latin typeface="Cambria Math"/>
                            </a:rPr>
                          </m:ctrlPr>
                        </m:dPr>
                        <m:e>
                          <m:sSup>
                            <m:sSupPr>
                              <m:ctrlPr>
                                <a:rPr lang="cs-CZ" b="1" i="1" smtClean="0">
                                  <a:solidFill>
                                    <a:srgbClr val="0000FF"/>
                                  </a:solidFill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1" i="1" smtClean="0">
                                  <a:solidFill>
                                    <a:srgbClr val="0000FF"/>
                                  </a:solidFill>
                                  <a:latin typeface="Cambria Math"/>
                                </a:rPr>
                                <m:t>𝒚</m:t>
                              </m:r>
                            </m:e>
                            <m:sup>
                              <m:r>
                                <a:rPr lang="cs-CZ" b="1" i="1" smtClean="0">
                                  <a:solidFill>
                                    <a:srgbClr val="0000FF"/>
                                  </a:solidFill>
                                  <a:latin typeface="Cambria Math"/>
                                </a:rPr>
                                <m:t>𝟐</m:t>
                              </m:r>
                            </m:sup>
                          </m:sSup>
                          <m:r>
                            <a:rPr lang="cs-CZ" b="1" i="1" smtClean="0">
                              <a:solidFill>
                                <a:srgbClr val="0000FF"/>
                              </a:solidFill>
                              <a:latin typeface="Cambria Math"/>
                            </a:rPr>
                            <m:t>−</m:t>
                          </m:r>
                          <m:r>
                            <a:rPr lang="cs-CZ" b="1" i="1" smtClean="0">
                              <a:solidFill>
                                <a:srgbClr val="0000FF"/>
                              </a:solidFill>
                              <a:latin typeface="Cambria Math"/>
                            </a:rPr>
                            <m:t>𝟒</m:t>
                          </m:r>
                          <m:r>
                            <a:rPr lang="cs-CZ" b="1" i="1" smtClean="0">
                              <a:solidFill>
                                <a:srgbClr val="0000FF"/>
                              </a:solidFill>
                              <a:latin typeface="Cambria Math"/>
                            </a:rPr>
                            <m:t>𝒚</m:t>
                          </m:r>
                        </m:e>
                      </m:d>
                      <m:r>
                        <a:rPr lang="cs-CZ" b="1" i="1" smtClean="0">
                          <a:solidFill>
                            <a:srgbClr val="0000FF"/>
                          </a:solidFill>
                          <a:latin typeface="Cambria Math"/>
                        </a:rPr>
                        <m:t>+</m:t>
                      </m:r>
                      <m:r>
                        <a:rPr lang="cs-CZ" b="1" i="1" smtClean="0">
                          <a:solidFill>
                            <a:srgbClr val="0000FF"/>
                          </a:solidFill>
                          <a:latin typeface="Cambria Math"/>
                        </a:rPr>
                        <m:t>𝑬</m:t>
                      </m:r>
                      <m:r>
                        <a:rPr lang="cs-CZ" b="1" i="1" smtClean="0">
                          <a:solidFill>
                            <a:srgbClr val="0000FF"/>
                          </a:solidFill>
                          <a:latin typeface="Cambria Math"/>
                        </a:rPr>
                        <m:t>=</m:t>
                      </m:r>
                      <m:r>
                        <a:rPr lang="cs-CZ" b="1" i="1" smtClean="0">
                          <a:solidFill>
                            <a:srgbClr val="0000FF"/>
                          </a:solidFill>
                          <a:latin typeface="Cambria Math"/>
                        </a:rPr>
                        <m:t>𝟎</m:t>
                      </m:r>
                    </m:oMath>
                    <m:oMath xmlns:m="http://schemas.openxmlformats.org/officeDocument/2006/math">
                      <m:r>
                        <a:rPr lang="cs-CZ" b="1" i="1" smtClean="0">
                          <a:solidFill>
                            <a:srgbClr val="0000FF"/>
                          </a:solidFill>
                          <a:latin typeface="Cambria Math"/>
                        </a:rPr>
                        <m:t>𝟗</m:t>
                      </m:r>
                      <m:d>
                        <m:dPr>
                          <m:begChr m:val="["/>
                          <m:endChr m:val="]"/>
                          <m:ctrlPr>
                            <a:rPr lang="cs-CZ" b="1" i="1" smtClean="0">
                              <a:solidFill>
                                <a:srgbClr val="0000FF"/>
                              </a:solidFill>
                              <a:latin typeface="Cambria Math"/>
                            </a:rPr>
                          </m:ctrlPr>
                        </m:dPr>
                        <m:e>
                          <m:sSup>
                            <m:sSupPr>
                              <m:ctrlPr>
                                <a:rPr lang="cs-CZ" b="1" i="1" smtClean="0">
                                  <a:solidFill>
                                    <a:srgbClr val="0000FF"/>
                                  </a:solidFill>
                                  <a:latin typeface="Cambria Math"/>
                                </a:rPr>
                              </m:ctrlPr>
                            </m:sSupPr>
                            <m:e>
                              <m:d>
                                <m:dPr>
                                  <m:ctrlPr>
                                    <a:rPr lang="cs-CZ" b="1" i="1" smtClean="0">
                                      <a:solidFill>
                                        <a:srgbClr val="0000FF"/>
                                      </a:solidFill>
                                      <a:latin typeface="Cambria Math"/>
                                    </a:rPr>
                                  </m:ctrlPr>
                                </m:dPr>
                                <m:e>
                                  <m:r>
                                    <a:rPr lang="cs-CZ" b="1" i="1" smtClean="0">
                                      <a:solidFill>
                                        <a:srgbClr val="0000FF"/>
                                      </a:solidFill>
                                      <a:latin typeface="Cambria Math"/>
                                    </a:rPr>
                                    <m:t>𝒙</m:t>
                                  </m:r>
                                  <m:r>
                                    <a:rPr lang="cs-CZ" b="1" i="1" smtClean="0">
                                      <a:solidFill>
                                        <a:srgbClr val="0000FF"/>
                                      </a:solidFill>
                                      <a:latin typeface="Cambria Math"/>
                                    </a:rPr>
                                    <m:t>+</m:t>
                                  </m:r>
                                  <m:r>
                                    <a:rPr lang="cs-CZ" b="1" i="1" smtClean="0">
                                      <a:solidFill>
                                        <a:srgbClr val="0000FF"/>
                                      </a:solidFill>
                                      <a:latin typeface="Cambria Math"/>
                                    </a:rPr>
                                    <m:t>𝟏</m:t>
                                  </m:r>
                                </m:e>
                              </m:d>
                            </m:e>
                            <m:sup>
                              <m:r>
                                <a:rPr lang="cs-CZ" b="1" i="1" smtClean="0">
                                  <a:solidFill>
                                    <a:srgbClr val="0000FF"/>
                                  </a:solidFill>
                                  <a:latin typeface="Cambria Math"/>
                                </a:rPr>
                                <m:t>𝟐</m:t>
                              </m:r>
                            </m:sup>
                          </m:sSup>
                          <m:r>
                            <a:rPr lang="cs-CZ" b="1" i="1" smtClean="0">
                              <a:solidFill>
                                <a:srgbClr val="0000FF"/>
                              </a:solidFill>
                              <a:latin typeface="Cambria Math"/>
                            </a:rPr>
                            <m:t>−</m:t>
                          </m:r>
                          <m:r>
                            <a:rPr lang="cs-CZ" b="1" i="1" smtClean="0">
                              <a:solidFill>
                                <a:srgbClr val="0000FF"/>
                              </a:solidFill>
                              <a:latin typeface="Cambria Math"/>
                            </a:rPr>
                            <m:t>𝟏</m:t>
                          </m:r>
                        </m:e>
                      </m:d>
                      <m:r>
                        <a:rPr lang="cs-CZ" b="1" i="1" smtClean="0">
                          <a:solidFill>
                            <a:srgbClr val="0000FF"/>
                          </a:solidFill>
                          <a:latin typeface="Cambria Math"/>
                        </a:rPr>
                        <m:t>+</m:t>
                      </m:r>
                      <m:r>
                        <a:rPr lang="cs-CZ" b="1" i="1" smtClean="0">
                          <a:solidFill>
                            <a:srgbClr val="0000FF"/>
                          </a:solidFill>
                          <a:latin typeface="Cambria Math"/>
                        </a:rPr>
                        <m:t>𝟏𝟐</m:t>
                      </m:r>
                      <m:d>
                        <m:dPr>
                          <m:begChr m:val="["/>
                          <m:endChr m:val="]"/>
                          <m:ctrlPr>
                            <a:rPr lang="cs-CZ" b="1" i="1" smtClean="0">
                              <a:solidFill>
                                <a:srgbClr val="0000FF"/>
                              </a:solidFill>
                              <a:latin typeface="Cambria Math"/>
                            </a:rPr>
                          </m:ctrlPr>
                        </m:dPr>
                        <m:e>
                          <m:sSup>
                            <m:sSupPr>
                              <m:ctrlPr>
                                <a:rPr lang="cs-CZ" b="1" i="1" smtClean="0">
                                  <a:solidFill>
                                    <a:srgbClr val="0000FF"/>
                                  </a:solidFill>
                                  <a:latin typeface="Cambria Math"/>
                                </a:rPr>
                              </m:ctrlPr>
                            </m:sSupPr>
                            <m:e>
                              <m:d>
                                <m:dPr>
                                  <m:ctrlPr>
                                    <a:rPr lang="cs-CZ" b="1" i="1" smtClean="0">
                                      <a:solidFill>
                                        <a:srgbClr val="0000FF"/>
                                      </a:solidFill>
                                      <a:latin typeface="Cambria Math"/>
                                    </a:rPr>
                                  </m:ctrlPr>
                                </m:dPr>
                                <m:e>
                                  <m:r>
                                    <a:rPr lang="cs-CZ" b="1" i="1" smtClean="0">
                                      <a:solidFill>
                                        <a:srgbClr val="0000FF"/>
                                      </a:solidFill>
                                      <a:latin typeface="Cambria Math"/>
                                    </a:rPr>
                                    <m:t>𝒚</m:t>
                                  </m:r>
                                  <m:r>
                                    <a:rPr lang="cs-CZ" b="1" i="1" smtClean="0">
                                      <a:solidFill>
                                        <a:srgbClr val="0000FF"/>
                                      </a:solidFill>
                                      <a:latin typeface="Cambria Math"/>
                                    </a:rPr>
                                    <m:t>−</m:t>
                                  </m:r>
                                  <m:r>
                                    <a:rPr lang="cs-CZ" b="1" i="1" smtClean="0">
                                      <a:solidFill>
                                        <a:srgbClr val="0000FF"/>
                                      </a:solidFill>
                                      <a:latin typeface="Cambria Math"/>
                                    </a:rPr>
                                    <m:t>𝟐</m:t>
                                  </m:r>
                                </m:e>
                              </m:d>
                            </m:e>
                            <m:sup>
                              <m:r>
                                <a:rPr lang="cs-CZ" b="1" i="1" smtClean="0">
                                  <a:solidFill>
                                    <a:srgbClr val="0000FF"/>
                                  </a:solidFill>
                                  <a:latin typeface="Cambria Math"/>
                                </a:rPr>
                                <m:t>𝟐</m:t>
                              </m:r>
                            </m:sup>
                          </m:sSup>
                          <m:r>
                            <a:rPr lang="cs-CZ" b="1" i="1" smtClean="0">
                              <a:solidFill>
                                <a:srgbClr val="0000FF"/>
                              </a:solidFill>
                              <a:latin typeface="Cambria Math"/>
                            </a:rPr>
                            <m:t>−</m:t>
                          </m:r>
                          <m:r>
                            <a:rPr lang="cs-CZ" b="1" i="1" smtClean="0">
                              <a:solidFill>
                                <a:srgbClr val="0000FF"/>
                              </a:solidFill>
                              <a:latin typeface="Cambria Math"/>
                            </a:rPr>
                            <m:t>𝟒</m:t>
                          </m:r>
                        </m:e>
                      </m:d>
                      <m:r>
                        <a:rPr lang="cs-CZ" b="1" i="1" smtClean="0">
                          <a:solidFill>
                            <a:srgbClr val="0000FF"/>
                          </a:solidFill>
                          <a:latin typeface="Cambria Math"/>
                        </a:rPr>
                        <m:t>+</m:t>
                      </m:r>
                      <m:r>
                        <a:rPr lang="cs-CZ" b="1" i="1" smtClean="0">
                          <a:solidFill>
                            <a:srgbClr val="0000FF"/>
                          </a:solidFill>
                          <a:latin typeface="Cambria Math"/>
                        </a:rPr>
                        <m:t>𝑬</m:t>
                      </m:r>
                      <m:r>
                        <a:rPr lang="cs-CZ" b="1" i="1" smtClean="0">
                          <a:solidFill>
                            <a:srgbClr val="0000FF"/>
                          </a:solidFill>
                          <a:latin typeface="Cambria Math"/>
                        </a:rPr>
                        <m:t>=</m:t>
                      </m:r>
                      <m:r>
                        <a:rPr lang="cs-CZ" b="1" i="1" smtClean="0">
                          <a:solidFill>
                            <a:srgbClr val="0000FF"/>
                          </a:solidFill>
                          <a:latin typeface="Cambria Math"/>
                        </a:rPr>
                        <m:t>𝟎</m:t>
                      </m:r>
                    </m:oMath>
                    <m:oMath xmlns:m="http://schemas.openxmlformats.org/officeDocument/2006/math">
                      <m:r>
                        <a:rPr lang="cs-CZ" b="1" i="1" smtClean="0">
                          <a:solidFill>
                            <a:srgbClr val="0000FF"/>
                          </a:solidFill>
                          <a:latin typeface="Cambria Math"/>
                        </a:rPr>
                        <m:t>𝟗</m:t>
                      </m:r>
                      <m:sSup>
                        <m:sSupPr>
                          <m:ctrlPr>
                            <a:rPr lang="cs-CZ" b="1" i="1" smtClean="0">
                              <a:solidFill>
                                <a:srgbClr val="0000FF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b="1" i="1" smtClean="0">
                                  <a:solidFill>
                                    <a:srgbClr val="0000FF"/>
                                  </a:solidFill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1" i="1" smtClean="0">
                                  <a:solidFill>
                                    <a:srgbClr val="0000FF"/>
                                  </a:solidFill>
                                  <a:latin typeface="Cambria Math"/>
                                </a:rPr>
                                <m:t>𝒙</m:t>
                              </m:r>
                              <m:r>
                                <a:rPr lang="cs-CZ" b="1" i="1" smtClean="0">
                                  <a:solidFill>
                                    <a:srgbClr val="0000FF"/>
                                  </a:solidFill>
                                  <a:latin typeface="Cambria Math"/>
                                </a:rPr>
                                <m:t>+</m:t>
                              </m:r>
                              <m:r>
                                <a:rPr lang="cs-CZ" b="1" i="1" smtClean="0">
                                  <a:solidFill>
                                    <a:srgbClr val="0000FF"/>
                                  </a:solidFill>
                                  <a:latin typeface="Cambria Math"/>
                                </a:rPr>
                                <m:t>𝟏</m:t>
                              </m:r>
                            </m:e>
                          </m:d>
                        </m:e>
                        <m:sup>
                          <m:r>
                            <a:rPr lang="cs-CZ" b="1" i="1" smtClean="0">
                              <a:solidFill>
                                <a:srgbClr val="0000FF"/>
                              </a:solidFill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b="1" i="1" smtClean="0">
                          <a:solidFill>
                            <a:srgbClr val="0000FF"/>
                          </a:solidFill>
                          <a:latin typeface="Cambria Math"/>
                        </a:rPr>
                        <m:t>−</m:t>
                      </m:r>
                      <m:r>
                        <a:rPr lang="cs-CZ" b="1" i="1" smtClean="0">
                          <a:solidFill>
                            <a:srgbClr val="0000FF"/>
                          </a:solidFill>
                          <a:latin typeface="Cambria Math"/>
                        </a:rPr>
                        <m:t>𝟗</m:t>
                      </m:r>
                      <m:r>
                        <a:rPr lang="cs-CZ" b="1" i="1" smtClean="0">
                          <a:solidFill>
                            <a:srgbClr val="0000FF"/>
                          </a:solidFill>
                          <a:latin typeface="Cambria Math"/>
                        </a:rPr>
                        <m:t>+</m:t>
                      </m:r>
                      <m:r>
                        <a:rPr lang="cs-CZ" b="1" i="1" smtClean="0">
                          <a:solidFill>
                            <a:srgbClr val="0000FF"/>
                          </a:solidFill>
                          <a:latin typeface="Cambria Math"/>
                        </a:rPr>
                        <m:t>𝟏𝟐</m:t>
                      </m:r>
                      <m:sSup>
                        <m:sSupPr>
                          <m:ctrlPr>
                            <a:rPr lang="cs-CZ" b="1" i="1" smtClean="0">
                              <a:solidFill>
                                <a:srgbClr val="0000FF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b="1" i="1" smtClean="0">
                                  <a:solidFill>
                                    <a:srgbClr val="0000FF"/>
                                  </a:solidFill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1" i="1" smtClean="0">
                                  <a:solidFill>
                                    <a:srgbClr val="0000FF"/>
                                  </a:solidFill>
                                  <a:latin typeface="Cambria Math"/>
                                </a:rPr>
                                <m:t>𝒚</m:t>
                              </m:r>
                              <m:r>
                                <a:rPr lang="cs-CZ" b="1" i="1" smtClean="0">
                                  <a:solidFill>
                                    <a:srgbClr val="0000FF"/>
                                  </a:solidFill>
                                  <a:latin typeface="Cambria Math"/>
                                </a:rPr>
                                <m:t>−</m:t>
                              </m:r>
                              <m:r>
                                <a:rPr lang="cs-CZ" b="1" i="1" smtClean="0">
                                  <a:solidFill>
                                    <a:srgbClr val="0000FF"/>
                                  </a:solidFill>
                                  <a:latin typeface="Cambria Math"/>
                                </a:rPr>
                                <m:t>𝟐</m:t>
                              </m:r>
                            </m:e>
                          </m:d>
                        </m:e>
                        <m:sup>
                          <m:r>
                            <a:rPr lang="cs-CZ" b="1" i="1" smtClean="0">
                              <a:solidFill>
                                <a:srgbClr val="0000FF"/>
                              </a:solidFill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b="1" i="1" smtClean="0">
                          <a:solidFill>
                            <a:srgbClr val="0000FF"/>
                          </a:solidFill>
                          <a:latin typeface="Cambria Math"/>
                        </a:rPr>
                        <m:t>−</m:t>
                      </m:r>
                      <m:r>
                        <a:rPr lang="cs-CZ" b="1" i="1" smtClean="0">
                          <a:solidFill>
                            <a:srgbClr val="0000FF"/>
                          </a:solidFill>
                          <a:latin typeface="Cambria Math"/>
                        </a:rPr>
                        <m:t>𝟒𝟖</m:t>
                      </m:r>
                      <m:r>
                        <a:rPr lang="cs-CZ" b="1" i="1" smtClean="0">
                          <a:solidFill>
                            <a:srgbClr val="0000FF"/>
                          </a:solidFill>
                          <a:latin typeface="Cambria Math"/>
                        </a:rPr>
                        <m:t>+</m:t>
                      </m:r>
                      <m:r>
                        <a:rPr lang="cs-CZ" b="1" i="1" smtClean="0">
                          <a:solidFill>
                            <a:srgbClr val="0000FF"/>
                          </a:solidFill>
                          <a:latin typeface="Cambria Math"/>
                        </a:rPr>
                        <m:t>𝑬</m:t>
                      </m:r>
                      <m:r>
                        <a:rPr lang="cs-CZ" b="1" i="1" smtClean="0">
                          <a:solidFill>
                            <a:srgbClr val="0000FF"/>
                          </a:solidFill>
                          <a:latin typeface="Cambria Math"/>
                        </a:rPr>
                        <m:t>=</m:t>
                      </m:r>
                      <m:r>
                        <a:rPr lang="cs-CZ" b="1" i="1" smtClean="0">
                          <a:solidFill>
                            <a:srgbClr val="0000FF"/>
                          </a:solidFill>
                          <a:latin typeface="Cambria Math"/>
                        </a:rPr>
                        <m:t>𝟎</m:t>
                      </m:r>
                    </m:oMath>
                    <m:oMath xmlns:m="http://schemas.openxmlformats.org/officeDocument/2006/math">
                      <m:r>
                        <a:rPr lang="cs-CZ" b="1" i="1">
                          <a:solidFill>
                            <a:srgbClr val="0000FF"/>
                          </a:solidFill>
                          <a:latin typeface="Cambria Math"/>
                        </a:rPr>
                        <m:t>𝟗</m:t>
                      </m:r>
                      <m:sSup>
                        <m:sSupPr>
                          <m:ctrlPr>
                            <a:rPr lang="cs-CZ" b="1" i="1">
                              <a:solidFill>
                                <a:srgbClr val="0000FF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b="1" i="1">
                                  <a:solidFill>
                                    <a:srgbClr val="0000FF"/>
                                  </a:solidFill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1" i="1">
                                  <a:solidFill>
                                    <a:srgbClr val="0000FF"/>
                                  </a:solidFill>
                                  <a:latin typeface="Cambria Math"/>
                                </a:rPr>
                                <m:t>𝒙</m:t>
                              </m:r>
                              <m:r>
                                <a:rPr lang="cs-CZ" b="1" i="1">
                                  <a:solidFill>
                                    <a:srgbClr val="0000FF"/>
                                  </a:solidFill>
                                  <a:latin typeface="Cambria Math"/>
                                </a:rPr>
                                <m:t>+</m:t>
                              </m:r>
                              <m:r>
                                <a:rPr lang="cs-CZ" b="1" i="1">
                                  <a:solidFill>
                                    <a:srgbClr val="0000FF"/>
                                  </a:solidFill>
                                  <a:latin typeface="Cambria Math"/>
                                </a:rPr>
                                <m:t>𝟏</m:t>
                              </m:r>
                            </m:e>
                          </m:d>
                        </m:e>
                        <m:sup>
                          <m:r>
                            <a:rPr lang="cs-CZ" b="1" i="1">
                              <a:solidFill>
                                <a:srgbClr val="0000FF"/>
                              </a:solidFill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b="1" i="1">
                          <a:solidFill>
                            <a:srgbClr val="0000FF"/>
                          </a:solidFill>
                          <a:latin typeface="Cambria Math"/>
                        </a:rPr>
                        <m:t>+</m:t>
                      </m:r>
                      <m:r>
                        <a:rPr lang="cs-CZ" b="1" i="1">
                          <a:solidFill>
                            <a:srgbClr val="0000FF"/>
                          </a:solidFill>
                          <a:latin typeface="Cambria Math"/>
                        </a:rPr>
                        <m:t>𝟏𝟐</m:t>
                      </m:r>
                      <m:sSup>
                        <m:sSupPr>
                          <m:ctrlPr>
                            <a:rPr lang="cs-CZ" b="1" i="1">
                              <a:solidFill>
                                <a:srgbClr val="0000FF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b="1" i="1">
                                  <a:solidFill>
                                    <a:srgbClr val="0000FF"/>
                                  </a:solidFill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1" i="1">
                                  <a:solidFill>
                                    <a:srgbClr val="0000FF"/>
                                  </a:solidFill>
                                  <a:latin typeface="Cambria Math"/>
                                </a:rPr>
                                <m:t>𝒚</m:t>
                              </m:r>
                              <m:r>
                                <a:rPr lang="cs-CZ" b="1" i="1">
                                  <a:solidFill>
                                    <a:srgbClr val="0000FF"/>
                                  </a:solidFill>
                                  <a:latin typeface="Cambria Math"/>
                                </a:rPr>
                                <m:t>−</m:t>
                              </m:r>
                              <m:r>
                                <a:rPr lang="cs-CZ" b="1" i="1">
                                  <a:solidFill>
                                    <a:srgbClr val="0000FF"/>
                                  </a:solidFill>
                                  <a:latin typeface="Cambria Math"/>
                                </a:rPr>
                                <m:t>𝟐</m:t>
                              </m:r>
                            </m:e>
                          </m:d>
                        </m:e>
                        <m:sup>
                          <m:r>
                            <a:rPr lang="cs-CZ" b="1" i="1">
                              <a:solidFill>
                                <a:srgbClr val="0000FF"/>
                              </a:solidFill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b="1" i="0" smtClean="0">
                          <a:solidFill>
                            <a:srgbClr val="0000FF"/>
                          </a:solidFill>
                          <a:latin typeface="Cambria Math"/>
                        </a:rPr>
                        <m:t>=</m:t>
                      </m:r>
                      <m:r>
                        <a:rPr lang="cs-CZ" b="1" i="0" smtClean="0">
                          <a:solidFill>
                            <a:srgbClr val="0000FF"/>
                          </a:solidFill>
                          <a:latin typeface="Cambria Math"/>
                        </a:rPr>
                        <m:t>𝟓𝟕</m:t>
                      </m:r>
                      <m:r>
                        <a:rPr lang="cs-CZ" b="1" i="0" smtClean="0">
                          <a:solidFill>
                            <a:srgbClr val="0000FF"/>
                          </a:solidFill>
                          <a:latin typeface="Cambria Math"/>
                        </a:rPr>
                        <m:t>−</m:t>
                      </m:r>
                      <m:r>
                        <a:rPr lang="cs-CZ" b="1" i="0" smtClean="0">
                          <a:solidFill>
                            <a:srgbClr val="0000FF"/>
                          </a:solidFill>
                          <a:latin typeface="Cambria Math"/>
                        </a:rPr>
                        <m:t>𝐄</m:t>
                      </m:r>
                    </m:oMath>
                  </m:oMathPara>
                </a14:m>
                <a:endParaRPr lang="cs-CZ" b="1" dirty="0" smtClean="0">
                  <a:solidFill>
                    <a:srgbClr val="0000FF"/>
                  </a:solidFill>
                </a:endParaRPr>
              </a:p>
            </p:txBody>
          </p:sp>
        </mc:Choice>
        <mc:Fallback xmlns="">
          <p:sp>
            <p:nvSpPr>
              <p:cNvPr id="13" name="Obdélník 12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9552" y="2564904"/>
                <a:ext cx="4647298" cy="1850507"/>
              </a:xfrm>
              <a:prstGeom prst="rect">
                <a:avLst/>
              </a:prstGeom>
              <a:blipFill rotWithShape="1">
                <a:blip r:embed="rId7"/>
                <a:stretch>
                  <a:fillRect b="-66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ovéPole 13"/>
              <p:cNvSpPr txBox="1"/>
              <p:nvPr/>
            </p:nvSpPr>
            <p:spPr>
              <a:xfrm>
                <a:off x="539552" y="4437112"/>
                <a:ext cx="7653762" cy="64633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Levá strana rovnosti je kladný výraz (součet kladných násobků druhých mocnin).</a:t>
                </a:r>
              </a:p>
              <a:p>
                <a:r>
                  <a:rPr lang="cs-CZ" dirty="0" smtClean="0"/>
                  <a:t>Rovnost má smysl, jestliže </a:t>
                </a:r>
                <a:r>
                  <a:rPr lang="cs-CZ" dirty="0"/>
                  <a:t>je </a:t>
                </a:r>
                <a:r>
                  <a:rPr lang="cs-CZ" dirty="0" smtClean="0"/>
                  <a:t>kladná i pravá strana  </a:t>
                </a:r>
                <a14:m>
                  <m:oMath xmlns:m="http://schemas.openxmlformats.org/officeDocument/2006/math">
                    <m:r>
                      <a:rPr lang="cs-CZ" b="1" i="1">
                        <a:solidFill>
                          <a:srgbClr val="0000FF"/>
                        </a:solidFill>
                        <a:latin typeface="Cambria Math"/>
                      </a:rPr>
                      <m:t>𝟓𝟕</m:t>
                    </m:r>
                    <m:r>
                      <a:rPr lang="cs-CZ" b="1" i="1">
                        <a:solidFill>
                          <a:srgbClr val="0000FF"/>
                        </a:solidFill>
                        <a:latin typeface="Cambria Math"/>
                      </a:rPr>
                      <m:t>−</m:t>
                    </m:r>
                    <m:r>
                      <a:rPr lang="cs-CZ" b="1" i="1">
                        <a:solidFill>
                          <a:srgbClr val="0000FF"/>
                        </a:solidFill>
                        <a:latin typeface="Cambria Math"/>
                      </a:rPr>
                      <m:t>𝑬</m:t>
                    </m:r>
                    <m:r>
                      <a:rPr lang="cs-CZ" b="1" i="1">
                        <a:solidFill>
                          <a:srgbClr val="0000FF"/>
                        </a:solidFill>
                        <a:latin typeface="Cambria Math"/>
                        <a:ea typeface="Cambria Math"/>
                      </a:rPr>
                      <m:t>&gt;</m:t>
                    </m:r>
                    <m:r>
                      <a:rPr lang="cs-CZ" b="1" i="1">
                        <a:solidFill>
                          <a:srgbClr val="0000FF"/>
                        </a:solidFill>
                        <a:latin typeface="Cambria Math"/>
                        <a:ea typeface="Cambria Math"/>
                      </a:rPr>
                      <m:t>𝟎</m:t>
                    </m:r>
                    <m:r>
                      <a:rPr lang="cs-CZ" b="1" i="1">
                        <a:solidFill>
                          <a:srgbClr val="0000FF"/>
                        </a:solidFill>
                        <a:latin typeface="Cambria Math"/>
                        <a:ea typeface="Cambria Math"/>
                      </a:rPr>
                      <m:t>⟺</m:t>
                    </m:r>
                    <m:r>
                      <a:rPr lang="cs-CZ" b="1" i="1">
                        <a:solidFill>
                          <a:srgbClr val="0000FF"/>
                        </a:solidFill>
                        <a:latin typeface="Cambria Math"/>
                        <a:ea typeface="Cambria Math"/>
                      </a:rPr>
                      <m:t>𝑬</m:t>
                    </m:r>
                    <m:r>
                      <a:rPr lang="cs-CZ" b="1" i="1">
                        <a:solidFill>
                          <a:srgbClr val="0000FF"/>
                        </a:solidFill>
                        <a:latin typeface="Cambria Math"/>
                        <a:ea typeface="Cambria Math"/>
                      </a:rPr>
                      <m:t>&lt;</m:t>
                    </m:r>
                    <m:r>
                      <a:rPr lang="cs-CZ" b="1" i="1">
                        <a:solidFill>
                          <a:srgbClr val="0000FF"/>
                        </a:solidFill>
                        <a:latin typeface="Cambria Math"/>
                        <a:ea typeface="Cambria Math"/>
                      </a:rPr>
                      <m:t>𝟓𝟕</m:t>
                    </m:r>
                  </m:oMath>
                </a14:m>
                <a:endParaRPr lang="cs-CZ" b="1" dirty="0">
                  <a:solidFill>
                    <a:srgbClr val="0000FF"/>
                  </a:solidFill>
                </a:endParaRPr>
              </a:p>
            </p:txBody>
          </p:sp>
        </mc:Choice>
        <mc:Fallback xmlns=""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9552" y="4437112"/>
                <a:ext cx="7653762" cy="646331"/>
              </a:xfrm>
              <a:prstGeom prst="rect">
                <a:avLst/>
              </a:prstGeom>
              <a:blipFill rotWithShape="1">
                <a:blip r:embed="rId8"/>
                <a:stretch>
                  <a:fillRect l="-717" t="-4717" b="-1415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Obdélník 11"/>
              <p:cNvSpPr/>
              <p:nvPr/>
            </p:nvSpPr>
            <p:spPr>
              <a:xfrm>
                <a:off x="539552" y="5013176"/>
                <a:ext cx="4127155" cy="932178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r>
                  <a:rPr lang="cs-CZ" u="sng" dirty="0" smtClean="0">
                    <a:solidFill>
                      <a:schemeClr val="tx1">
                        <a:lumMod val="95000"/>
                        <a:lumOff val="5000"/>
                      </a:schemeClr>
                    </a:solidFill>
                  </a:rPr>
                  <a:t>Kontrola: </a:t>
                </a:r>
                <a:endParaRPr lang="cs-CZ" b="1" i="1" u="sng" dirty="0" smtClean="0">
                  <a:solidFill>
                    <a:srgbClr val="0000FF"/>
                  </a:solidFill>
                  <a:latin typeface="Cambria Math"/>
                </a:endParaRPr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1" i="1">
                          <a:solidFill>
                            <a:srgbClr val="0000FF"/>
                          </a:solidFill>
                          <a:latin typeface="Cambria Math"/>
                        </a:rPr>
                        <m:t>𝑬</m:t>
                      </m:r>
                      <m:r>
                        <a:rPr lang="cs-CZ" b="1" i="1">
                          <a:solidFill>
                            <a:srgbClr val="0000FF"/>
                          </a:solidFill>
                          <a:latin typeface="Cambria Math"/>
                          <a:ea typeface="Cambria Math"/>
                        </a:rPr>
                        <m:t>&lt;</m:t>
                      </m:r>
                      <m:f>
                        <m:fPr>
                          <m:ctrlPr>
                            <a:rPr lang="cs-CZ" b="1" i="1">
                              <a:solidFill>
                                <a:srgbClr val="0000FF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cs-CZ" b="1" i="1">
                                  <a:solidFill>
                                    <a:srgbClr val="0000FF"/>
                                  </a:solidFill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1" i="1">
                                  <a:solidFill>
                                    <a:srgbClr val="0000FF"/>
                                  </a:solidFill>
                                  <a:latin typeface="Cambria Math"/>
                                </a:rPr>
                                <m:t>𝑪</m:t>
                              </m:r>
                            </m:e>
                            <m:sup>
                              <m:r>
                                <a:rPr lang="cs-CZ" b="1" i="1">
                                  <a:solidFill>
                                    <a:srgbClr val="0000FF"/>
                                  </a:solidFill>
                                  <a:latin typeface="Cambria Math"/>
                                </a:rPr>
                                <m:t>𝟐</m:t>
                              </m:r>
                            </m:sup>
                          </m:sSup>
                        </m:num>
                        <m:den>
                          <m:r>
                            <a:rPr lang="cs-CZ" b="1" i="1">
                              <a:solidFill>
                                <a:srgbClr val="0000FF"/>
                              </a:solidFill>
                              <a:latin typeface="Cambria Math"/>
                            </a:rPr>
                            <m:t>𝟒</m:t>
                          </m:r>
                          <m:r>
                            <a:rPr lang="cs-CZ" b="1" i="1">
                              <a:solidFill>
                                <a:srgbClr val="0000FF"/>
                              </a:solidFill>
                              <a:latin typeface="Cambria Math"/>
                            </a:rPr>
                            <m:t>𝑨</m:t>
                          </m:r>
                        </m:den>
                      </m:f>
                      <m:r>
                        <a:rPr lang="cs-CZ" b="1" i="1">
                          <a:solidFill>
                            <a:srgbClr val="0000FF"/>
                          </a:solidFill>
                          <a:latin typeface="Cambria Math"/>
                        </a:rPr>
                        <m:t>+</m:t>
                      </m:r>
                      <m:f>
                        <m:fPr>
                          <m:ctrlPr>
                            <a:rPr lang="cs-CZ" b="1" i="1">
                              <a:solidFill>
                                <a:srgbClr val="0000FF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cs-CZ" b="1" i="1">
                                  <a:solidFill>
                                    <a:srgbClr val="0000FF"/>
                                  </a:solidFill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1" i="1">
                                  <a:solidFill>
                                    <a:srgbClr val="0000FF"/>
                                  </a:solidFill>
                                  <a:latin typeface="Cambria Math"/>
                                </a:rPr>
                                <m:t>𝑫</m:t>
                              </m:r>
                            </m:e>
                            <m:sup>
                              <m:r>
                                <a:rPr lang="cs-CZ" b="1" i="1">
                                  <a:solidFill>
                                    <a:srgbClr val="0000FF"/>
                                  </a:solidFill>
                                  <a:latin typeface="Cambria Math"/>
                                </a:rPr>
                                <m:t>𝟐</m:t>
                              </m:r>
                            </m:sup>
                          </m:sSup>
                        </m:num>
                        <m:den>
                          <m:r>
                            <a:rPr lang="cs-CZ" b="1" i="1">
                              <a:solidFill>
                                <a:srgbClr val="0000FF"/>
                              </a:solidFill>
                              <a:latin typeface="Cambria Math"/>
                            </a:rPr>
                            <m:t>𝟒</m:t>
                          </m:r>
                          <m:r>
                            <a:rPr lang="cs-CZ" b="1" i="1">
                              <a:solidFill>
                                <a:srgbClr val="0000FF"/>
                              </a:solidFill>
                              <a:latin typeface="Cambria Math"/>
                            </a:rPr>
                            <m:t>𝑩</m:t>
                          </m:r>
                        </m:den>
                      </m:f>
                      <m:r>
                        <a:rPr lang="cs-CZ" b="1" i="1" smtClean="0">
                          <a:solidFill>
                            <a:srgbClr val="0000FF"/>
                          </a:solidFill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1" i="1" smtClean="0">
                              <a:solidFill>
                                <a:srgbClr val="0000FF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cs-CZ" b="1" i="1" smtClean="0">
                                  <a:solidFill>
                                    <a:srgbClr val="0000FF"/>
                                  </a:solidFill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1" i="1" smtClean="0">
                                  <a:solidFill>
                                    <a:srgbClr val="0000FF"/>
                                  </a:solidFill>
                                  <a:latin typeface="Cambria Math"/>
                                </a:rPr>
                                <m:t>𝟏𝟖</m:t>
                              </m:r>
                            </m:e>
                            <m:sup>
                              <m:r>
                                <a:rPr lang="cs-CZ" b="1" i="1" smtClean="0">
                                  <a:solidFill>
                                    <a:srgbClr val="0000FF"/>
                                  </a:solidFill>
                                  <a:latin typeface="Cambria Math"/>
                                </a:rPr>
                                <m:t>𝟐</m:t>
                              </m:r>
                            </m:sup>
                          </m:sSup>
                        </m:num>
                        <m:den>
                          <m:r>
                            <a:rPr lang="cs-CZ" b="1" i="1" smtClean="0">
                              <a:solidFill>
                                <a:srgbClr val="0000FF"/>
                              </a:solidFill>
                              <a:latin typeface="Cambria Math"/>
                            </a:rPr>
                            <m:t>𝟒</m:t>
                          </m:r>
                          <m:r>
                            <a:rPr lang="cs-CZ" b="1" i="1" smtClean="0">
                              <a:solidFill>
                                <a:srgbClr val="0000FF"/>
                              </a:solidFill>
                              <a:latin typeface="Cambria Math"/>
                            </a:rPr>
                            <m:t>.</m:t>
                          </m:r>
                          <m:r>
                            <a:rPr lang="cs-CZ" b="1" i="1" smtClean="0">
                              <a:solidFill>
                                <a:srgbClr val="0000FF"/>
                              </a:solidFill>
                              <a:latin typeface="Cambria Math"/>
                            </a:rPr>
                            <m:t>𝟗</m:t>
                          </m:r>
                        </m:den>
                      </m:f>
                      <m:r>
                        <a:rPr lang="cs-CZ" b="1" i="1" smtClean="0">
                          <a:solidFill>
                            <a:srgbClr val="0000FF"/>
                          </a:solidFill>
                          <a:latin typeface="Cambria Math"/>
                        </a:rPr>
                        <m:t>+</m:t>
                      </m:r>
                      <m:f>
                        <m:fPr>
                          <m:ctrlPr>
                            <a:rPr lang="cs-CZ" b="1" i="1" smtClean="0">
                              <a:solidFill>
                                <a:srgbClr val="0000FF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cs-CZ" b="1" i="1" smtClean="0">
                                  <a:solidFill>
                                    <a:srgbClr val="0000FF"/>
                                  </a:solidFill>
                                  <a:latin typeface="Cambria Math"/>
                                </a:rPr>
                              </m:ctrlPr>
                            </m:sSupPr>
                            <m:e>
                              <m:d>
                                <m:dPr>
                                  <m:ctrlPr>
                                    <a:rPr lang="cs-CZ" b="1" i="1" smtClean="0">
                                      <a:solidFill>
                                        <a:srgbClr val="0000FF"/>
                                      </a:solidFill>
                                      <a:latin typeface="Cambria Math"/>
                                    </a:rPr>
                                  </m:ctrlPr>
                                </m:dPr>
                                <m:e>
                                  <m:r>
                                    <a:rPr lang="cs-CZ" b="1" i="1" smtClean="0">
                                      <a:solidFill>
                                        <a:srgbClr val="0000FF"/>
                                      </a:solidFill>
                                      <a:latin typeface="Cambria Math"/>
                                    </a:rPr>
                                    <m:t>−</m:t>
                                  </m:r>
                                  <m:r>
                                    <a:rPr lang="cs-CZ" b="1" i="1" smtClean="0">
                                      <a:solidFill>
                                        <a:srgbClr val="0000FF"/>
                                      </a:solidFill>
                                      <a:latin typeface="Cambria Math"/>
                                    </a:rPr>
                                    <m:t>𝟒𝟖</m:t>
                                  </m:r>
                                </m:e>
                              </m:d>
                            </m:e>
                            <m:sup>
                              <m:r>
                                <a:rPr lang="cs-CZ" b="1" i="1" smtClean="0">
                                  <a:solidFill>
                                    <a:srgbClr val="0000FF"/>
                                  </a:solidFill>
                                  <a:latin typeface="Cambria Math"/>
                                </a:rPr>
                                <m:t>𝟐</m:t>
                              </m:r>
                            </m:sup>
                          </m:sSup>
                        </m:num>
                        <m:den>
                          <m:r>
                            <a:rPr lang="cs-CZ" b="1" i="1" smtClean="0">
                              <a:solidFill>
                                <a:srgbClr val="0000FF"/>
                              </a:solidFill>
                              <a:latin typeface="Cambria Math"/>
                            </a:rPr>
                            <m:t>𝟒</m:t>
                          </m:r>
                          <m:r>
                            <a:rPr lang="cs-CZ" b="1" i="1" smtClean="0">
                              <a:solidFill>
                                <a:srgbClr val="0000FF"/>
                              </a:solidFill>
                              <a:latin typeface="Cambria Math"/>
                            </a:rPr>
                            <m:t>.</m:t>
                          </m:r>
                          <m:r>
                            <a:rPr lang="cs-CZ" b="1" i="1" smtClean="0">
                              <a:solidFill>
                                <a:srgbClr val="0000FF"/>
                              </a:solidFill>
                              <a:latin typeface="Cambria Math"/>
                            </a:rPr>
                            <m:t>𝟏𝟐</m:t>
                          </m:r>
                        </m:den>
                      </m:f>
                      <m:r>
                        <a:rPr lang="cs-CZ" b="1" i="1" smtClean="0">
                          <a:solidFill>
                            <a:srgbClr val="0000FF"/>
                          </a:solidFill>
                          <a:latin typeface="Cambria Math"/>
                        </a:rPr>
                        <m:t>, </m:t>
                      </m:r>
                      <m:r>
                        <a:rPr lang="cs-CZ" b="1" i="1" smtClean="0">
                          <a:solidFill>
                            <a:srgbClr val="0000FF"/>
                          </a:solidFill>
                          <a:latin typeface="Cambria Math"/>
                        </a:rPr>
                        <m:t>𝑬</m:t>
                      </m:r>
                      <m:r>
                        <a:rPr lang="cs-CZ" b="1" i="1" smtClean="0">
                          <a:solidFill>
                            <a:srgbClr val="0000FF"/>
                          </a:solidFill>
                          <a:latin typeface="Cambria Math"/>
                          <a:ea typeface="Cambria Math"/>
                        </a:rPr>
                        <m:t>&lt;</m:t>
                      </m:r>
                      <m:r>
                        <a:rPr lang="cs-CZ" b="1" i="1" smtClean="0">
                          <a:solidFill>
                            <a:srgbClr val="0000FF"/>
                          </a:solidFill>
                          <a:latin typeface="Cambria Math"/>
                          <a:ea typeface="Cambria Math"/>
                        </a:rPr>
                        <m:t>𝟓𝟕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2" name="Obdélník 11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9552" y="5013176"/>
                <a:ext cx="4127155" cy="932178"/>
              </a:xfrm>
              <a:prstGeom prst="rect">
                <a:avLst/>
              </a:prstGeom>
              <a:blipFill rotWithShape="1">
                <a:blip r:embed="rId9"/>
                <a:stretch>
                  <a:fillRect l="-1329" t="-326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ovéPole 15"/>
              <p:cNvSpPr txBox="1"/>
              <p:nvPr/>
            </p:nvSpPr>
            <p:spPr>
              <a:xfrm>
                <a:off x="539552" y="6053226"/>
                <a:ext cx="4596195" cy="400110"/>
              </a:xfrm>
              <a:prstGeom prst="rect">
                <a:avLst/>
              </a:prstGeom>
            </p:spPr>
            <p:style>
              <a:lnRef idx="1">
                <a:schemeClr val="accent6"/>
              </a:lnRef>
              <a:fillRef idx="2">
                <a:schemeClr val="accent6"/>
              </a:fillRef>
              <a:effectRef idx="1">
                <a:schemeClr val="accent6"/>
              </a:effectRef>
              <a:fontRef idx="minor">
                <a:schemeClr val="dk1"/>
              </a:fontRef>
            </p:style>
            <p:txBody>
              <a:bodyPr wrap="none" rtlCol="0">
                <a:spAutoFit/>
              </a:bodyPr>
              <a:lstStyle/>
              <a:p>
                <a:r>
                  <a:rPr lang="cs-CZ" sz="2000" b="1" dirty="0" smtClean="0">
                    <a:solidFill>
                      <a:srgbClr val="C00000"/>
                    </a:solidFill>
                  </a:rPr>
                  <a:t>Pro </a:t>
                </a:r>
                <a14:m>
                  <m:oMath xmlns:m="http://schemas.openxmlformats.org/officeDocument/2006/math">
                    <m:r>
                      <a:rPr lang="cs-CZ" sz="2000" b="1" i="1" smtClean="0">
                        <a:solidFill>
                          <a:srgbClr val="C00000"/>
                        </a:solidFill>
                        <a:latin typeface="Cambria Math"/>
                      </a:rPr>
                      <m:t>𝑬</m:t>
                    </m:r>
                    <m:r>
                      <a:rPr lang="cs-CZ" sz="2000" b="1" i="1" smtClean="0">
                        <a:solidFill>
                          <a:srgbClr val="C00000"/>
                        </a:solidFill>
                        <a:latin typeface="Cambria Math"/>
                        <a:ea typeface="Cambria Math"/>
                      </a:rPr>
                      <m:t>&lt;</m:t>
                    </m:r>
                    <m:r>
                      <a:rPr lang="cs-CZ" sz="2000" b="1" i="1" smtClean="0">
                        <a:solidFill>
                          <a:srgbClr val="C00000"/>
                        </a:solidFill>
                        <a:latin typeface="Cambria Math"/>
                        <a:ea typeface="Cambria Math"/>
                      </a:rPr>
                      <m:t>𝟓𝟕</m:t>
                    </m:r>
                  </m:oMath>
                </a14:m>
                <a:r>
                  <a:rPr lang="cs-CZ" sz="2000" b="1" dirty="0" smtClean="0">
                    <a:solidFill>
                      <a:srgbClr val="C00000"/>
                    </a:solidFill>
                  </a:rPr>
                  <a:t> je daná rovnice rovnicí elipsy.</a:t>
                </a:r>
                <a:endParaRPr lang="cs-CZ" sz="2000" b="1" dirty="0">
                  <a:solidFill>
                    <a:srgbClr val="C00000"/>
                  </a:solidFill>
                </a:endParaRPr>
              </a:p>
            </p:txBody>
          </p:sp>
        </mc:Choice>
        <mc:Fallback xmlns=""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9552" y="6053226"/>
                <a:ext cx="4596195" cy="400110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7793959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8" dur="20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500"/>
                            </p:stCondLst>
                            <p:childTnLst>
                              <p:par>
                                <p:cTn id="2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500"/>
                            </p:stCondLst>
                            <p:childTnLst>
                              <p:par>
                                <p:cTn id="3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6" dur="500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3" grpId="0" build="p"/>
      <p:bldP spid="14" grpId="0" uiExpand="1" build="p"/>
      <p:bldP spid="12" grpId="0" uiExpand="1" build="p"/>
      <p:bldP spid="1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575556" y="146186"/>
            <a:ext cx="7992888" cy="1050568"/>
            <a:chOff x="323528" y="146184"/>
            <a:chExt cx="7992888" cy="1050568"/>
          </a:xfrm>
        </p:grpSpPr>
        <p:sp>
          <p:nvSpPr>
            <p:cNvPr id="3" name="Nadpis 1"/>
            <p:cNvSpPr txBox="1">
              <a:spLocks/>
            </p:cNvSpPr>
            <p:nvPr/>
          </p:nvSpPr>
          <p:spPr>
            <a:xfrm>
              <a:off x="395536" y="146184"/>
              <a:ext cx="5976664" cy="725439"/>
            </a:xfrm>
            <a:prstGeom prst="rect">
              <a:avLst/>
            </a:prstGeom>
          </p:spPr>
          <p:txBody>
            <a:bodyPr/>
            <a:lstStyle>
              <a:lvl1pPr algn="ctr" defTabSz="914400" rtl="0" eaLnBrk="1" latinLnBrk="0" hangingPunct="1">
                <a:spcBef>
                  <a:spcPct val="0"/>
                </a:spcBef>
                <a:buNone/>
                <a:defRPr sz="4400" kern="1200">
                  <a:solidFill>
                    <a:schemeClr val="tx1"/>
                  </a:solidFill>
                  <a:latin typeface="+mj-lt"/>
                  <a:ea typeface="+mj-ea"/>
                  <a:cs typeface="+mj-cs"/>
                </a:defRPr>
              </a:lvl1pPr>
            </a:lstStyle>
            <a:p>
              <a:pPr algn="l"/>
              <a:endParaRPr lang="cs-CZ" sz="3200" b="1" i="1" dirty="0" smtClean="0"/>
            </a:p>
          </p:txBody>
        </p:sp>
        <p:pic>
          <p:nvPicPr>
            <p:cNvPr id="4" name="Picture 9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691531" y="242064"/>
              <a:ext cx="426997" cy="653358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  <a:extLst/>
          </p:spPr>
        </p:pic>
        <p:pic>
          <p:nvPicPr>
            <p:cNvPr id="5" name="Picture 2" descr="Zobrazit podrobnosti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102510" y="242064"/>
              <a:ext cx="565834" cy="65343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6" name="TextovéPole 5"/>
            <p:cNvSpPr txBox="1"/>
            <p:nvPr/>
          </p:nvSpPr>
          <p:spPr>
            <a:xfrm>
              <a:off x="6588224" y="827420"/>
              <a:ext cx="1295419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chemeClr val="tx1">
                      <a:lumMod val="95000"/>
                      <a:lumOff val="5000"/>
                    </a:schemeClr>
                  </a:solidFill>
                </a:rPr>
                <a:t>kuželosečky</a:t>
              </a:r>
              <a:endParaRPr lang="cs-CZ" dirty="0">
                <a:solidFill>
                  <a:schemeClr val="tx1">
                    <a:lumMod val="95000"/>
                    <a:lumOff val="5000"/>
                  </a:schemeClr>
                </a:solidFill>
              </a:endParaRPr>
            </a:p>
          </p:txBody>
        </p:sp>
        <p:cxnSp>
          <p:nvCxnSpPr>
            <p:cNvPr id="7" name="Přímá spojnice 6"/>
            <p:cNvCxnSpPr/>
            <p:nvPr/>
          </p:nvCxnSpPr>
          <p:spPr>
            <a:xfrm>
              <a:off x="395536" y="1187460"/>
              <a:ext cx="7920880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8" name="TextovéPole 7"/>
            <p:cNvSpPr txBox="1"/>
            <p:nvPr/>
          </p:nvSpPr>
          <p:spPr>
            <a:xfrm>
              <a:off x="323528" y="427311"/>
              <a:ext cx="4301562" cy="584775"/>
            </a:xfrm>
            <a:prstGeom prst="rect">
              <a:avLst/>
            </a:prstGeom>
            <a:noFill/>
            <a:ln w="28575">
              <a:noFill/>
            </a:ln>
          </p:spPr>
          <p:txBody>
            <a:bodyPr wrap="none" rtlCol="0">
              <a:spAutoFit/>
            </a:bodyPr>
            <a:lstStyle/>
            <a:p>
              <a:r>
                <a:rPr lang="cs-CZ" sz="3200" b="1" i="1" dirty="0" smtClean="0">
                  <a:solidFill>
                    <a:srgbClr val="0000FF"/>
                  </a:solidFill>
                </a:rPr>
                <a:t>Obecná </a:t>
              </a:r>
              <a:r>
                <a:rPr lang="cs-CZ" sz="3200" b="1" dirty="0" smtClean="0"/>
                <a:t>ROVNICE ELIPSY</a:t>
              </a:r>
              <a:endParaRPr lang="cs-CZ" sz="3200" b="1" i="1" dirty="0">
                <a:solidFill>
                  <a:srgbClr val="0000FF"/>
                </a:solidFill>
              </a:endParaRPr>
            </a:p>
          </p:txBody>
        </p:sp>
      </p:grpSp>
      <p:pic>
        <p:nvPicPr>
          <p:cNvPr id="9" name="Picture 6" descr="C:\Users\zdenek\AppData\Local\Microsoft\Windows\Temporary Internet Files\Content.IE5\EPURMY32\MC90019887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6395" y="1412776"/>
            <a:ext cx="915738" cy="9361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1582211" y="1412778"/>
            <a:ext cx="3680944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u="sng" dirty="0" smtClean="0"/>
              <a:t>Příklad 2</a:t>
            </a:r>
            <a:r>
              <a:rPr lang="cs-CZ" sz="1600" b="1" u="sng" dirty="0" smtClean="0"/>
              <a:t/>
            </a:r>
            <a:br>
              <a:rPr lang="cs-CZ" sz="1600" b="1" u="sng" dirty="0" smtClean="0"/>
            </a:br>
            <a:r>
              <a:rPr lang="cs-CZ" sz="2000" b="1" dirty="0" smtClean="0"/>
              <a:t>Urči, zda se jedná o rovnici elipsy</a:t>
            </a:r>
            <a:endParaRPr lang="cs-CZ" sz="2000" b="1" dirty="0" smtClean="0">
              <a:ea typeface="Cambria Math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1582211" y="2094904"/>
                <a:ext cx="3338799" cy="40709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b="1" dirty="0" smtClean="0">
                    <a:solidFill>
                      <a:srgbClr val="C00000"/>
                    </a:solidFill>
                  </a:rPr>
                  <a:t>4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2000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2000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𝒙</m:t>
                        </m:r>
                      </m:e>
                      <m:sup>
                        <m:r>
                          <a:rPr lang="cs-CZ" sz="2000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𝟐</m:t>
                        </m:r>
                      </m:sup>
                    </m:sSup>
                    <m:r>
                      <a:rPr lang="cs-CZ" sz="2000" b="1" i="1" smtClean="0">
                        <a:solidFill>
                          <a:srgbClr val="C00000"/>
                        </a:solidFill>
                        <a:latin typeface="Cambria Math"/>
                      </a:rPr>
                      <m:t>+</m:t>
                    </m:r>
                    <m:sSup>
                      <m:sSupPr>
                        <m:ctrlPr>
                          <a:rPr lang="cs-CZ" sz="2000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2000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𝒚</m:t>
                        </m:r>
                      </m:e>
                      <m:sup>
                        <m:r>
                          <a:rPr lang="cs-CZ" sz="2000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𝟐</m:t>
                        </m:r>
                      </m:sup>
                    </m:sSup>
                    <m:r>
                      <a:rPr lang="cs-CZ" sz="2000" b="1" i="1" smtClean="0">
                        <a:solidFill>
                          <a:srgbClr val="C00000"/>
                        </a:solidFill>
                        <a:latin typeface="Cambria Math"/>
                      </a:rPr>
                      <m:t>−</m:t>
                    </m:r>
                    <m:r>
                      <a:rPr lang="cs-CZ" sz="2000" b="1" i="1" smtClean="0">
                        <a:solidFill>
                          <a:srgbClr val="C00000"/>
                        </a:solidFill>
                        <a:latin typeface="Cambria Math"/>
                      </a:rPr>
                      <m:t>𝟖</m:t>
                    </m:r>
                    <m:r>
                      <a:rPr lang="cs-CZ" sz="2000" b="1" i="1" smtClean="0">
                        <a:solidFill>
                          <a:srgbClr val="C00000"/>
                        </a:solidFill>
                        <a:latin typeface="Cambria Math"/>
                      </a:rPr>
                      <m:t>𝒙</m:t>
                    </m:r>
                    <m:r>
                      <a:rPr lang="cs-CZ" sz="2000" b="1" i="1" smtClean="0">
                        <a:solidFill>
                          <a:srgbClr val="C00000"/>
                        </a:solidFill>
                        <a:latin typeface="Cambria Math"/>
                      </a:rPr>
                      <m:t>+</m:t>
                    </m:r>
                    <m:r>
                      <a:rPr lang="cs-CZ" sz="2000" b="1" i="1" smtClean="0">
                        <a:solidFill>
                          <a:srgbClr val="C00000"/>
                        </a:solidFill>
                        <a:latin typeface="Cambria Math"/>
                      </a:rPr>
                      <m:t>𝟒</m:t>
                    </m:r>
                    <m:r>
                      <a:rPr lang="cs-CZ" sz="2000" b="1" i="1" smtClean="0">
                        <a:solidFill>
                          <a:srgbClr val="C00000"/>
                        </a:solidFill>
                        <a:latin typeface="Cambria Math"/>
                      </a:rPr>
                      <m:t>𝒚</m:t>
                    </m:r>
                    <m:r>
                      <a:rPr lang="cs-CZ" sz="2000" b="1" i="1" smtClean="0">
                        <a:solidFill>
                          <a:srgbClr val="C00000"/>
                        </a:solidFill>
                        <a:latin typeface="Cambria Math"/>
                      </a:rPr>
                      <m:t>+</m:t>
                    </m:r>
                    <m:r>
                      <a:rPr lang="cs-CZ" sz="2000" b="1" i="1" smtClean="0">
                        <a:solidFill>
                          <a:srgbClr val="C00000"/>
                        </a:solidFill>
                        <a:latin typeface="Cambria Math"/>
                      </a:rPr>
                      <m:t>𝟗</m:t>
                    </m:r>
                    <m:r>
                      <a:rPr lang="cs-CZ" sz="2000" b="1" i="1" smtClean="0">
                        <a:solidFill>
                          <a:srgbClr val="C00000"/>
                        </a:solidFill>
                        <a:latin typeface="Cambria Math"/>
                      </a:rPr>
                      <m:t>=</m:t>
                    </m:r>
                    <m:r>
                      <a:rPr lang="cs-CZ" sz="2000" b="1" i="1" smtClean="0">
                        <a:solidFill>
                          <a:srgbClr val="C00000"/>
                        </a:solidFill>
                        <a:latin typeface="Cambria Math"/>
                      </a:rPr>
                      <m:t>𝟎</m:t>
                    </m:r>
                  </m:oMath>
                </a14:m>
                <a:endParaRPr lang="cs-CZ" sz="2000" b="1" dirty="0">
                  <a:solidFill>
                    <a:srgbClr val="C00000"/>
                  </a:solidFill>
                </a:endParaRPr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82211" y="2094904"/>
                <a:ext cx="3338799" cy="407099"/>
              </a:xfrm>
              <a:prstGeom prst="rect">
                <a:avLst/>
              </a:prstGeom>
              <a:blipFill rotWithShape="1">
                <a:blip r:embed="rId5"/>
                <a:stretch>
                  <a:fillRect l="-2011" t="-4545" b="-2878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Obdélník 12"/>
              <p:cNvSpPr/>
              <p:nvPr/>
            </p:nvSpPr>
            <p:spPr>
              <a:xfrm>
                <a:off x="539552" y="2780928"/>
                <a:ext cx="4358757" cy="1850507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:r>
                  <a:rPr lang="cs-CZ" b="1" dirty="0" smtClean="0">
                    <a:solidFill>
                      <a:srgbClr val="0000FF"/>
                    </a:solidFill>
                  </a:rPr>
                  <a:t>4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b="1" i="1">
                            <a:solidFill>
                              <a:srgbClr val="0000FF"/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b="1" i="1">
                            <a:solidFill>
                              <a:srgbClr val="0000FF"/>
                            </a:solidFill>
                            <a:latin typeface="Cambria Math"/>
                          </a:rPr>
                          <m:t>𝒙</m:t>
                        </m:r>
                      </m:e>
                      <m:sup>
                        <m:r>
                          <a:rPr lang="cs-CZ" b="1" i="1">
                            <a:solidFill>
                              <a:srgbClr val="0000FF"/>
                            </a:solidFill>
                            <a:latin typeface="Cambria Math"/>
                          </a:rPr>
                          <m:t>𝟐</m:t>
                        </m:r>
                      </m:sup>
                    </m:sSup>
                    <m:r>
                      <a:rPr lang="cs-CZ" b="1" i="1">
                        <a:solidFill>
                          <a:srgbClr val="0000FF"/>
                        </a:solidFill>
                        <a:latin typeface="Cambria Math"/>
                      </a:rPr>
                      <m:t>+</m:t>
                    </m:r>
                    <m:sSup>
                      <m:sSupPr>
                        <m:ctrlPr>
                          <a:rPr lang="cs-CZ" b="1" i="1">
                            <a:solidFill>
                              <a:srgbClr val="0000FF"/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b="1" i="1">
                            <a:solidFill>
                              <a:srgbClr val="0000FF"/>
                            </a:solidFill>
                            <a:latin typeface="Cambria Math"/>
                          </a:rPr>
                          <m:t>𝒚</m:t>
                        </m:r>
                      </m:e>
                      <m:sup>
                        <m:r>
                          <a:rPr lang="cs-CZ" b="1" i="1">
                            <a:solidFill>
                              <a:srgbClr val="0000FF"/>
                            </a:solidFill>
                            <a:latin typeface="Cambria Math"/>
                          </a:rPr>
                          <m:t>𝟐</m:t>
                        </m:r>
                      </m:sup>
                    </m:sSup>
                    <m:r>
                      <a:rPr lang="cs-CZ" b="1" i="1" smtClean="0">
                        <a:solidFill>
                          <a:srgbClr val="0000FF"/>
                        </a:solidFill>
                        <a:latin typeface="Cambria Math"/>
                      </a:rPr>
                      <m:t>−</m:t>
                    </m:r>
                    <m:r>
                      <a:rPr lang="cs-CZ" b="1" i="1">
                        <a:solidFill>
                          <a:srgbClr val="0000FF"/>
                        </a:solidFill>
                        <a:latin typeface="Cambria Math"/>
                      </a:rPr>
                      <m:t>𝟖</m:t>
                    </m:r>
                    <m:r>
                      <a:rPr lang="cs-CZ" b="1" i="1">
                        <a:solidFill>
                          <a:srgbClr val="0000FF"/>
                        </a:solidFill>
                        <a:latin typeface="Cambria Math"/>
                      </a:rPr>
                      <m:t>𝒙</m:t>
                    </m:r>
                    <m:r>
                      <a:rPr lang="cs-CZ" b="1" i="1" smtClean="0">
                        <a:solidFill>
                          <a:srgbClr val="0000FF"/>
                        </a:solidFill>
                        <a:latin typeface="Cambria Math"/>
                      </a:rPr>
                      <m:t>+</m:t>
                    </m:r>
                    <m:r>
                      <a:rPr lang="cs-CZ" b="1" i="1">
                        <a:solidFill>
                          <a:srgbClr val="0000FF"/>
                        </a:solidFill>
                        <a:latin typeface="Cambria Math"/>
                      </a:rPr>
                      <m:t>𝟒</m:t>
                    </m:r>
                    <m:r>
                      <a:rPr lang="cs-CZ" b="1" i="1">
                        <a:solidFill>
                          <a:srgbClr val="0000FF"/>
                        </a:solidFill>
                        <a:latin typeface="Cambria Math"/>
                      </a:rPr>
                      <m:t>𝒚</m:t>
                    </m:r>
                    <m:r>
                      <a:rPr lang="cs-CZ" b="1" i="1">
                        <a:solidFill>
                          <a:srgbClr val="0000FF"/>
                        </a:solidFill>
                        <a:latin typeface="Cambria Math"/>
                      </a:rPr>
                      <m:t>+</m:t>
                    </m:r>
                    <m:r>
                      <a:rPr lang="cs-CZ" b="1" i="1" smtClean="0">
                        <a:solidFill>
                          <a:srgbClr val="0000FF"/>
                        </a:solidFill>
                        <a:latin typeface="Cambria Math"/>
                      </a:rPr>
                      <m:t>𝟗</m:t>
                    </m:r>
                    <m:r>
                      <a:rPr lang="cs-CZ" b="1" i="1">
                        <a:solidFill>
                          <a:srgbClr val="0000FF"/>
                        </a:solidFill>
                        <a:latin typeface="Cambria Math"/>
                      </a:rPr>
                      <m:t>=</m:t>
                    </m:r>
                    <m:r>
                      <a:rPr lang="cs-CZ" b="1" i="1">
                        <a:solidFill>
                          <a:srgbClr val="0000FF"/>
                        </a:solidFill>
                        <a:latin typeface="Cambria Math"/>
                      </a:rPr>
                      <m:t>𝟎</m:t>
                    </m:r>
                  </m:oMath>
                </a14:m>
                <a:r>
                  <a:rPr lang="cs-CZ" b="1" i="1" dirty="0">
                    <a:solidFill>
                      <a:srgbClr val="0000FF"/>
                    </a:solidFill>
                    <a:latin typeface="Cambria Math"/>
                  </a:rPr>
                  <a:t/>
                </a:r>
                <a:br>
                  <a:rPr lang="cs-CZ" b="1" i="1" dirty="0">
                    <a:solidFill>
                      <a:srgbClr val="0000FF"/>
                    </a:solidFill>
                    <a:latin typeface="Cambria Math"/>
                  </a:rPr>
                </a:b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b="1" i="1" smtClean="0">
                              <a:solidFill>
                                <a:srgbClr val="0000FF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1" i="1" smtClean="0">
                              <a:solidFill>
                                <a:srgbClr val="0000FF"/>
                              </a:solidFill>
                              <a:latin typeface="Cambria Math"/>
                            </a:rPr>
                            <m:t>𝟒</m:t>
                          </m:r>
                          <m:r>
                            <a:rPr lang="cs-CZ" b="1" i="1" smtClean="0">
                              <a:solidFill>
                                <a:srgbClr val="0000FF"/>
                              </a:solidFill>
                              <a:latin typeface="Cambria Math"/>
                            </a:rPr>
                            <m:t>𝒙</m:t>
                          </m:r>
                        </m:e>
                        <m:sup>
                          <m:r>
                            <a:rPr lang="cs-CZ" b="1" i="1" smtClean="0">
                              <a:solidFill>
                                <a:srgbClr val="0000FF"/>
                              </a:solidFill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b="1" i="1" smtClean="0">
                          <a:solidFill>
                            <a:srgbClr val="0000FF"/>
                          </a:solidFill>
                          <a:latin typeface="Cambria Math"/>
                        </a:rPr>
                        <m:t>−</m:t>
                      </m:r>
                      <m:r>
                        <a:rPr lang="cs-CZ" b="1" i="1" smtClean="0">
                          <a:solidFill>
                            <a:srgbClr val="0000FF"/>
                          </a:solidFill>
                          <a:latin typeface="Cambria Math"/>
                        </a:rPr>
                        <m:t>𝟖</m:t>
                      </m:r>
                      <m:r>
                        <a:rPr lang="cs-CZ" b="1" i="1" smtClean="0">
                          <a:solidFill>
                            <a:srgbClr val="0000FF"/>
                          </a:solidFill>
                          <a:latin typeface="Cambria Math"/>
                        </a:rPr>
                        <m:t>𝒙</m:t>
                      </m:r>
                      <m:r>
                        <a:rPr lang="cs-CZ" b="1" i="1" smtClean="0">
                          <a:solidFill>
                            <a:srgbClr val="0000FF"/>
                          </a:solidFill>
                          <a:latin typeface="Cambria Math"/>
                        </a:rPr>
                        <m:t>+</m:t>
                      </m:r>
                      <m:sSup>
                        <m:sSupPr>
                          <m:ctrlPr>
                            <a:rPr lang="cs-CZ" b="1" i="1" smtClean="0">
                              <a:solidFill>
                                <a:srgbClr val="0000FF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1" i="1" smtClean="0">
                              <a:solidFill>
                                <a:srgbClr val="0000FF"/>
                              </a:solidFill>
                              <a:latin typeface="Cambria Math"/>
                            </a:rPr>
                            <m:t>𝒚</m:t>
                          </m:r>
                        </m:e>
                        <m:sup>
                          <m:r>
                            <a:rPr lang="cs-CZ" b="1" i="1" smtClean="0">
                              <a:solidFill>
                                <a:srgbClr val="0000FF"/>
                              </a:solidFill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b="1" i="1" smtClean="0">
                          <a:solidFill>
                            <a:srgbClr val="0000FF"/>
                          </a:solidFill>
                          <a:latin typeface="Cambria Math"/>
                        </a:rPr>
                        <m:t>+</m:t>
                      </m:r>
                      <m:r>
                        <a:rPr lang="cs-CZ" b="1" i="1" smtClean="0">
                          <a:solidFill>
                            <a:srgbClr val="0000FF"/>
                          </a:solidFill>
                          <a:latin typeface="Cambria Math"/>
                        </a:rPr>
                        <m:t>𝟒</m:t>
                      </m:r>
                      <m:r>
                        <a:rPr lang="cs-CZ" b="1" i="1" smtClean="0">
                          <a:solidFill>
                            <a:srgbClr val="0000FF"/>
                          </a:solidFill>
                          <a:latin typeface="Cambria Math"/>
                        </a:rPr>
                        <m:t>𝒚</m:t>
                      </m:r>
                      <m:r>
                        <a:rPr lang="cs-CZ" b="1" i="1" smtClean="0">
                          <a:solidFill>
                            <a:srgbClr val="0000FF"/>
                          </a:solidFill>
                          <a:latin typeface="Cambria Math"/>
                        </a:rPr>
                        <m:t>+</m:t>
                      </m:r>
                      <m:r>
                        <a:rPr lang="cs-CZ" b="1" i="1" smtClean="0">
                          <a:solidFill>
                            <a:srgbClr val="0000FF"/>
                          </a:solidFill>
                          <a:latin typeface="Cambria Math"/>
                        </a:rPr>
                        <m:t>𝟗</m:t>
                      </m:r>
                      <m:r>
                        <a:rPr lang="cs-CZ" b="1" i="1" smtClean="0">
                          <a:solidFill>
                            <a:srgbClr val="0000FF"/>
                          </a:solidFill>
                          <a:latin typeface="Cambria Math"/>
                        </a:rPr>
                        <m:t>=</m:t>
                      </m:r>
                      <m:r>
                        <a:rPr lang="cs-CZ" b="1" i="1" smtClean="0">
                          <a:solidFill>
                            <a:srgbClr val="0000FF"/>
                          </a:solidFill>
                          <a:latin typeface="Cambria Math"/>
                        </a:rPr>
                        <m:t>𝟎</m:t>
                      </m:r>
                    </m:oMath>
                    <m:oMath xmlns:m="http://schemas.openxmlformats.org/officeDocument/2006/math">
                      <m:r>
                        <a:rPr lang="cs-CZ" b="1" i="1" smtClean="0">
                          <a:solidFill>
                            <a:srgbClr val="0000FF"/>
                          </a:solidFill>
                          <a:latin typeface="Cambria Math"/>
                        </a:rPr>
                        <m:t>𝟒</m:t>
                      </m:r>
                      <m:d>
                        <m:dPr>
                          <m:begChr m:val="["/>
                          <m:endChr m:val="]"/>
                          <m:ctrlPr>
                            <a:rPr lang="cs-CZ" b="1" i="1" smtClean="0">
                              <a:solidFill>
                                <a:srgbClr val="0000FF"/>
                              </a:solidFill>
                              <a:latin typeface="Cambria Math"/>
                            </a:rPr>
                          </m:ctrlPr>
                        </m:dPr>
                        <m:e>
                          <m:sSup>
                            <m:sSupPr>
                              <m:ctrlPr>
                                <a:rPr lang="cs-CZ" b="1" i="1" smtClean="0">
                                  <a:solidFill>
                                    <a:srgbClr val="0000FF"/>
                                  </a:solidFill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1" i="1" smtClean="0">
                                  <a:solidFill>
                                    <a:srgbClr val="0000FF"/>
                                  </a:solidFill>
                                  <a:latin typeface="Cambria Math"/>
                                </a:rPr>
                                <m:t>𝒙</m:t>
                              </m:r>
                            </m:e>
                            <m:sup>
                              <m:r>
                                <a:rPr lang="cs-CZ" b="1" i="1" smtClean="0">
                                  <a:solidFill>
                                    <a:srgbClr val="0000FF"/>
                                  </a:solidFill>
                                  <a:latin typeface="Cambria Math"/>
                                </a:rPr>
                                <m:t>𝟐</m:t>
                              </m:r>
                            </m:sup>
                          </m:sSup>
                          <m:r>
                            <a:rPr lang="cs-CZ" b="1" i="1" smtClean="0">
                              <a:solidFill>
                                <a:srgbClr val="0000FF"/>
                              </a:solidFill>
                              <a:latin typeface="Cambria Math"/>
                            </a:rPr>
                            <m:t>−</m:t>
                          </m:r>
                          <m:r>
                            <a:rPr lang="cs-CZ" b="1" i="1" smtClean="0">
                              <a:solidFill>
                                <a:srgbClr val="0000FF"/>
                              </a:solidFill>
                              <a:latin typeface="Cambria Math"/>
                            </a:rPr>
                            <m:t>𝟐</m:t>
                          </m:r>
                          <m:r>
                            <a:rPr lang="cs-CZ" b="1" i="1" smtClean="0">
                              <a:solidFill>
                                <a:srgbClr val="0000FF"/>
                              </a:solidFill>
                              <a:latin typeface="Cambria Math"/>
                            </a:rPr>
                            <m:t>𝒙</m:t>
                          </m:r>
                        </m:e>
                      </m:d>
                      <m:r>
                        <a:rPr lang="cs-CZ" b="1" i="1" smtClean="0">
                          <a:solidFill>
                            <a:srgbClr val="0000FF"/>
                          </a:solidFill>
                          <a:latin typeface="Cambria Math"/>
                        </a:rPr>
                        <m:t>+</m:t>
                      </m:r>
                      <m:d>
                        <m:dPr>
                          <m:begChr m:val="["/>
                          <m:endChr m:val="]"/>
                          <m:ctrlPr>
                            <a:rPr lang="cs-CZ" b="1" i="1" smtClean="0">
                              <a:solidFill>
                                <a:srgbClr val="0000FF"/>
                              </a:solidFill>
                              <a:latin typeface="Cambria Math"/>
                            </a:rPr>
                          </m:ctrlPr>
                        </m:dPr>
                        <m:e>
                          <m:sSup>
                            <m:sSupPr>
                              <m:ctrlPr>
                                <a:rPr lang="cs-CZ" b="1" i="1" smtClean="0">
                                  <a:solidFill>
                                    <a:srgbClr val="0000FF"/>
                                  </a:solidFill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1" i="1" smtClean="0">
                                  <a:solidFill>
                                    <a:srgbClr val="0000FF"/>
                                  </a:solidFill>
                                  <a:latin typeface="Cambria Math"/>
                                </a:rPr>
                                <m:t>𝒚</m:t>
                              </m:r>
                            </m:e>
                            <m:sup>
                              <m:r>
                                <a:rPr lang="cs-CZ" b="1" i="1" smtClean="0">
                                  <a:solidFill>
                                    <a:srgbClr val="0000FF"/>
                                  </a:solidFill>
                                  <a:latin typeface="Cambria Math"/>
                                </a:rPr>
                                <m:t>𝟐</m:t>
                              </m:r>
                            </m:sup>
                          </m:sSup>
                          <m:r>
                            <a:rPr lang="cs-CZ" b="1" i="1" smtClean="0">
                              <a:solidFill>
                                <a:srgbClr val="0000FF"/>
                              </a:solidFill>
                              <a:latin typeface="Cambria Math"/>
                            </a:rPr>
                            <m:t>+</m:t>
                          </m:r>
                          <m:r>
                            <a:rPr lang="cs-CZ" b="1" i="1" smtClean="0">
                              <a:solidFill>
                                <a:srgbClr val="0000FF"/>
                              </a:solidFill>
                              <a:latin typeface="Cambria Math"/>
                            </a:rPr>
                            <m:t>𝟒</m:t>
                          </m:r>
                          <m:r>
                            <a:rPr lang="cs-CZ" b="1" i="1" smtClean="0">
                              <a:solidFill>
                                <a:srgbClr val="0000FF"/>
                              </a:solidFill>
                              <a:latin typeface="Cambria Math"/>
                            </a:rPr>
                            <m:t>𝒚</m:t>
                          </m:r>
                        </m:e>
                      </m:d>
                      <m:r>
                        <a:rPr lang="cs-CZ" b="1" i="1" smtClean="0">
                          <a:solidFill>
                            <a:srgbClr val="0000FF"/>
                          </a:solidFill>
                          <a:latin typeface="Cambria Math"/>
                        </a:rPr>
                        <m:t>+</m:t>
                      </m:r>
                      <m:r>
                        <a:rPr lang="cs-CZ" b="1" i="1" smtClean="0">
                          <a:solidFill>
                            <a:srgbClr val="0000FF"/>
                          </a:solidFill>
                          <a:latin typeface="Cambria Math"/>
                        </a:rPr>
                        <m:t>𝟗</m:t>
                      </m:r>
                      <m:r>
                        <a:rPr lang="cs-CZ" b="1" i="1" smtClean="0">
                          <a:solidFill>
                            <a:srgbClr val="0000FF"/>
                          </a:solidFill>
                          <a:latin typeface="Cambria Math"/>
                        </a:rPr>
                        <m:t>=</m:t>
                      </m:r>
                      <m:r>
                        <a:rPr lang="cs-CZ" b="1" i="1" smtClean="0">
                          <a:solidFill>
                            <a:srgbClr val="0000FF"/>
                          </a:solidFill>
                          <a:latin typeface="Cambria Math"/>
                        </a:rPr>
                        <m:t>𝟎</m:t>
                      </m:r>
                    </m:oMath>
                    <m:oMath xmlns:m="http://schemas.openxmlformats.org/officeDocument/2006/math">
                      <m:r>
                        <a:rPr lang="cs-CZ" b="1" i="1" smtClean="0">
                          <a:solidFill>
                            <a:srgbClr val="0000FF"/>
                          </a:solidFill>
                          <a:latin typeface="Cambria Math"/>
                        </a:rPr>
                        <m:t>𝟒</m:t>
                      </m:r>
                      <m:d>
                        <m:dPr>
                          <m:begChr m:val="["/>
                          <m:endChr m:val="]"/>
                          <m:ctrlPr>
                            <a:rPr lang="cs-CZ" b="1" i="1" smtClean="0">
                              <a:solidFill>
                                <a:srgbClr val="0000FF"/>
                              </a:solidFill>
                              <a:latin typeface="Cambria Math"/>
                            </a:rPr>
                          </m:ctrlPr>
                        </m:dPr>
                        <m:e>
                          <m:sSup>
                            <m:sSupPr>
                              <m:ctrlPr>
                                <a:rPr lang="cs-CZ" b="1" i="1" smtClean="0">
                                  <a:solidFill>
                                    <a:srgbClr val="0000FF"/>
                                  </a:solidFill>
                                  <a:latin typeface="Cambria Math"/>
                                </a:rPr>
                              </m:ctrlPr>
                            </m:sSupPr>
                            <m:e>
                              <m:d>
                                <m:dPr>
                                  <m:ctrlPr>
                                    <a:rPr lang="cs-CZ" b="1" i="1" smtClean="0">
                                      <a:solidFill>
                                        <a:srgbClr val="0000FF"/>
                                      </a:solidFill>
                                      <a:latin typeface="Cambria Math"/>
                                    </a:rPr>
                                  </m:ctrlPr>
                                </m:dPr>
                                <m:e>
                                  <m:r>
                                    <a:rPr lang="cs-CZ" b="1" i="1" smtClean="0">
                                      <a:solidFill>
                                        <a:srgbClr val="0000FF"/>
                                      </a:solidFill>
                                      <a:latin typeface="Cambria Math"/>
                                    </a:rPr>
                                    <m:t>𝒙</m:t>
                                  </m:r>
                                  <m:r>
                                    <a:rPr lang="cs-CZ" b="1" i="1" smtClean="0">
                                      <a:solidFill>
                                        <a:srgbClr val="0000FF"/>
                                      </a:solidFill>
                                      <a:latin typeface="Cambria Math"/>
                                    </a:rPr>
                                    <m:t>−</m:t>
                                  </m:r>
                                  <m:r>
                                    <a:rPr lang="cs-CZ" b="1" i="1" smtClean="0">
                                      <a:solidFill>
                                        <a:srgbClr val="0000FF"/>
                                      </a:solidFill>
                                      <a:latin typeface="Cambria Math"/>
                                    </a:rPr>
                                    <m:t>𝟏</m:t>
                                  </m:r>
                                </m:e>
                              </m:d>
                            </m:e>
                            <m:sup>
                              <m:r>
                                <a:rPr lang="cs-CZ" b="1" i="1" smtClean="0">
                                  <a:solidFill>
                                    <a:srgbClr val="0000FF"/>
                                  </a:solidFill>
                                  <a:latin typeface="Cambria Math"/>
                                </a:rPr>
                                <m:t>𝟐</m:t>
                              </m:r>
                            </m:sup>
                          </m:sSup>
                          <m:r>
                            <a:rPr lang="cs-CZ" b="1" i="1" smtClean="0">
                              <a:solidFill>
                                <a:srgbClr val="0000FF"/>
                              </a:solidFill>
                              <a:latin typeface="Cambria Math"/>
                            </a:rPr>
                            <m:t>−</m:t>
                          </m:r>
                          <m:r>
                            <a:rPr lang="cs-CZ" b="1" i="1" smtClean="0">
                              <a:solidFill>
                                <a:srgbClr val="0000FF"/>
                              </a:solidFill>
                              <a:latin typeface="Cambria Math"/>
                            </a:rPr>
                            <m:t>𝟏</m:t>
                          </m:r>
                        </m:e>
                      </m:d>
                      <m:r>
                        <a:rPr lang="cs-CZ" b="1" i="1" smtClean="0">
                          <a:solidFill>
                            <a:srgbClr val="0000FF"/>
                          </a:solidFill>
                          <a:latin typeface="Cambria Math"/>
                        </a:rPr>
                        <m:t>+</m:t>
                      </m:r>
                      <m:d>
                        <m:dPr>
                          <m:begChr m:val="["/>
                          <m:endChr m:val="]"/>
                          <m:ctrlPr>
                            <a:rPr lang="cs-CZ" b="1" i="1" smtClean="0">
                              <a:solidFill>
                                <a:srgbClr val="0000FF"/>
                              </a:solidFill>
                              <a:latin typeface="Cambria Math"/>
                            </a:rPr>
                          </m:ctrlPr>
                        </m:dPr>
                        <m:e>
                          <m:sSup>
                            <m:sSupPr>
                              <m:ctrlPr>
                                <a:rPr lang="cs-CZ" b="1" i="1" smtClean="0">
                                  <a:solidFill>
                                    <a:srgbClr val="0000FF"/>
                                  </a:solidFill>
                                  <a:latin typeface="Cambria Math"/>
                                </a:rPr>
                              </m:ctrlPr>
                            </m:sSupPr>
                            <m:e>
                              <m:d>
                                <m:dPr>
                                  <m:ctrlPr>
                                    <a:rPr lang="cs-CZ" b="1" i="1" smtClean="0">
                                      <a:solidFill>
                                        <a:srgbClr val="0000FF"/>
                                      </a:solidFill>
                                      <a:latin typeface="Cambria Math"/>
                                    </a:rPr>
                                  </m:ctrlPr>
                                </m:dPr>
                                <m:e>
                                  <m:r>
                                    <a:rPr lang="cs-CZ" b="1" i="1" smtClean="0">
                                      <a:solidFill>
                                        <a:srgbClr val="0000FF"/>
                                      </a:solidFill>
                                      <a:latin typeface="Cambria Math"/>
                                    </a:rPr>
                                    <m:t>𝒚</m:t>
                                  </m:r>
                                  <m:r>
                                    <a:rPr lang="cs-CZ" b="1" i="1" smtClean="0">
                                      <a:solidFill>
                                        <a:srgbClr val="0000FF"/>
                                      </a:solidFill>
                                      <a:latin typeface="Cambria Math"/>
                                    </a:rPr>
                                    <m:t>+</m:t>
                                  </m:r>
                                  <m:r>
                                    <a:rPr lang="cs-CZ" b="1" i="1" smtClean="0">
                                      <a:solidFill>
                                        <a:srgbClr val="0000FF"/>
                                      </a:solidFill>
                                      <a:latin typeface="Cambria Math"/>
                                    </a:rPr>
                                    <m:t>𝟐</m:t>
                                  </m:r>
                                </m:e>
                              </m:d>
                            </m:e>
                            <m:sup>
                              <m:r>
                                <a:rPr lang="cs-CZ" b="1" i="1" smtClean="0">
                                  <a:solidFill>
                                    <a:srgbClr val="0000FF"/>
                                  </a:solidFill>
                                  <a:latin typeface="Cambria Math"/>
                                </a:rPr>
                                <m:t>𝟐</m:t>
                              </m:r>
                            </m:sup>
                          </m:sSup>
                          <m:r>
                            <a:rPr lang="cs-CZ" b="1" i="1" smtClean="0">
                              <a:solidFill>
                                <a:srgbClr val="0000FF"/>
                              </a:solidFill>
                              <a:latin typeface="Cambria Math"/>
                            </a:rPr>
                            <m:t>−</m:t>
                          </m:r>
                          <m:r>
                            <a:rPr lang="cs-CZ" b="1" i="1" smtClean="0">
                              <a:solidFill>
                                <a:srgbClr val="0000FF"/>
                              </a:solidFill>
                              <a:latin typeface="Cambria Math"/>
                            </a:rPr>
                            <m:t>𝟒</m:t>
                          </m:r>
                        </m:e>
                      </m:d>
                      <m:r>
                        <a:rPr lang="cs-CZ" b="1" i="1" smtClean="0">
                          <a:solidFill>
                            <a:srgbClr val="0000FF"/>
                          </a:solidFill>
                          <a:latin typeface="Cambria Math"/>
                        </a:rPr>
                        <m:t>+</m:t>
                      </m:r>
                      <m:r>
                        <a:rPr lang="cs-CZ" b="1" i="1" smtClean="0">
                          <a:solidFill>
                            <a:srgbClr val="0000FF"/>
                          </a:solidFill>
                          <a:latin typeface="Cambria Math"/>
                        </a:rPr>
                        <m:t>𝟗</m:t>
                      </m:r>
                      <m:r>
                        <a:rPr lang="cs-CZ" b="1" i="1" smtClean="0">
                          <a:solidFill>
                            <a:srgbClr val="0000FF"/>
                          </a:solidFill>
                          <a:latin typeface="Cambria Math"/>
                        </a:rPr>
                        <m:t>=</m:t>
                      </m:r>
                      <m:r>
                        <a:rPr lang="cs-CZ" b="1" i="1" smtClean="0">
                          <a:solidFill>
                            <a:srgbClr val="0000FF"/>
                          </a:solidFill>
                          <a:latin typeface="Cambria Math"/>
                        </a:rPr>
                        <m:t>𝟎</m:t>
                      </m:r>
                    </m:oMath>
                    <m:oMath xmlns:m="http://schemas.openxmlformats.org/officeDocument/2006/math">
                      <m:r>
                        <a:rPr lang="cs-CZ" b="1" i="1" smtClean="0">
                          <a:solidFill>
                            <a:srgbClr val="0000FF"/>
                          </a:solidFill>
                          <a:latin typeface="Cambria Math"/>
                        </a:rPr>
                        <m:t>𝟒</m:t>
                      </m:r>
                      <m:sSup>
                        <m:sSupPr>
                          <m:ctrlPr>
                            <a:rPr lang="cs-CZ" b="1" i="1" smtClean="0">
                              <a:solidFill>
                                <a:srgbClr val="0000FF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b="1" i="1" smtClean="0">
                                  <a:solidFill>
                                    <a:srgbClr val="0000FF"/>
                                  </a:solidFill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1" i="1" smtClean="0">
                                  <a:solidFill>
                                    <a:srgbClr val="0000FF"/>
                                  </a:solidFill>
                                  <a:latin typeface="Cambria Math"/>
                                </a:rPr>
                                <m:t>𝒙</m:t>
                              </m:r>
                              <m:r>
                                <a:rPr lang="cs-CZ" b="1" i="1" smtClean="0">
                                  <a:solidFill>
                                    <a:srgbClr val="0000FF"/>
                                  </a:solidFill>
                                  <a:latin typeface="Cambria Math"/>
                                </a:rPr>
                                <m:t>−</m:t>
                              </m:r>
                              <m:r>
                                <a:rPr lang="cs-CZ" b="1" i="1" smtClean="0">
                                  <a:solidFill>
                                    <a:srgbClr val="0000FF"/>
                                  </a:solidFill>
                                  <a:latin typeface="Cambria Math"/>
                                </a:rPr>
                                <m:t>𝟏</m:t>
                              </m:r>
                            </m:e>
                          </m:d>
                        </m:e>
                        <m:sup>
                          <m:r>
                            <a:rPr lang="cs-CZ" b="1" i="1" smtClean="0">
                              <a:solidFill>
                                <a:srgbClr val="0000FF"/>
                              </a:solidFill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b="1" i="1" smtClean="0">
                          <a:solidFill>
                            <a:srgbClr val="0000FF"/>
                          </a:solidFill>
                          <a:latin typeface="Cambria Math"/>
                        </a:rPr>
                        <m:t>−</m:t>
                      </m:r>
                      <m:r>
                        <a:rPr lang="cs-CZ" b="1" i="1" smtClean="0">
                          <a:solidFill>
                            <a:srgbClr val="0000FF"/>
                          </a:solidFill>
                          <a:latin typeface="Cambria Math"/>
                        </a:rPr>
                        <m:t>𝟒</m:t>
                      </m:r>
                      <m:r>
                        <a:rPr lang="cs-CZ" b="1" i="1" smtClean="0">
                          <a:solidFill>
                            <a:srgbClr val="0000FF"/>
                          </a:solidFill>
                          <a:latin typeface="Cambria Math"/>
                        </a:rPr>
                        <m:t>+</m:t>
                      </m:r>
                      <m:sSup>
                        <m:sSupPr>
                          <m:ctrlPr>
                            <a:rPr lang="cs-CZ" b="1" i="1" smtClean="0">
                              <a:solidFill>
                                <a:srgbClr val="0000FF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b="1" i="1" smtClean="0">
                                  <a:solidFill>
                                    <a:srgbClr val="0000FF"/>
                                  </a:solidFill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1" i="1" smtClean="0">
                                  <a:solidFill>
                                    <a:srgbClr val="0000FF"/>
                                  </a:solidFill>
                                  <a:latin typeface="Cambria Math"/>
                                </a:rPr>
                                <m:t>𝒚</m:t>
                              </m:r>
                              <m:r>
                                <a:rPr lang="cs-CZ" b="1" i="1" smtClean="0">
                                  <a:solidFill>
                                    <a:srgbClr val="0000FF"/>
                                  </a:solidFill>
                                  <a:latin typeface="Cambria Math"/>
                                </a:rPr>
                                <m:t>+</m:t>
                              </m:r>
                              <m:r>
                                <a:rPr lang="cs-CZ" b="1" i="1" smtClean="0">
                                  <a:solidFill>
                                    <a:srgbClr val="0000FF"/>
                                  </a:solidFill>
                                  <a:latin typeface="Cambria Math"/>
                                </a:rPr>
                                <m:t>𝟐</m:t>
                              </m:r>
                            </m:e>
                          </m:d>
                        </m:e>
                        <m:sup>
                          <m:r>
                            <a:rPr lang="cs-CZ" b="1" i="1" smtClean="0">
                              <a:solidFill>
                                <a:srgbClr val="0000FF"/>
                              </a:solidFill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b="1" i="1" smtClean="0">
                          <a:solidFill>
                            <a:srgbClr val="0000FF"/>
                          </a:solidFill>
                          <a:latin typeface="Cambria Math"/>
                        </a:rPr>
                        <m:t>−</m:t>
                      </m:r>
                      <m:r>
                        <a:rPr lang="cs-CZ" b="1" i="1" smtClean="0">
                          <a:solidFill>
                            <a:srgbClr val="0000FF"/>
                          </a:solidFill>
                          <a:latin typeface="Cambria Math"/>
                        </a:rPr>
                        <m:t>𝟒</m:t>
                      </m:r>
                      <m:r>
                        <a:rPr lang="cs-CZ" b="1" i="1" smtClean="0">
                          <a:solidFill>
                            <a:srgbClr val="0000FF"/>
                          </a:solidFill>
                          <a:latin typeface="Cambria Math"/>
                        </a:rPr>
                        <m:t>+</m:t>
                      </m:r>
                      <m:r>
                        <a:rPr lang="cs-CZ" b="1" i="1" smtClean="0">
                          <a:solidFill>
                            <a:srgbClr val="0000FF"/>
                          </a:solidFill>
                          <a:latin typeface="Cambria Math"/>
                        </a:rPr>
                        <m:t>𝟗</m:t>
                      </m:r>
                      <m:r>
                        <a:rPr lang="cs-CZ" b="1" i="1" smtClean="0">
                          <a:solidFill>
                            <a:srgbClr val="0000FF"/>
                          </a:solidFill>
                          <a:latin typeface="Cambria Math"/>
                        </a:rPr>
                        <m:t>=</m:t>
                      </m:r>
                      <m:r>
                        <a:rPr lang="cs-CZ" b="1" i="1" smtClean="0">
                          <a:solidFill>
                            <a:srgbClr val="0000FF"/>
                          </a:solidFill>
                          <a:latin typeface="Cambria Math"/>
                        </a:rPr>
                        <m:t>𝟎</m:t>
                      </m:r>
                    </m:oMath>
                    <m:oMath xmlns:m="http://schemas.openxmlformats.org/officeDocument/2006/math">
                      <m:r>
                        <a:rPr lang="cs-CZ" b="1" i="1" smtClean="0">
                          <a:solidFill>
                            <a:srgbClr val="0000FF"/>
                          </a:solidFill>
                          <a:latin typeface="Cambria Math"/>
                        </a:rPr>
                        <m:t>𝟒</m:t>
                      </m:r>
                      <m:sSup>
                        <m:sSupPr>
                          <m:ctrlPr>
                            <a:rPr lang="cs-CZ" b="1" i="1">
                              <a:solidFill>
                                <a:srgbClr val="0000FF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b="1" i="1">
                                  <a:solidFill>
                                    <a:srgbClr val="0000FF"/>
                                  </a:solidFill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1" i="1">
                                  <a:solidFill>
                                    <a:srgbClr val="0000FF"/>
                                  </a:solidFill>
                                  <a:latin typeface="Cambria Math"/>
                                </a:rPr>
                                <m:t>𝒙</m:t>
                              </m:r>
                              <m:r>
                                <a:rPr lang="cs-CZ" b="1" i="1" smtClean="0">
                                  <a:solidFill>
                                    <a:srgbClr val="0000FF"/>
                                  </a:solidFill>
                                  <a:latin typeface="Cambria Math"/>
                                </a:rPr>
                                <m:t>−</m:t>
                              </m:r>
                              <m:r>
                                <a:rPr lang="cs-CZ" b="1" i="1">
                                  <a:solidFill>
                                    <a:srgbClr val="0000FF"/>
                                  </a:solidFill>
                                  <a:latin typeface="Cambria Math"/>
                                </a:rPr>
                                <m:t>𝟏</m:t>
                              </m:r>
                            </m:e>
                          </m:d>
                        </m:e>
                        <m:sup>
                          <m:r>
                            <a:rPr lang="cs-CZ" b="1" i="1">
                              <a:solidFill>
                                <a:srgbClr val="0000FF"/>
                              </a:solidFill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b="1" i="1" smtClean="0">
                          <a:solidFill>
                            <a:srgbClr val="0000FF"/>
                          </a:solidFill>
                          <a:latin typeface="Cambria Math"/>
                        </a:rPr>
                        <m:t>+</m:t>
                      </m:r>
                      <m:sSup>
                        <m:sSupPr>
                          <m:ctrlPr>
                            <a:rPr lang="cs-CZ" b="1" i="1">
                              <a:solidFill>
                                <a:srgbClr val="0000FF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b="1" i="1">
                                  <a:solidFill>
                                    <a:srgbClr val="0000FF"/>
                                  </a:solidFill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1" i="1">
                                  <a:solidFill>
                                    <a:srgbClr val="0000FF"/>
                                  </a:solidFill>
                                  <a:latin typeface="Cambria Math"/>
                                </a:rPr>
                                <m:t>𝒚</m:t>
                              </m:r>
                              <m:r>
                                <a:rPr lang="cs-CZ" b="1" i="1">
                                  <a:solidFill>
                                    <a:srgbClr val="0000FF"/>
                                  </a:solidFill>
                                  <a:latin typeface="Cambria Math"/>
                                </a:rPr>
                                <m:t>−</m:t>
                              </m:r>
                              <m:r>
                                <a:rPr lang="cs-CZ" b="1" i="1">
                                  <a:solidFill>
                                    <a:srgbClr val="0000FF"/>
                                  </a:solidFill>
                                  <a:latin typeface="Cambria Math"/>
                                </a:rPr>
                                <m:t>𝟐</m:t>
                              </m:r>
                            </m:e>
                          </m:d>
                        </m:e>
                        <m:sup>
                          <m:r>
                            <a:rPr lang="cs-CZ" b="1" i="1">
                              <a:solidFill>
                                <a:srgbClr val="0000FF"/>
                              </a:solidFill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b="1" i="0" smtClean="0">
                          <a:solidFill>
                            <a:srgbClr val="0000FF"/>
                          </a:solidFill>
                          <a:latin typeface="Cambria Math"/>
                        </a:rPr>
                        <m:t>=</m:t>
                      </m:r>
                      <m:r>
                        <a:rPr lang="cs-CZ" b="1" i="0" smtClean="0">
                          <a:solidFill>
                            <a:srgbClr val="FF0000"/>
                          </a:solidFill>
                          <a:latin typeface="Cambria Math"/>
                        </a:rPr>
                        <m:t>−</m:t>
                      </m:r>
                      <m:r>
                        <a:rPr lang="cs-CZ" b="1" i="0" smtClean="0">
                          <a:solidFill>
                            <a:srgbClr val="FF0000"/>
                          </a:solidFill>
                          <a:latin typeface="Cambria Math"/>
                        </a:rPr>
                        <m:t>𝟏</m:t>
                      </m:r>
                    </m:oMath>
                  </m:oMathPara>
                </a14:m>
                <a:endParaRPr lang="cs-CZ" b="1" dirty="0" smtClean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13" name="Obdélník 12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9552" y="2780928"/>
                <a:ext cx="4358757" cy="1850507"/>
              </a:xfrm>
              <a:prstGeom prst="rect">
                <a:avLst/>
              </a:prstGeom>
              <a:blipFill rotWithShape="1">
                <a:blip r:embed="rId6"/>
                <a:stretch>
                  <a:fillRect l="-1259" t="-1316" b="-32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4" name="TextovéPole 13"/>
          <p:cNvSpPr txBox="1"/>
          <p:nvPr/>
        </p:nvSpPr>
        <p:spPr>
          <a:xfrm>
            <a:off x="539552" y="4941168"/>
            <a:ext cx="3249479" cy="369332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Daná rovnice není rovnicí elipsy.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2" name="Obdélník 11"/>
              <p:cNvSpPr/>
              <p:nvPr/>
            </p:nvSpPr>
            <p:spPr>
              <a:xfrm>
                <a:off x="539552" y="5560906"/>
                <a:ext cx="6273897" cy="532390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r>
                  <a:rPr lang="cs-CZ" u="sng" dirty="0" smtClean="0">
                    <a:solidFill>
                      <a:schemeClr val="tx1">
                        <a:lumMod val="95000"/>
                        <a:lumOff val="5000"/>
                      </a:schemeClr>
                    </a:solidFill>
                  </a:rPr>
                  <a:t>Podmínka</a:t>
                </a:r>
                <a:r>
                  <a:rPr lang="cs-CZ" dirty="0" smtClean="0">
                    <a:solidFill>
                      <a:schemeClr val="tx1">
                        <a:lumMod val="95000"/>
                        <a:lumOff val="5000"/>
                      </a:schemeClr>
                    </a:solidFill>
                  </a:rPr>
                  <a:t> existence elipsy  </a:t>
                </a:r>
                <a14:m>
                  <m:oMath xmlns:m="http://schemas.openxmlformats.org/officeDocument/2006/math">
                    <m:r>
                      <a:rPr lang="cs-CZ" b="1" i="1" smtClean="0">
                        <a:solidFill>
                          <a:srgbClr val="0000FF"/>
                        </a:solidFill>
                        <a:latin typeface="Cambria Math"/>
                      </a:rPr>
                      <m:t>𝑬</m:t>
                    </m:r>
                    <m:r>
                      <a:rPr lang="cs-CZ" b="1" i="1" smtClean="0">
                        <a:solidFill>
                          <a:srgbClr val="0000FF"/>
                        </a:solidFill>
                        <a:latin typeface="Cambria Math"/>
                        <a:ea typeface="Cambria Math"/>
                      </a:rPr>
                      <m:t>&lt;</m:t>
                    </m:r>
                    <m:f>
                      <m:fPr>
                        <m:ctrlPr>
                          <a:rPr lang="cs-CZ" b="1" i="1" smtClean="0">
                            <a:solidFill>
                              <a:srgbClr val="0000FF"/>
                            </a:solidFill>
                            <a:latin typeface="Cambria Math"/>
                          </a:rPr>
                        </m:ctrlPr>
                      </m:fPr>
                      <m:num>
                        <m:sSup>
                          <m:sSupPr>
                            <m:ctrlPr>
                              <a:rPr lang="cs-CZ" b="1" i="1">
                                <a:solidFill>
                                  <a:srgbClr val="0000FF"/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b="1" i="1">
                                <a:solidFill>
                                  <a:srgbClr val="0000FF"/>
                                </a:solidFill>
                                <a:latin typeface="Cambria Math"/>
                              </a:rPr>
                              <m:t>𝑪</m:t>
                            </m:r>
                          </m:e>
                          <m:sup>
                            <m:r>
                              <a:rPr lang="cs-CZ" b="1" i="1">
                                <a:solidFill>
                                  <a:srgbClr val="0000FF"/>
                                </a:solidFill>
                                <a:latin typeface="Cambria Math"/>
                              </a:rPr>
                              <m:t>𝟐</m:t>
                            </m:r>
                          </m:sup>
                        </m:sSup>
                      </m:num>
                      <m:den>
                        <m:r>
                          <a:rPr lang="cs-CZ" b="1" i="1">
                            <a:solidFill>
                              <a:srgbClr val="0000FF"/>
                            </a:solidFill>
                            <a:latin typeface="Cambria Math"/>
                          </a:rPr>
                          <m:t>𝟒</m:t>
                        </m:r>
                        <m:r>
                          <a:rPr lang="cs-CZ" b="1" i="1">
                            <a:solidFill>
                              <a:srgbClr val="0000FF"/>
                            </a:solidFill>
                            <a:latin typeface="Cambria Math"/>
                          </a:rPr>
                          <m:t>𝑨</m:t>
                        </m:r>
                      </m:den>
                    </m:f>
                    <m:r>
                      <a:rPr lang="cs-CZ" b="1" i="1" smtClean="0">
                        <a:solidFill>
                          <a:srgbClr val="0000FF"/>
                        </a:solidFill>
                        <a:latin typeface="Cambria Math"/>
                      </a:rPr>
                      <m:t>+</m:t>
                    </m:r>
                    <m:f>
                      <m:fPr>
                        <m:ctrlPr>
                          <a:rPr lang="cs-CZ" b="1" i="1" smtClean="0">
                            <a:solidFill>
                              <a:srgbClr val="0000FF"/>
                            </a:solidFill>
                            <a:latin typeface="Cambria Math"/>
                          </a:rPr>
                        </m:ctrlPr>
                      </m:fPr>
                      <m:num>
                        <m:sSup>
                          <m:sSupPr>
                            <m:ctrlPr>
                              <a:rPr lang="cs-CZ" b="1" i="1">
                                <a:solidFill>
                                  <a:srgbClr val="0000FF"/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b="1" i="1">
                                <a:solidFill>
                                  <a:srgbClr val="0000FF"/>
                                </a:solidFill>
                                <a:latin typeface="Cambria Math"/>
                              </a:rPr>
                              <m:t>𝑫</m:t>
                            </m:r>
                          </m:e>
                          <m:sup>
                            <m:r>
                              <a:rPr lang="cs-CZ" b="1" i="1">
                                <a:solidFill>
                                  <a:srgbClr val="0000FF"/>
                                </a:solidFill>
                                <a:latin typeface="Cambria Math"/>
                              </a:rPr>
                              <m:t>𝟐</m:t>
                            </m:r>
                          </m:sup>
                        </m:sSup>
                      </m:num>
                      <m:den>
                        <m:r>
                          <a:rPr lang="cs-CZ" b="1" i="1">
                            <a:solidFill>
                              <a:srgbClr val="0000FF"/>
                            </a:solidFill>
                            <a:latin typeface="Cambria Math"/>
                          </a:rPr>
                          <m:t>𝟒</m:t>
                        </m:r>
                        <m:r>
                          <a:rPr lang="cs-CZ" b="1" i="1">
                            <a:solidFill>
                              <a:srgbClr val="0000FF"/>
                            </a:solidFill>
                            <a:latin typeface="Cambria Math"/>
                          </a:rPr>
                          <m:t>𝑩</m:t>
                        </m:r>
                      </m:den>
                    </m:f>
                    <m:r>
                      <a:rPr lang="cs-CZ" b="1" i="1" smtClean="0">
                        <a:solidFill>
                          <a:srgbClr val="0000FF"/>
                        </a:solidFill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b="1" i="1" smtClean="0">
                            <a:solidFill>
                              <a:srgbClr val="0000FF"/>
                            </a:solidFill>
                            <a:latin typeface="Cambria Math"/>
                          </a:rPr>
                        </m:ctrlPr>
                      </m:fPr>
                      <m:num>
                        <m:sSup>
                          <m:sSupPr>
                            <m:ctrlPr>
                              <a:rPr lang="cs-CZ" b="1" i="1">
                                <a:solidFill>
                                  <a:srgbClr val="0000FF"/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d>
                              <m:dPr>
                                <m:ctrlPr>
                                  <a:rPr lang="cs-CZ" b="1" i="1">
                                    <a:solidFill>
                                      <a:srgbClr val="0000FF"/>
                                    </a:solidFill>
                                    <a:latin typeface="Cambria Math"/>
                                  </a:rPr>
                                </m:ctrlPr>
                              </m:dPr>
                              <m:e>
                                <m:r>
                                  <a:rPr lang="cs-CZ" b="1" i="1">
                                    <a:solidFill>
                                      <a:srgbClr val="0000FF"/>
                                    </a:solidFill>
                                    <a:latin typeface="Cambria Math"/>
                                  </a:rPr>
                                  <m:t>−</m:t>
                                </m:r>
                                <m:r>
                                  <a:rPr lang="cs-CZ" b="1" i="1">
                                    <a:solidFill>
                                      <a:srgbClr val="0000FF"/>
                                    </a:solidFill>
                                    <a:latin typeface="Cambria Math"/>
                                  </a:rPr>
                                  <m:t>𝟖</m:t>
                                </m:r>
                              </m:e>
                            </m:d>
                          </m:e>
                          <m:sup>
                            <m:r>
                              <a:rPr lang="cs-CZ" b="1" i="1">
                                <a:solidFill>
                                  <a:srgbClr val="0000FF"/>
                                </a:solidFill>
                                <a:latin typeface="Cambria Math"/>
                              </a:rPr>
                              <m:t>𝟐</m:t>
                            </m:r>
                          </m:sup>
                        </m:sSup>
                      </m:num>
                      <m:den>
                        <m:r>
                          <a:rPr lang="cs-CZ" b="1" i="1">
                            <a:solidFill>
                              <a:srgbClr val="0000FF"/>
                            </a:solidFill>
                            <a:latin typeface="Cambria Math"/>
                          </a:rPr>
                          <m:t>𝟒</m:t>
                        </m:r>
                        <m:r>
                          <a:rPr lang="cs-CZ" b="1" i="1">
                            <a:solidFill>
                              <a:srgbClr val="0000FF"/>
                            </a:solidFill>
                            <a:latin typeface="Cambria Math"/>
                          </a:rPr>
                          <m:t>.</m:t>
                        </m:r>
                        <m:r>
                          <a:rPr lang="cs-CZ" b="1" i="1">
                            <a:solidFill>
                              <a:srgbClr val="0000FF"/>
                            </a:solidFill>
                            <a:latin typeface="Cambria Math"/>
                          </a:rPr>
                          <m:t>𝟒</m:t>
                        </m:r>
                      </m:den>
                    </m:f>
                    <m:r>
                      <a:rPr lang="cs-CZ" b="1" i="1" smtClean="0">
                        <a:solidFill>
                          <a:srgbClr val="0000FF"/>
                        </a:solidFill>
                        <a:latin typeface="Cambria Math"/>
                      </a:rPr>
                      <m:t>+</m:t>
                    </m:r>
                    <m:f>
                      <m:fPr>
                        <m:ctrlPr>
                          <a:rPr lang="cs-CZ" b="1" i="1" smtClean="0">
                            <a:solidFill>
                              <a:srgbClr val="0000FF"/>
                            </a:solidFill>
                            <a:latin typeface="Cambria Math"/>
                          </a:rPr>
                        </m:ctrlPr>
                      </m:fPr>
                      <m:num>
                        <m:sSup>
                          <m:sSupPr>
                            <m:ctrlPr>
                              <a:rPr lang="cs-CZ" b="1" i="1">
                                <a:solidFill>
                                  <a:srgbClr val="0000FF"/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b="1" i="1">
                                <a:solidFill>
                                  <a:srgbClr val="0000FF"/>
                                </a:solidFill>
                                <a:latin typeface="Cambria Math"/>
                              </a:rPr>
                              <m:t>𝟒</m:t>
                            </m:r>
                          </m:e>
                          <m:sup>
                            <m:r>
                              <a:rPr lang="cs-CZ" b="1" i="1">
                                <a:solidFill>
                                  <a:srgbClr val="0000FF"/>
                                </a:solidFill>
                                <a:latin typeface="Cambria Math"/>
                              </a:rPr>
                              <m:t>𝟐</m:t>
                            </m:r>
                          </m:sup>
                        </m:sSup>
                      </m:num>
                      <m:den>
                        <m:r>
                          <a:rPr lang="cs-CZ" b="1" i="1">
                            <a:solidFill>
                              <a:srgbClr val="0000FF"/>
                            </a:solidFill>
                            <a:latin typeface="Cambria Math"/>
                          </a:rPr>
                          <m:t>𝟒</m:t>
                        </m:r>
                        <m:r>
                          <a:rPr lang="cs-CZ" b="1" i="1">
                            <a:solidFill>
                              <a:srgbClr val="0000FF"/>
                            </a:solidFill>
                            <a:latin typeface="Cambria Math"/>
                          </a:rPr>
                          <m:t>.</m:t>
                        </m:r>
                        <m:r>
                          <a:rPr lang="cs-CZ" b="1" i="1">
                            <a:solidFill>
                              <a:srgbClr val="0000FF"/>
                            </a:solidFill>
                            <a:latin typeface="Cambria Math"/>
                          </a:rPr>
                          <m:t>𝟏</m:t>
                        </m:r>
                      </m:den>
                    </m:f>
                    <m:r>
                      <a:rPr lang="cs-CZ" b="1" i="1" smtClean="0">
                        <a:solidFill>
                          <a:srgbClr val="0000FF"/>
                        </a:solidFill>
                        <a:latin typeface="Cambria Math"/>
                      </a:rPr>
                      <m:t>, </m:t>
                    </m:r>
                    <m:r>
                      <a:rPr lang="cs-CZ" b="1" i="1" smtClean="0">
                        <a:solidFill>
                          <a:srgbClr val="0000FF"/>
                        </a:solidFill>
                        <a:latin typeface="Cambria Math"/>
                      </a:rPr>
                      <m:t>𝑬</m:t>
                    </m:r>
                    <m:r>
                      <a:rPr lang="cs-CZ" b="1" i="1" smtClean="0">
                        <a:solidFill>
                          <a:srgbClr val="0000FF"/>
                        </a:solidFill>
                        <a:latin typeface="Cambria Math"/>
                        <a:ea typeface="Cambria Math"/>
                      </a:rPr>
                      <m:t>&lt;</m:t>
                    </m:r>
                    <m:r>
                      <a:rPr lang="cs-CZ" b="1" i="1" smtClean="0">
                        <a:solidFill>
                          <a:srgbClr val="0000FF"/>
                        </a:solidFill>
                        <a:latin typeface="Cambria Math"/>
                        <a:ea typeface="Cambria Math"/>
                      </a:rPr>
                      <m:t>𝟖</m:t>
                    </m:r>
                  </m:oMath>
                </a14:m>
                <a:r>
                  <a:rPr lang="cs-CZ" dirty="0" smtClean="0"/>
                  <a:t>   </a:t>
                </a:r>
                <a:endParaRPr lang="cs-CZ" dirty="0"/>
              </a:p>
            </p:txBody>
          </p:sp>
        </mc:Choice>
        <mc:Fallback xmlns="">
          <p:sp>
            <p:nvSpPr>
              <p:cNvPr id="12" name="Obdélník 11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9552" y="5560906"/>
                <a:ext cx="6273897" cy="532390"/>
              </a:xfrm>
              <a:prstGeom prst="rect">
                <a:avLst/>
              </a:prstGeom>
              <a:blipFill rotWithShape="1">
                <a:blip r:embed="rId7"/>
                <a:stretch>
                  <a:fillRect l="-875" b="-681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1908343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8" dur="20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500"/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3" grpId="0" build="p"/>
      <p:bldP spid="14" grpId="0" uiExpand="1" build="p" animBg="1"/>
      <p:bldP spid="1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" name="Skupina 11"/>
          <p:cNvGrpSpPr/>
          <p:nvPr/>
        </p:nvGrpSpPr>
        <p:grpSpPr>
          <a:xfrm>
            <a:off x="575556" y="146186"/>
            <a:ext cx="7992888" cy="1050568"/>
            <a:chOff x="323528" y="146184"/>
            <a:chExt cx="7992888" cy="1050568"/>
          </a:xfrm>
        </p:grpSpPr>
        <p:sp>
          <p:nvSpPr>
            <p:cNvPr id="13" name="Nadpis 1"/>
            <p:cNvSpPr txBox="1">
              <a:spLocks/>
            </p:cNvSpPr>
            <p:nvPr/>
          </p:nvSpPr>
          <p:spPr>
            <a:xfrm>
              <a:off x="395536" y="146184"/>
              <a:ext cx="5976664" cy="725439"/>
            </a:xfrm>
            <a:prstGeom prst="rect">
              <a:avLst/>
            </a:prstGeom>
          </p:spPr>
          <p:txBody>
            <a:bodyPr/>
            <a:lstStyle>
              <a:lvl1pPr algn="ctr" defTabSz="914400" rtl="0" eaLnBrk="1" latinLnBrk="0" hangingPunct="1">
                <a:spcBef>
                  <a:spcPct val="0"/>
                </a:spcBef>
                <a:buNone/>
                <a:defRPr sz="4400" kern="1200">
                  <a:solidFill>
                    <a:schemeClr val="tx1"/>
                  </a:solidFill>
                  <a:latin typeface="+mj-lt"/>
                  <a:ea typeface="+mj-ea"/>
                  <a:cs typeface="+mj-cs"/>
                </a:defRPr>
              </a:lvl1pPr>
            </a:lstStyle>
            <a:p>
              <a:pPr algn="l"/>
              <a:endParaRPr lang="cs-CZ" sz="3200" b="1" i="1" dirty="0" smtClean="0"/>
            </a:p>
          </p:txBody>
        </p:sp>
        <p:pic>
          <p:nvPicPr>
            <p:cNvPr id="14" name="Picture 9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691531" y="242064"/>
              <a:ext cx="426997" cy="653358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  <a:extLst/>
          </p:spPr>
        </p:pic>
        <p:pic>
          <p:nvPicPr>
            <p:cNvPr id="15" name="Picture 2" descr="Zobrazit podrobnosti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102510" y="242064"/>
              <a:ext cx="565834" cy="65343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6" name="TextovéPole 15"/>
            <p:cNvSpPr txBox="1"/>
            <p:nvPr/>
          </p:nvSpPr>
          <p:spPr>
            <a:xfrm>
              <a:off x="6588224" y="827420"/>
              <a:ext cx="1295419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chemeClr val="tx1">
                      <a:lumMod val="95000"/>
                      <a:lumOff val="5000"/>
                    </a:schemeClr>
                  </a:solidFill>
                </a:rPr>
                <a:t>kuželosečky</a:t>
              </a:r>
              <a:endParaRPr lang="cs-CZ" dirty="0">
                <a:solidFill>
                  <a:schemeClr val="tx1">
                    <a:lumMod val="95000"/>
                    <a:lumOff val="5000"/>
                  </a:schemeClr>
                </a:solidFill>
              </a:endParaRPr>
            </a:p>
          </p:txBody>
        </p:sp>
        <p:cxnSp>
          <p:nvCxnSpPr>
            <p:cNvPr id="17" name="Přímá spojnice 16"/>
            <p:cNvCxnSpPr/>
            <p:nvPr/>
          </p:nvCxnSpPr>
          <p:spPr>
            <a:xfrm>
              <a:off x="395536" y="1187460"/>
              <a:ext cx="7920880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8" name="TextovéPole 17"/>
            <p:cNvSpPr txBox="1"/>
            <p:nvPr/>
          </p:nvSpPr>
          <p:spPr>
            <a:xfrm>
              <a:off x="323528" y="427311"/>
              <a:ext cx="4301562" cy="584775"/>
            </a:xfrm>
            <a:prstGeom prst="rect">
              <a:avLst/>
            </a:prstGeom>
            <a:noFill/>
            <a:ln w="28575">
              <a:noFill/>
            </a:ln>
          </p:spPr>
          <p:txBody>
            <a:bodyPr wrap="none" rtlCol="0">
              <a:spAutoFit/>
            </a:bodyPr>
            <a:lstStyle/>
            <a:p>
              <a:r>
                <a:rPr lang="cs-CZ" sz="3200" b="1" i="1" dirty="0" smtClean="0">
                  <a:solidFill>
                    <a:srgbClr val="0000FF"/>
                  </a:solidFill>
                </a:rPr>
                <a:t>Obecná </a:t>
              </a:r>
              <a:r>
                <a:rPr lang="cs-CZ" sz="3200" b="1" dirty="0" smtClean="0"/>
                <a:t>ROVNICE ELIPSY</a:t>
              </a:r>
              <a:endParaRPr lang="cs-CZ" sz="3200" b="1" i="1" dirty="0">
                <a:solidFill>
                  <a:srgbClr val="0000FF"/>
                </a:solidFill>
              </a:endParaRPr>
            </a:p>
          </p:txBody>
        </p:sp>
      </p:grpSp>
      <p:pic>
        <p:nvPicPr>
          <p:cNvPr id="19" name="Picture 6" descr="C:\Users\zdenek\AppData\Local\Microsoft\Windows\Temporary Internet Files\Content.IE5\EPURMY32\MC90019887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6395" y="1412776"/>
            <a:ext cx="915738" cy="9361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" name="TextovéPole 19"/>
          <p:cNvSpPr txBox="1"/>
          <p:nvPr/>
        </p:nvSpPr>
        <p:spPr>
          <a:xfrm>
            <a:off x="1630070" y="1268760"/>
            <a:ext cx="3906262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u="sng" dirty="0" smtClean="0"/>
              <a:t>Příklad 3</a:t>
            </a:r>
            <a:r>
              <a:rPr lang="cs-CZ" sz="2400" b="1" dirty="0" smtClean="0"/>
              <a:t>  </a:t>
            </a:r>
          </a:p>
          <a:p>
            <a:r>
              <a:rPr lang="cs-CZ" sz="2000" b="1" dirty="0" smtClean="0"/>
              <a:t>Urči střed, ohniska a vrcholy elip</a:t>
            </a:r>
            <a:r>
              <a:rPr lang="cs-CZ" sz="2000" b="1" dirty="0" smtClean="0">
                <a:ea typeface="Cambria Math"/>
              </a:rPr>
              <a:t>sy 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1" name="TextovéPole 20"/>
              <p:cNvSpPr txBox="1"/>
              <p:nvPr/>
            </p:nvSpPr>
            <p:spPr>
              <a:xfrm>
                <a:off x="1547664" y="1950886"/>
                <a:ext cx="4651658" cy="40709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000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𝟏𝟔</m:t>
                      </m:r>
                      <m:sSup>
                        <m:sSupPr>
                          <m:ctrlPr>
                            <a:rPr lang="cs-CZ" sz="20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0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𝒙</m:t>
                          </m:r>
                        </m:e>
                        <m:sup>
                          <m:r>
                            <a:rPr lang="cs-CZ" sz="20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sz="2000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+</m:t>
                      </m:r>
                      <m:r>
                        <a:rPr lang="cs-CZ" sz="2000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𝟐𝟓</m:t>
                      </m:r>
                      <m:sSup>
                        <m:sSupPr>
                          <m:ctrlPr>
                            <a:rPr lang="cs-CZ" sz="20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0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𝒚</m:t>
                          </m:r>
                        </m:e>
                        <m:sup>
                          <m:r>
                            <a:rPr lang="cs-CZ" sz="20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sz="2000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−</m:t>
                      </m:r>
                      <m:r>
                        <a:rPr lang="cs-CZ" sz="2000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𝟑𝟐</m:t>
                      </m:r>
                      <m:r>
                        <a:rPr lang="cs-CZ" sz="2000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𝒙</m:t>
                      </m:r>
                      <m:r>
                        <a:rPr lang="cs-CZ" sz="2000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+</m:t>
                      </m:r>
                      <m:r>
                        <a:rPr lang="cs-CZ" sz="2000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𝟏𝟎𝟎</m:t>
                      </m:r>
                      <m:r>
                        <a:rPr lang="cs-CZ" sz="2000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𝒚</m:t>
                      </m:r>
                      <m:r>
                        <a:rPr lang="cs-CZ" sz="2000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−</m:t>
                      </m:r>
                      <m:r>
                        <a:rPr lang="cs-CZ" sz="2000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𝟐𝟖𝟒</m:t>
                      </m:r>
                      <m:r>
                        <a:rPr lang="cs-CZ" sz="2000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=</m:t>
                      </m:r>
                      <m:r>
                        <a:rPr lang="cs-CZ" sz="2000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𝟎</m:t>
                      </m:r>
                    </m:oMath>
                  </m:oMathPara>
                </a14:m>
                <a:endParaRPr lang="cs-CZ" sz="2000" b="1" dirty="0">
                  <a:solidFill>
                    <a:srgbClr val="C00000"/>
                  </a:solidFill>
                </a:endParaRPr>
              </a:p>
            </p:txBody>
          </p:sp>
        </mc:Choice>
        <mc:Fallback xmlns="">
          <p:sp>
            <p:nvSpPr>
              <p:cNvPr id="21" name="TextovéPole 2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47664" y="1950886"/>
                <a:ext cx="4651658" cy="407099"/>
              </a:xfrm>
              <a:prstGeom prst="rect">
                <a:avLst/>
              </a:prstGeom>
              <a:blipFill rotWithShape="1">
                <a:blip r:embed="rId5"/>
                <a:stretch>
                  <a:fillRect b="-1343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2" name="Obdélník 21"/>
              <p:cNvSpPr/>
              <p:nvPr/>
            </p:nvSpPr>
            <p:spPr>
              <a:xfrm>
                <a:off x="1547664" y="3068960"/>
                <a:ext cx="5696559" cy="1731436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000" b="1" i="1" smtClean="0">
                              <a:solidFill>
                                <a:srgbClr val="0000FF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000" b="1" i="1" smtClean="0">
                              <a:solidFill>
                                <a:srgbClr val="0000FF"/>
                              </a:solidFill>
                              <a:latin typeface="Cambria Math"/>
                            </a:rPr>
                            <m:t>𝟏𝟔</m:t>
                          </m:r>
                          <m:r>
                            <a:rPr lang="cs-CZ" sz="2000" b="1" i="1">
                              <a:solidFill>
                                <a:srgbClr val="0000FF"/>
                              </a:solidFill>
                              <a:latin typeface="Cambria Math"/>
                            </a:rPr>
                            <m:t>𝒙</m:t>
                          </m:r>
                        </m:e>
                        <m:sup>
                          <m:r>
                            <a:rPr lang="cs-CZ" sz="2000" b="1" i="1">
                              <a:solidFill>
                                <a:srgbClr val="0000FF"/>
                              </a:solidFill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sz="2000" b="1" i="1">
                          <a:solidFill>
                            <a:srgbClr val="0000FF"/>
                          </a:solidFill>
                          <a:latin typeface="Cambria Math"/>
                        </a:rPr>
                        <m:t>+</m:t>
                      </m:r>
                      <m:r>
                        <a:rPr lang="cs-CZ" sz="2000" b="1" i="1">
                          <a:solidFill>
                            <a:srgbClr val="0000FF"/>
                          </a:solidFill>
                          <a:latin typeface="Cambria Math"/>
                        </a:rPr>
                        <m:t>𝟐𝟓</m:t>
                      </m:r>
                      <m:sSup>
                        <m:sSupPr>
                          <m:ctrlPr>
                            <a:rPr lang="cs-CZ" sz="2000" b="1" i="1">
                              <a:solidFill>
                                <a:srgbClr val="0000FF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000" b="1" i="1">
                              <a:solidFill>
                                <a:srgbClr val="0000FF"/>
                              </a:solidFill>
                              <a:latin typeface="Cambria Math"/>
                            </a:rPr>
                            <m:t>𝒚</m:t>
                          </m:r>
                        </m:e>
                        <m:sup>
                          <m:r>
                            <a:rPr lang="cs-CZ" sz="2000" b="1" i="1">
                              <a:solidFill>
                                <a:srgbClr val="0000FF"/>
                              </a:solidFill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sz="2000" b="1" i="1">
                          <a:solidFill>
                            <a:srgbClr val="0000FF"/>
                          </a:solidFill>
                          <a:latin typeface="Cambria Math"/>
                        </a:rPr>
                        <m:t>−</m:t>
                      </m:r>
                      <m:r>
                        <a:rPr lang="cs-CZ" sz="2000" b="1" i="1">
                          <a:solidFill>
                            <a:srgbClr val="0000FF"/>
                          </a:solidFill>
                          <a:latin typeface="Cambria Math"/>
                        </a:rPr>
                        <m:t>𝟑𝟐</m:t>
                      </m:r>
                      <m:r>
                        <a:rPr lang="cs-CZ" sz="2000" b="1" i="1">
                          <a:solidFill>
                            <a:srgbClr val="0000FF"/>
                          </a:solidFill>
                          <a:latin typeface="Cambria Math"/>
                        </a:rPr>
                        <m:t>𝒙</m:t>
                      </m:r>
                      <m:r>
                        <a:rPr lang="cs-CZ" sz="2000" b="1" i="1">
                          <a:solidFill>
                            <a:srgbClr val="0000FF"/>
                          </a:solidFill>
                          <a:latin typeface="Cambria Math"/>
                        </a:rPr>
                        <m:t>+</m:t>
                      </m:r>
                      <m:r>
                        <a:rPr lang="cs-CZ" sz="2000" b="1" i="1">
                          <a:solidFill>
                            <a:srgbClr val="0000FF"/>
                          </a:solidFill>
                          <a:latin typeface="Cambria Math"/>
                        </a:rPr>
                        <m:t>𝟏𝟎𝟎</m:t>
                      </m:r>
                      <m:r>
                        <a:rPr lang="cs-CZ" sz="2000" b="1" i="1">
                          <a:solidFill>
                            <a:srgbClr val="0000FF"/>
                          </a:solidFill>
                          <a:latin typeface="Cambria Math"/>
                        </a:rPr>
                        <m:t>𝒚</m:t>
                      </m:r>
                      <m:r>
                        <a:rPr lang="cs-CZ" sz="2000" b="1" i="1" smtClean="0">
                          <a:solidFill>
                            <a:srgbClr val="0000FF"/>
                          </a:solidFill>
                          <a:latin typeface="Cambria Math"/>
                        </a:rPr>
                        <m:t>−</m:t>
                      </m:r>
                      <m:r>
                        <a:rPr lang="cs-CZ" sz="2000" b="1" i="1" smtClean="0">
                          <a:solidFill>
                            <a:srgbClr val="0000FF"/>
                          </a:solidFill>
                          <a:latin typeface="Cambria Math"/>
                        </a:rPr>
                        <m:t>𝟐𝟖𝟒</m:t>
                      </m:r>
                      <m:r>
                        <a:rPr lang="cs-CZ" sz="2000" b="1" i="1">
                          <a:solidFill>
                            <a:srgbClr val="0000FF"/>
                          </a:solidFill>
                          <a:latin typeface="Cambria Math"/>
                        </a:rPr>
                        <m:t>=</m:t>
                      </m:r>
                      <m:r>
                        <a:rPr lang="cs-CZ" sz="2000" b="1" i="1">
                          <a:solidFill>
                            <a:srgbClr val="0000FF"/>
                          </a:solidFill>
                          <a:latin typeface="Cambria Math"/>
                        </a:rPr>
                        <m:t>𝟎</m:t>
                      </m:r>
                    </m:oMath>
                  </m:oMathPara>
                </a14:m>
                <a:endParaRPr lang="cs-CZ" sz="2000" b="1" dirty="0" smtClean="0">
                  <a:solidFill>
                    <a:srgbClr val="0000FF"/>
                  </a:solidFill>
                </a:endParaRPr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000" b="1" i="1" smtClean="0">
                          <a:solidFill>
                            <a:srgbClr val="0000FF"/>
                          </a:solidFill>
                          <a:latin typeface="Cambria Math"/>
                        </a:rPr>
                        <m:t>𝟏𝟔</m:t>
                      </m:r>
                      <m:d>
                        <m:dPr>
                          <m:begChr m:val="["/>
                          <m:endChr m:val="]"/>
                          <m:ctrlPr>
                            <a:rPr lang="cs-CZ" sz="2000" b="1" i="1" smtClean="0">
                              <a:solidFill>
                                <a:srgbClr val="0000FF"/>
                              </a:solidFill>
                              <a:latin typeface="Cambria Math"/>
                            </a:rPr>
                          </m:ctrlPr>
                        </m:dPr>
                        <m:e>
                          <m:sSup>
                            <m:sSupPr>
                              <m:ctrlPr>
                                <a:rPr lang="cs-CZ" sz="2000" b="1" i="1" smtClean="0">
                                  <a:solidFill>
                                    <a:srgbClr val="0000FF"/>
                                  </a:solidFill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2000" b="1" i="1" smtClean="0">
                                  <a:solidFill>
                                    <a:srgbClr val="0000FF"/>
                                  </a:solidFill>
                                  <a:latin typeface="Cambria Math"/>
                                </a:rPr>
                                <m:t>𝒙</m:t>
                              </m:r>
                            </m:e>
                            <m:sup>
                              <m:r>
                                <a:rPr lang="cs-CZ" sz="2000" b="1" i="1" smtClean="0">
                                  <a:solidFill>
                                    <a:srgbClr val="0000FF"/>
                                  </a:solidFill>
                                  <a:latin typeface="Cambria Math"/>
                                </a:rPr>
                                <m:t>𝟐</m:t>
                              </m:r>
                            </m:sup>
                          </m:sSup>
                          <m:r>
                            <a:rPr lang="cs-CZ" sz="2000" b="1" i="1" smtClean="0">
                              <a:solidFill>
                                <a:srgbClr val="0000FF"/>
                              </a:solidFill>
                              <a:latin typeface="Cambria Math"/>
                            </a:rPr>
                            <m:t>−</m:t>
                          </m:r>
                          <m:r>
                            <a:rPr lang="cs-CZ" sz="2000" b="1" i="1" smtClean="0">
                              <a:solidFill>
                                <a:srgbClr val="0000FF"/>
                              </a:solidFill>
                              <a:latin typeface="Cambria Math"/>
                            </a:rPr>
                            <m:t>𝟐</m:t>
                          </m:r>
                          <m:r>
                            <a:rPr lang="cs-CZ" sz="2000" b="1" i="1" smtClean="0">
                              <a:solidFill>
                                <a:srgbClr val="0000FF"/>
                              </a:solidFill>
                              <a:latin typeface="Cambria Math"/>
                            </a:rPr>
                            <m:t>𝒙</m:t>
                          </m:r>
                        </m:e>
                      </m:d>
                      <m:r>
                        <a:rPr lang="cs-CZ" sz="2000" b="1" i="1" smtClean="0">
                          <a:solidFill>
                            <a:srgbClr val="0000FF"/>
                          </a:solidFill>
                          <a:latin typeface="Cambria Math"/>
                        </a:rPr>
                        <m:t>+</m:t>
                      </m:r>
                      <m:r>
                        <a:rPr lang="cs-CZ" sz="2000" b="1" i="1" smtClean="0">
                          <a:solidFill>
                            <a:srgbClr val="0000FF"/>
                          </a:solidFill>
                          <a:latin typeface="Cambria Math"/>
                        </a:rPr>
                        <m:t>𝟐𝟓</m:t>
                      </m:r>
                      <m:d>
                        <m:dPr>
                          <m:begChr m:val="["/>
                          <m:endChr m:val="]"/>
                          <m:ctrlPr>
                            <a:rPr lang="cs-CZ" sz="2000" b="1" i="1" smtClean="0">
                              <a:solidFill>
                                <a:srgbClr val="0000FF"/>
                              </a:solidFill>
                              <a:latin typeface="Cambria Math"/>
                            </a:rPr>
                          </m:ctrlPr>
                        </m:dPr>
                        <m:e>
                          <m:sSup>
                            <m:sSupPr>
                              <m:ctrlPr>
                                <a:rPr lang="cs-CZ" sz="2000" b="1" i="1" smtClean="0">
                                  <a:solidFill>
                                    <a:srgbClr val="0000FF"/>
                                  </a:solidFill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2000" b="1" i="1" smtClean="0">
                                  <a:solidFill>
                                    <a:srgbClr val="0000FF"/>
                                  </a:solidFill>
                                  <a:latin typeface="Cambria Math"/>
                                </a:rPr>
                                <m:t>𝒚</m:t>
                              </m:r>
                            </m:e>
                            <m:sup>
                              <m:r>
                                <a:rPr lang="cs-CZ" sz="2000" b="1" i="1" smtClean="0">
                                  <a:solidFill>
                                    <a:srgbClr val="0000FF"/>
                                  </a:solidFill>
                                  <a:latin typeface="Cambria Math"/>
                                </a:rPr>
                                <m:t>𝟐</m:t>
                              </m:r>
                            </m:sup>
                          </m:sSup>
                          <m:r>
                            <a:rPr lang="cs-CZ" sz="2000" b="1" i="1" smtClean="0">
                              <a:solidFill>
                                <a:srgbClr val="0000FF"/>
                              </a:solidFill>
                              <a:latin typeface="Cambria Math"/>
                            </a:rPr>
                            <m:t>+</m:t>
                          </m:r>
                          <m:r>
                            <a:rPr lang="cs-CZ" sz="2000" b="1" i="1" smtClean="0">
                              <a:solidFill>
                                <a:srgbClr val="0000FF"/>
                              </a:solidFill>
                              <a:latin typeface="Cambria Math"/>
                            </a:rPr>
                            <m:t>𝟒</m:t>
                          </m:r>
                          <m:r>
                            <a:rPr lang="cs-CZ" sz="2000" b="1" i="1" smtClean="0">
                              <a:solidFill>
                                <a:srgbClr val="0000FF"/>
                              </a:solidFill>
                              <a:latin typeface="Cambria Math"/>
                            </a:rPr>
                            <m:t>𝒚</m:t>
                          </m:r>
                        </m:e>
                      </m:d>
                      <m:r>
                        <a:rPr lang="cs-CZ" sz="2000" b="1" i="1" smtClean="0">
                          <a:solidFill>
                            <a:srgbClr val="0000FF"/>
                          </a:solidFill>
                          <a:latin typeface="Cambria Math"/>
                        </a:rPr>
                        <m:t>−</m:t>
                      </m:r>
                      <m:r>
                        <a:rPr lang="cs-CZ" sz="2000" b="1" i="1" smtClean="0">
                          <a:solidFill>
                            <a:srgbClr val="0000FF"/>
                          </a:solidFill>
                          <a:latin typeface="Cambria Math"/>
                        </a:rPr>
                        <m:t>𝟐𝟖𝟒</m:t>
                      </m:r>
                      <m:r>
                        <a:rPr lang="cs-CZ" sz="2000" b="1" i="1" smtClean="0">
                          <a:solidFill>
                            <a:srgbClr val="0000FF"/>
                          </a:solidFill>
                          <a:latin typeface="Cambria Math"/>
                        </a:rPr>
                        <m:t>=</m:t>
                      </m:r>
                      <m:r>
                        <a:rPr lang="cs-CZ" sz="2000" b="1" i="1" smtClean="0">
                          <a:solidFill>
                            <a:srgbClr val="0000FF"/>
                          </a:solidFill>
                          <a:latin typeface="Cambria Math"/>
                        </a:rPr>
                        <m:t>𝟎</m:t>
                      </m:r>
                    </m:oMath>
                  </m:oMathPara>
                </a14:m>
                <a:endParaRPr lang="cs-CZ" sz="2000" b="1" dirty="0" smtClean="0">
                  <a:solidFill>
                    <a:srgbClr val="0000FF"/>
                  </a:solidFill>
                </a:endParaRPr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000" b="1" i="1" smtClean="0">
                          <a:solidFill>
                            <a:srgbClr val="0000FF"/>
                          </a:solidFill>
                          <a:latin typeface="Cambria Math"/>
                        </a:rPr>
                        <m:t>𝟏𝟔</m:t>
                      </m:r>
                      <m:d>
                        <m:dPr>
                          <m:begChr m:val="["/>
                          <m:endChr m:val="]"/>
                          <m:ctrlPr>
                            <a:rPr lang="cs-CZ" sz="2000" b="1" i="1" smtClean="0">
                              <a:solidFill>
                                <a:srgbClr val="0000FF"/>
                              </a:solidFill>
                              <a:latin typeface="Cambria Math"/>
                            </a:rPr>
                          </m:ctrlPr>
                        </m:dPr>
                        <m:e>
                          <m:sSup>
                            <m:sSupPr>
                              <m:ctrlPr>
                                <a:rPr lang="cs-CZ" sz="2000" b="1" i="1" smtClean="0">
                                  <a:solidFill>
                                    <a:srgbClr val="0000FF"/>
                                  </a:solidFill>
                                  <a:latin typeface="Cambria Math"/>
                                </a:rPr>
                              </m:ctrlPr>
                            </m:sSupPr>
                            <m:e>
                              <m:d>
                                <m:dPr>
                                  <m:ctrlPr>
                                    <a:rPr lang="cs-CZ" sz="2000" b="1" i="1" smtClean="0">
                                      <a:solidFill>
                                        <a:srgbClr val="0000FF"/>
                                      </a:solidFill>
                                      <a:latin typeface="Cambria Math"/>
                                    </a:rPr>
                                  </m:ctrlPr>
                                </m:dPr>
                                <m:e>
                                  <m:r>
                                    <a:rPr lang="cs-CZ" sz="2000" b="1" i="1" smtClean="0">
                                      <a:solidFill>
                                        <a:srgbClr val="0000FF"/>
                                      </a:solidFill>
                                      <a:latin typeface="Cambria Math"/>
                                    </a:rPr>
                                    <m:t>𝒙</m:t>
                                  </m:r>
                                  <m:r>
                                    <a:rPr lang="cs-CZ" sz="2000" b="1" i="1" smtClean="0">
                                      <a:solidFill>
                                        <a:srgbClr val="0000FF"/>
                                      </a:solidFill>
                                      <a:latin typeface="Cambria Math"/>
                                    </a:rPr>
                                    <m:t>−</m:t>
                                  </m:r>
                                  <m:r>
                                    <a:rPr lang="cs-CZ" sz="2000" b="1" i="1" smtClean="0">
                                      <a:solidFill>
                                        <a:srgbClr val="0000FF"/>
                                      </a:solidFill>
                                      <a:latin typeface="Cambria Math"/>
                                    </a:rPr>
                                    <m:t>𝟏</m:t>
                                  </m:r>
                                </m:e>
                              </m:d>
                            </m:e>
                            <m:sup>
                              <m:r>
                                <a:rPr lang="cs-CZ" sz="2000" b="1" i="1" smtClean="0">
                                  <a:solidFill>
                                    <a:srgbClr val="0000FF"/>
                                  </a:solidFill>
                                  <a:latin typeface="Cambria Math"/>
                                </a:rPr>
                                <m:t>𝟐</m:t>
                              </m:r>
                            </m:sup>
                          </m:sSup>
                          <m:r>
                            <a:rPr lang="cs-CZ" sz="2000" b="1" i="1" smtClean="0">
                              <a:solidFill>
                                <a:srgbClr val="0000FF"/>
                              </a:solidFill>
                              <a:latin typeface="Cambria Math"/>
                            </a:rPr>
                            <m:t>−</m:t>
                          </m:r>
                          <m:r>
                            <a:rPr lang="cs-CZ" sz="2000" b="1" i="1" smtClean="0">
                              <a:solidFill>
                                <a:srgbClr val="0000FF"/>
                              </a:solidFill>
                              <a:latin typeface="Cambria Math"/>
                            </a:rPr>
                            <m:t>𝟏</m:t>
                          </m:r>
                        </m:e>
                      </m:d>
                      <m:r>
                        <a:rPr lang="cs-CZ" sz="2000" b="1" i="1" smtClean="0">
                          <a:solidFill>
                            <a:srgbClr val="0000FF"/>
                          </a:solidFill>
                          <a:latin typeface="Cambria Math"/>
                        </a:rPr>
                        <m:t>+</m:t>
                      </m:r>
                      <m:r>
                        <a:rPr lang="cs-CZ" sz="2000" b="1" i="1" smtClean="0">
                          <a:solidFill>
                            <a:srgbClr val="0000FF"/>
                          </a:solidFill>
                          <a:latin typeface="Cambria Math"/>
                        </a:rPr>
                        <m:t>𝟐𝟓</m:t>
                      </m:r>
                      <m:d>
                        <m:dPr>
                          <m:begChr m:val="["/>
                          <m:endChr m:val="]"/>
                          <m:ctrlPr>
                            <a:rPr lang="cs-CZ" sz="2000" b="1" i="1" smtClean="0">
                              <a:solidFill>
                                <a:srgbClr val="0000FF"/>
                              </a:solidFill>
                              <a:latin typeface="Cambria Math"/>
                            </a:rPr>
                          </m:ctrlPr>
                        </m:dPr>
                        <m:e>
                          <m:sSup>
                            <m:sSupPr>
                              <m:ctrlPr>
                                <a:rPr lang="cs-CZ" sz="2000" b="1" i="1" smtClean="0">
                                  <a:solidFill>
                                    <a:srgbClr val="0000FF"/>
                                  </a:solidFill>
                                  <a:latin typeface="Cambria Math"/>
                                </a:rPr>
                              </m:ctrlPr>
                            </m:sSupPr>
                            <m:e>
                              <m:d>
                                <m:dPr>
                                  <m:ctrlPr>
                                    <a:rPr lang="cs-CZ" sz="2000" b="1" i="1" smtClean="0">
                                      <a:solidFill>
                                        <a:srgbClr val="0000FF"/>
                                      </a:solidFill>
                                      <a:latin typeface="Cambria Math"/>
                                    </a:rPr>
                                  </m:ctrlPr>
                                </m:dPr>
                                <m:e>
                                  <m:r>
                                    <a:rPr lang="cs-CZ" sz="2000" b="1" i="1" smtClean="0">
                                      <a:solidFill>
                                        <a:srgbClr val="0000FF"/>
                                      </a:solidFill>
                                      <a:latin typeface="Cambria Math"/>
                                    </a:rPr>
                                    <m:t>𝒚</m:t>
                                  </m:r>
                                  <m:r>
                                    <a:rPr lang="cs-CZ" sz="2000" b="1" i="1" smtClean="0">
                                      <a:solidFill>
                                        <a:srgbClr val="0000FF"/>
                                      </a:solidFill>
                                      <a:latin typeface="Cambria Math"/>
                                    </a:rPr>
                                    <m:t>+</m:t>
                                  </m:r>
                                  <m:r>
                                    <a:rPr lang="cs-CZ" sz="2000" b="1" i="1" smtClean="0">
                                      <a:solidFill>
                                        <a:srgbClr val="0000FF"/>
                                      </a:solidFill>
                                      <a:latin typeface="Cambria Math"/>
                                    </a:rPr>
                                    <m:t>𝟐</m:t>
                                  </m:r>
                                </m:e>
                              </m:d>
                            </m:e>
                            <m:sup>
                              <m:r>
                                <a:rPr lang="cs-CZ" sz="2000" b="1" i="1" smtClean="0">
                                  <a:solidFill>
                                    <a:srgbClr val="0000FF"/>
                                  </a:solidFill>
                                  <a:latin typeface="Cambria Math"/>
                                </a:rPr>
                                <m:t>𝟐</m:t>
                              </m:r>
                            </m:sup>
                          </m:sSup>
                          <m:r>
                            <a:rPr lang="cs-CZ" sz="2000" b="1" i="1" smtClean="0">
                              <a:solidFill>
                                <a:srgbClr val="0000FF"/>
                              </a:solidFill>
                              <a:latin typeface="Cambria Math"/>
                            </a:rPr>
                            <m:t>−</m:t>
                          </m:r>
                          <m:r>
                            <a:rPr lang="cs-CZ" sz="2000" b="1" i="1" smtClean="0">
                              <a:solidFill>
                                <a:srgbClr val="0000FF"/>
                              </a:solidFill>
                              <a:latin typeface="Cambria Math"/>
                            </a:rPr>
                            <m:t>𝟒</m:t>
                          </m:r>
                        </m:e>
                      </m:d>
                      <m:r>
                        <a:rPr lang="cs-CZ" sz="2000" b="1" i="1" smtClean="0">
                          <a:solidFill>
                            <a:srgbClr val="0000FF"/>
                          </a:solidFill>
                          <a:latin typeface="Cambria Math"/>
                        </a:rPr>
                        <m:t>−</m:t>
                      </m:r>
                      <m:r>
                        <a:rPr lang="cs-CZ" sz="2000" b="1" i="1" smtClean="0">
                          <a:solidFill>
                            <a:srgbClr val="0000FF"/>
                          </a:solidFill>
                          <a:latin typeface="Cambria Math"/>
                        </a:rPr>
                        <m:t>𝟐𝟖𝟒</m:t>
                      </m:r>
                      <m:r>
                        <a:rPr lang="cs-CZ" sz="2000" b="1" i="1" smtClean="0">
                          <a:solidFill>
                            <a:srgbClr val="0000FF"/>
                          </a:solidFill>
                          <a:latin typeface="Cambria Math"/>
                        </a:rPr>
                        <m:t>=</m:t>
                      </m:r>
                      <m:r>
                        <a:rPr lang="cs-CZ" sz="2000" b="1" i="1" smtClean="0">
                          <a:solidFill>
                            <a:srgbClr val="0000FF"/>
                          </a:solidFill>
                          <a:latin typeface="Cambria Math"/>
                        </a:rPr>
                        <m:t>𝟎</m:t>
                      </m:r>
                    </m:oMath>
                  </m:oMathPara>
                </a14:m>
                <a:endParaRPr lang="cs-CZ" sz="2000" b="1" dirty="0" smtClean="0">
                  <a:solidFill>
                    <a:srgbClr val="0000FF"/>
                  </a:solidFill>
                </a:endParaRPr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000" b="1" i="1" smtClean="0">
                          <a:solidFill>
                            <a:srgbClr val="0000FF"/>
                          </a:solidFill>
                          <a:latin typeface="Cambria Math"/>
                        </a:rPr>
                        <m:t>𝟏𝟔</m:t>
                      </m:r>
                      <m:sSup>
                        <m:sSupPr>
                          <m:ctrlPr>
                            <a:rPr lang="cs-CZ" sz="2000" b="1" i="1" smtClean="0">
                              <a:solidFill>
                                <a:srgbClr val="0000FF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sz="2000" b="1" i="1" smtClean="0">
                                  <a:solidFill>
                                    <a:srgbClr val="0000FF"/>
                                  </a:solidFill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sz="2000" b="1" i="1" smtClean="0">
                                  <a:solidFill>
                                    <a:srgbClr val="0000FF"/>
                                  </a:solidFill>
                                  <a:latin typeface="Cambria Math"/>
                                </a:rPr>
                                <m:t>𝒙</m:t>
                              </m:r>
                              <m:r>
                                <a:rPr lang="cs-CZ" sz="2000" b="1" i="1" smtClean="0">
                                  <a:solidFill>
                                    <a:srgbClr val="0000FF"/>
                                  </a:solidFill>
                                  <a:latin typeface="Cambria Math"/>
                                </a:rPr>
                                <m:t>−</m:t>
                              </m:r>
                              <m:r>
                                <a:rPr lang="cs-CZ" sz="2000" b="1" i="1" smtClean="0">
                                  <a:solidFill>
                                    <a:srgbClr val="0000FF"/>
                                  </a:solidFill>
                                  <a:latin typeface="Cambria Math"/>
                                </a:rPr>
                                <m:t>𝟏</m:t>
                              </m:r>
                            </m:e>
                          </m:d>
                        </m:e>
                        <m:sup>
                          <m:r>
                            <a:rPr lang="cs-CZ" sz="2000" b="1" i="1" smtClean="0">
                              <a:solidFill>
                                <a:srgbClr val="0000FF"/>
                              </a:solidFill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sz="2000" b="1" i="1" smtClean="0">
                          <a:solidFill>
                            <a:srgbClr val="0000FF"/>
                          </a:solidFill>
                          <a:latin typeface="Cambria Math"/>
                        </a:rPr>
                        <m:t>−</m:t>
                      </m:r>
                      <m:r>
                        <a:rPr lang="cs-CZ" sz="2000" b="1" i="1" smtClean="0">
                          <a:solidFill>
                            <a:srgbClr val="0000FF"/>
                          </a:solidFill>
                          <a:latin typeface="Cambria Math"/>
                        </a:rPr>
                        <m:t>𝟏𝟔</m:t>
                      </m:r>
                      <m:r>
                        <a:rPr lang="cs-CZ" sz="2000" b="1" i="1" smtClean="0">
                          <a:solidFill>
                            <a:srgbClr val="0000FF"/>
                          </a:solidFill>
                          <a:latin typeface="Cambria Math"/>
                        </a:rPr>
                        <m:t>+</m:t>
                      </m:r>
                      <m:r>
                        <a:rPr lang="cs-CZ" sz="2000" b="1" i="1" smtClean="0">
                          <a:solidFill>
                            <a:srgbClr val="0000FF"/>
                          </a:solidFill>
                          <a:latin typeface="Cambria Math"/>
                        </a:rPr>
                        <m:t>𝟐𝟓</m:t>
                      </m:r>
                      <m:sSup>
                        <m:sSupPr>
                          <m:ctrlPr>
                            <a:rPr lang="cs-CZ" sz="2000" b="1" i="1" smtClean="0">
                              <a:solidFill>
                                <a:srgbClr val="0000FF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sz="2000" b="1" i="1" smtClean="0">
                                  <a:solidFill>
                                    <a:srgbClr val="0000FF"/>
                                  </a:solidFill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sz="2000" b="1" i="1" smtClean="0">
                                  <a:solidFill>
                                    <a:srgbClr val="0000FF"/>
                                  </a:solidFill>
                                  <a:latin typeface="Cambria Math"/>
                                </a:rPr>
                                <m:t>𝒚</m:t>
                              </m:r>
                              <m:r>
                                <a:rPr lang="cs-CZ" sz="2000" b="1" i="1" smtClean="0">
                                  <a:solidFill>
                                    <a:srgbClr val="0000FF"/>
                                  </a:solidFill>
                                  <a:latin typeface="Cambria Math"/>
                                </a:rPr>
                                <m:t>+</m:t>
                              </m:r>
                              <m:r>
                                <a:rPr lang="cs-CZ" sz="2000" b="1" i="1" smtClean="0">
                                  <a:solidFill>
                                    <a:srgbClr val="0000FF"/>
                                  </a:solidFill>
                                  <a:latin typeface="Cambria Math"/>
                                </a:rPr>
                                <m:t>𝟐</m:t>
                              </m:r>
                            </m:e>
                          </m:d>
                        </m:e>
                        <m:sup>
                          <m:r>
                            <a:rPr lang="cs-CZ" sz="2000" b="1" i="1" smtClean="0">
                              <a:solidFill>
                                <a:srgbClr val="0000FF"/>
                              </a:solidFill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sz="2000" b="1" i="1" smtClean="0">
                          <a:solidFill>
                            <a:srgbClr val="0000FF"/>
                          </a:solidFill>
                          <a:latin typeface="Cambria Math"/>
                        </a:rPr>
                        <m:t>−</m:t>
                      </m:r>
                      <m:r>
                        <a:rPr lang="cs-CZ" sz="2000" b="1" i="1" smtClean="0">
                          <a:solidFill>
                            <a:srgbClr val="0000FF"/>
                          </a:solidFill>
                          <a:latin typeface="Cambria Math"/>
                        </a:rPr>
                        <m:t>𝟏𝟎𝟎</m:t>
                      </m:r>
                      <m:r>
                        <a:rPr lang="cs-CZ" sz="2000" b="1" i="1" smtClean="0">
                          <a:solidFill>
                            <a:srgbClr val="0000FF"/>
                          </a:solidFill>
                          <a:latin typeface="Cambria Math"/>
                        </a:rPr>
                        <m:t>−</m:t>
                      </m:r>
                      <m:r>
                        <a:rPr lang="cs-CZ" sz="2000" b="1" i="1" smtClean="0">
                          <a:solidFill>
                            <a:srgbClr val="0000FF"/>
                          </a:solidFill>
                          <a:latin typeface="Cambria Math"/>
                        </a:rPr>
                        <m:t>𝟐𝟖𝟒</m:t>
                      </m:r>
                      <m:r>
                        <a:rPr lang="cs-CZ" sz="2000" b="1" i="1" smtClean="0">
                          <a:solidFill>
                            <a:srgbClr val="0000FF"/>
                          </a:solidFill>
                          <a:latin typeface="Cambria Math"/>
                        </a:rPr>
                        <m:t>=</m:t>
                      </m:r>
                      <m:r>
                        <a:rPr lang="cs-CZ" sz="2000" b="1" i="1" smtClean="0">
                          <a:solidFill>
                            <a:srgbClr val="0000FF"/>
                          </a:solidFill>
                          <a:latin typeface="Cambria Math"/>
                        </a:rPr>
                        <m:t>𝟎</m:t>
                      </m:r>
                    </m:oMath>
                  </m:oMathPara>
                </a14:m>
                <a:endParaRPr lang="cs-CZ" sz="2000" b="1" dirty="0" smtClean="0">
                  <a:solidFill>
                    <a:srgbClr val="0000FF"/>
                  </a:solidFill>
                </a:endParaRPr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000" b="1" i="1">
                          <a:solidFill>
                            <a:srgbClr val="0000FF"/>
                          </a:solidFill>
                          <a:latin typeface="Cambria Math"/>
                        </a:rPr>
                        <m:t>𝟏𝟔</m:t>
                      </m:r>
                      <m:sSup>
                        <m:sSupPr>
                          <m:ctrlPr>
                            <a:rPr lang="cs-CZ" sz="2000" b="1" i="1">
                              <a:solidFill>
                                <a:srgbClr val="0000FF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sz="2000" b="1" i="1">
                                  <a:solidFill>
                                    <a:srgbClr val="0000FF"/>
                                  </a:solidFill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sz="2000" b="1" i="1">
                                  <a:solidFill>
                                    <a:srgbClr val="0000FF"/>
                                  </a:solidFill>
                                  <a:latin typeface="Cambria Math"/>
                                </a:rPr>
                                <m:t>𝒙</m:t>
                              </m:r>
                              <m:r>
                                <a:rPr lang="cs-CZ" sz="2000" b="1" i="1">
                                  <a:solidFill>
                                    <a:srgbClr val="0000FF"/>
                                  </a:solidFill>
                                  <a:latin typeface="Cambria Math"/>
                                </a:rPr>
                                <m:t>−</m:t>
                              </m:r>
                              <m:r>
                                <a:rPr lang="cs-CZ" sz="2000" b="1" i="1">
                                  <a:solidFill>
                                    <a:srgbClr val="0000FF"/>
                                  </a:solidFill>
                                  <a:latin typeface="Cambria Math"/>
                                </a:rPr>
                                <m:t>𝟏</m:t>
                              </m:r>
                            </m:e>
                          </m:d>
                        </m:e>
                        <m:sup>
                          <m:r>
                            <a:rPr lang="cs-CZ" sz="2000" b="1" i="1">
                              <a:solidFill>
                                <a:srgbClr val="0000FF"/>
                              </a:solidFill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sz="2000" b="1" i="1">
                          <a:solidFill>
                            <a:srgbClr val="0000FF"/>
                          </a:solidFill>
                          <a:latin typeface="Cambria Math"/>
                        </a:rPr>
                        <m:t>+</m:t>
                      </m:r>
                      <m:r>
                        <a:rPr lang="cs-CZ" sz="2000" b="1" i="1">
                          <a:solidFill>
                            <a:srgbClr val="0000FF"/>
                          </a:solidFill>
                          <a:latin typeface="Cambria Math"/>
                        </a:rPr>
                        <m:t>𝟐𝟓</m:t>
                      </m:r>
                      <m:sSup>
                        <m:sSupPr>
                          <m:ctrlPr>
                            <a:rPr lang="cs-CZ" sz="2000" b="1" i="1">
                              <a:solidFill>
                                <a:srgbClr val="0000FF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sz="2000" b="1" i="1">
                                  <a:solidFill>
                                    <a:srgbClr val="0000FF"/>
                                  </a:solidFill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sz="2000" b="1" i="1">
                                  <a:solidFill>
                                    <a:srgbClr val="0000FF"/>
                                  </a:solidFill>
                                  <a:latin typeface="Cambria Math"/>
                                </a:rPr>
                                <m:t>𝒚</m:t>
                              </m:r>
                              <m:r>
                                <a:rPr lang="cs-CZ" sz="2000" b="1" i="1">
                                  <a:solidFill>
                                    <a:srgbClr val="0000FF"/>
                                  </a:solidFill>
                                  <a:latin typeface="Cambria Math"/>
                                </a:rPr>
                                <m:t>+</m:t>
                              </m:r>
                              <m:r>
                                <a:rPr lang="cs-CZ" sz="2000" b="1" i="1">
                                  <a:solidFill>
                                    <a:srgbClr val="0000FF"/>
                                  </a:solidFill>
                                  <a:latin typeface="Cambria Math"/>
                                </a:rPr>
                                <m:t>𝟐</m:t>
                              </m:r>
                            </m:e>
                          </m:d>
                        </m:e>
                        <m:sup>
                          <m:r>
                            <a:rPr lang="cs-CZ" sz="2000" b="1" i="1">
                              <a:solidFill>
                                <a:srgbClr val="0000FF"/>
                              </a:solidFill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sz="2000" b="1" i="0" smtClean="0">
                          <a:solidFill>
                            <a:srgbClr val="0000FF"/>
                          </a:solidFill>
                          <a:latin typeface="Cambria Math"/>
                        </a:rPr>
                        <m:t>=</m:t>
                      </m:r>
                      <m:r>
                        <a:rPr lang="cs-CZ" sz="2000" b="1" i="0" smtClean="0">
                          <a:solidFill>
                            <a:srgbClr val="0000FF"/>
                          </a:solidFill>
                          <a:latin typeface="Cambria Math"/>
                        </a:rPr>
                        <m:t>𝟒𝟎𝟎</m:t>
                      </m:r>
                      <m:r>
                        <a:rPr lang="cs-CZ" sz="2000" b="1" i="0" smtClean="0">
                          <a:solidFill>
                            <a:srgbClr val="0000FF"/>
                          </a:solidFill>
                          <a:latin typeface="Cambria Math"/>
                        </a:rPr>
                        <m:t>    /:</m:t>
                      </m:r>
                      <m:r>
                        <a:rPr lang="cs-CZ" sz="2000" b="1" i="0" smtClean="0">
                          <a:solidFill>
                            <a:srgbClr val="0000FF"/>
                          </a:solidFill>
                          <a:latin typeface="Cambria Math"/>
                        </a:rPr>
                        <m:t>𝟒𝟎𝟎</m:t>
                      </m:r>
                    </m:oMath>
                  </m:oMathPara>
                </a14:m>
                <a:endParaRPr lang="cs-CZ" sz="2000" b="1" dirty="0" smtClean="0">
                  <a:solidFill>
                    <a:srgbClr val="C00000"/>
                  </a:solidFill>
                </a:endParaRPr>
              </a:p>
            </p:txBody>
          </p:sp>
        </mc:Choice>
        <mc:Fallback xmlns="">
          <p:sp>
            <p:nvSpPr>
              <p:cNvPr id="22" name="Obdélník 21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47664" y="3068960"/>
                <a:ext cx="5696559" cy="1731436"/>
              </a:xfrm>
              <a:prstGeom prst="rect">
                <a:avLst/>
              </a:prstGeom>
              <a:blipFill rotWithShape="1">
                <a:blip r:embed="rId6"/>
                <a:stretch>
                  <a:fillRect b="-281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3" name="TextovéPole 22"/>
              <p:cNvSpPr txBox="1"/>
              <p:nvPr/>
            </p:nvSpPr>
            <p:spPr>
              <a:xfrm>
                <a:off x="1655432" y="5591495"/>
                <a:ext cx="2916568" cy="717825"/>
              </a:xfrm>
              <a:prstGeom prst="rect">
                <a:avLst/>
              </a:prstGeom>
            </p:spPr>
            <p:style>
              <a:lnRef idx="2">
                <a:schemeClr val="accent6"/>
              </a:lnRef>
              <a:fillRef idx="1">
                <a:schemeClr val="lt1"/>
              </a:fillRef>
              <a:effectRef idx="0">
                <a:schemeClr val="accent6"/>
              </a:effectRef>
              <a:fontRef idx="minor">
                <a:schemeClr val="dk1"/>
              </a:fontRef>
            </p:style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0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cs-CZ" sz="2000" b="1" i="1">
                                  <a:solidFill>
                                    <a:srgbClr val="C00000"/>
                                  </a:solidFill>
                                  <a:latin typeface="Cambria Math"/>
                                </a:rPr>
                              </m:ctrlPr>
                            </m:sSupPr>
                            <m:e>
                              <m:d>
                                <m:dPr>
                                  <m:ctrlPr>
                                    <a:rPr lang="cs-CZ" sz="2000" b="1" i="1">
                                      <a:solidFill>
                                        <a:srgbClr val="C00000"/>
                                      </a:solidFill>
                                      <a:latin typeface="Cambria Math"/>
                                    </a:rPr>
                                  </m:ctrlPr>
                                </m:dPr>
                                <m:e>
                                  <m:r>
                                    <a:rPr lang="cs-CZ" sz="2000" b="1" i="1">
                                      <a:solidFill>
                                        <a:srgbClr val="C00000"/>
                                      </a:solidFill>
                                      <a:latin typeface="Cambria Math"/>
                                    </a:rPr>
                                    <m:t>𝒙</m:t>
                                  </m:r>
                                  <m:r>
                                    <a:rPr lang="cs-CZ" sz="2000" b="1" i="1">
                                      <a:solidFill>
                                        <a:srgbClr val="C00000"/>
                                      </a:solidFill>
                                      <a:latin typeface="Cambria Math"/>
                                    </a:rPr>
                                    <m:t>−</m:t>
                                  </m:r>
                                  <m:r>
                                    <a:rPr lang="cs-CZ" sz="2000" b="1" i="1">
                                      <a:solidFill>
                                        <a:srgbClr val="C00000"/>
                                      </a:solidFill>
                                      <a:latin typeface="Cambria Math"/>
                                    </a:rPr>
                                    <m:t>𝟏</m:t>
                                  </m:r>
                                </m:e>
                              </m:d>
                            </m:e>
                            <m:sup>
                              <m:r>
                                <a:rPr lang="cs-CZ" sz="2000" b="1" i="1">
                                  <a:solidFill>
                                    <a:srgbClr val="C00000"/>
                                  </a:solidFill>
                                  <a:latin typeface="Cambria Math"/>
                                </a:rPr>
                                <m:t>𝟐</m:t>
                              </m:r>
                            </m:sup>
                          </m:sSup>
                          <m:r>
                            <a:rPr lang="cs-CZ" sz="2000" b="1" i="1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+</m:t>
                          </m:r>
                        </m:num>
                        <m:den>
                          <m:r>
                            <a:rPr lang="cs-CZ" sz="2000" b="1" i="1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𝟐𝟓</m:t>
                          </m:r>
                        </m:den>
                      </m:f>
                      <m:f>
                        <m:fPr>
                          <m:ctrlPr>
                            <a:rPr lang="cs-CZ" sz="2000" b="1" i="1">
                              <a:solidFill>
                                <a:srgbClr val="C0000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cs-CZ" sz="2000" b="1" i="1">
                                  <a:solidFill>
                                    <a:srgbClr val="C00000"/>
                                  </a:solidFill>
                                  <a:latin typeface="Cambria Math"/>
                                </a:rPr>
                              </m:ctrlPr>
                            </m:sSupPr>
                            <m:e>
                              <m:d>
                                <m:dPr>
                                  <m:ctrlPr>
                                    <a:rPr lang="cs-CZ" sz="2000" b="1" i="1">
                                      <a:solidFill>
                                        <a:srgbClr val="C00000"/>
                                      </a:solidFill>
                                      <a:latin typeface="Cambria Math"/>
                                    </a:rPr>
                                  </m:ctrlPr>
                                </m:dPr>
                                <m:e>
                                  <m:r>
                                    <a:rPr lang="cs-CZ" sz="2000" b="1" i="1">
                                      <a:solidFill>
                                        <a:srgbClr val="C00000"/>
                                      </a:solidFill>
                                      <a:latin typeface="Cambria Math"/>
                                    </a:rPr>
                                    <m:t>𝒚</m:t>
                                  </m:r>
                                  <m:r>
                                    <a:rPr lang="cs-CZ" sz="2000" b="1" i="1">
                                      <a:solidFill>
                                        <a:srgbClr val="C00000"/>
                                      </a:solidFill>
                                      <a:latin typeface="Cambria Math"/>
                                    </a:rPr>
                                    <m:t>+</m:t>
                                  </m:r>
                                  <m:r>
                                    <a:rPr lang="cs-CZ" sz="2000" b="1" i="1">
                                      <a:solidFill>
                                        <a:srgbClr val="C00000"/>
                                      </a:solidFill>
                                      <a:latin typeface="Cambria Math"/>
                                    </a:rPr>
                                    <m:t>𝟐</m:t>
                                  </m:r>
                                </m:e>
                              </m:d>
                            </m:e>
                            <m:sup>
                              <m:r>
                                <a:rPr lang="cs-CZ" sz="2000" b="1" i="1">
                                  <a:solidFill>
                                    <a:srgbClr val="C00000"/>
                                  </a:solidFill>
                                  <a:latin typeface="Cambria Math"/>
                                </a:rPr>
                                <m:t>𝟐</m:t>
                              </m:r>
                            </m:sup>
                          </m:sSup>
                        </m:num>
                        <m:den>
                          <m:r>
                            <a:rPr lang="cs-CZ" sz="2000" b="1" i="1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𝟏𝟔</m:t>
                          </m:r>
                        </m:den>
                      </m:f>
                      <m:r>
                        <a:rPr lang="cs-CZ" sz="2000" b="1" i="1">
                          <a:solidFill>
                            <a:srgbClr val="C00000"/>
                          </a:solidFill>
                          <a:latin typeface="Cambria Math"/>
                        </a:rPr>
                        <m:t>=</m:t>
                      </m:r>
                      <m:r>
                        <a:rPr lang="cs-CZ" sz="2000" b="1" i="1">
                          <a:solidFill>
                            <a:srgbClr val="C00000"/>
                          </a:solidFill>
                          <a:latin typeface="Cambria Math"/>
                        </a:rPr>
                        <m:t>𝟏</m:t>
                      </m:r>
                    </m:oMath>
                  </m:oMathPara>
                </a14:m>
                <a:endParaRPr lang="cs-CZ" sz="2000" b="1" dirty="0" smtClean="0">
                  <a:solidFill>
                    <a:srgbClr val="C00000"/>
                  </a:solidFill>
                </a:endParaRPr>
              </a:p>
            </p:txBody>
          </p:sp>
        </mc:Choice>
        <mc:Fallback xmlns="">
          <p:sp>
            <p:nvSpPr>
              <p:cNvPr id="23" name="TextovéPole 2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55432" y="5591495"/>
                <a:ext cx="2916568" cy="717825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5216552" y="5765194"/>
                <a:ext cx="982770" cy="400110"/>
              </a:xfrm>
              <a:prstGeom prst="rect">
                <a:avLst/>
              </a:prstGeom>
            </p:spPr>
            <p:style>
              <a:lnRef idx="2">
                <a:schemeClr val="accent6"/>
              </a:lnRef>
              <a:fillRef idx="1">
                <a:schemeClr val="lt1"/>
              </a:fillRef>
              <a:effectRef idx="0">
                <a:schemeClr val="accent6"/>
              </a:effectRef>
              <a:fontRef idx="minor">
                <a:schemeClr val="dk1"/>
              </a:fontRef>
            </p:style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000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𝑬𝑭</m:t>
                      </m:r>
                      <m:r>
                        <a:rPr lang="cs-CZ" sz="2000" b="1" i="1" smtClean="0">
                          <a:solidFill>
                            <a:srgbClr val="C00000"/>
                          </a:solidFill>
                          <a:latin typeface="Cambria Math"/>
                          <a:ea typeface="Cambria Math"/>
                        </a:rPr>
                        <m:t>∥</m:t>
                      </m:r>
                      <m:r>
                        <a:rPr lang="cs-CZ" sz="2000" b="1" i="1" smtClean="0">
                          <a:solidFill>
                            <a:srgbClr val="C00000"/>
                          </a:solidFill>
                          <a:latin typeface="Cambria Math"/>
                          <a:ea typeface="Cambria Math"/>
                        </a:rPr>
                        <m:t>𝒙</m:t>
                      </m:r>
                    </m:oMath>
                  </m:oMathPara>
                </a14:m>
                <a:endParaRPr lang="cs-CZ" sz="2000" b="1" dirty="0">
                  <a:solidFill>
                    <a:srgbClr val="C00000"/>
                  </a:solidFill>
                </a:endParaRPr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16552" y="5765194"/>
                <a:ext cx="982770" cy="400110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6" name="Šipka dolů 25"/>
          <p:cNvSpPr/>
          <p:nvPr/>
        </p:nvSpPr>
        <p:spPr>
          <a:xfrm rot="10800000" flipV="1">
            <a:off x="1704802" y="2357985"/>
            <a:ext cx="325455" cy="538586"/>
          </a:xfrm>
          <a:prstGeom prst="downArrow">
            <a:avLst>
              <a:gd name="adj1" fmla="val 26521"/>
              <a:gd name="adj2" fmla="val 87033"/>
            </a:avLst>
          </a:prstGeom>
          <a:solidFill>
            <a:srgbClr val="03B503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 dirty="0">
              <a:ln>
                <a:solidFill>
                  <a:schemeClr val="tx1"/>
                </a:solidFill>
              </a:ln>
            </a:endParaRPr>
          </a:p>
        </p:txBody>
      </p:sp>
      <p:sp>
        <p:nvSpPr>
          <p:cNvPr id="27" name="Šipka dolů 26"/>
          <p:cNvSpPr/>
          <p:nvPr/>
        </p:nvSpPr>
        <p:spPr>
          <a:xfrm rot="10800000" flipV="1">
            <a:off x="1729883" y="4800396"/>
            <a:ext cx="325455" cy="538586"/>
          </a:xfrm>
          <a:prstGeom prst="downArrow">
            <a:avLst>
              <a:gd name="adj1" fmla="val 26521"/>
              <a:gd name="adj2" fmla="val 87033"/>
            </a:avLst>
          </a:prstGeom>
          <a:solidFill>
            <a:srgbClr val="03B503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 dirty="0">
              <a:ln>
                <a:solidFill>
                  <a:schemeClr val="tx1"/>
                </a:solidFill>
              </a:ln>
            </a:endParaRPr>
          </a:p>
        </p:txBody>
      </p:sp>
    </p:spTree>
    <p:extLst>
      <p:ext uri="{BB962C8B-B14F-4D97-AF65-F5344CB8AC3E}">
        <p14:creationId xmlns:p14="http://schemas.microsoft.com/office/powerpoint/2010/main" val="8983979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500"/>
                            </p:stCondLst>
                            <p:childTnLst>
                              <p:par>
                                <p:cTn id="2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500"/>
                                        <p:tgtEl>
                                          <p:spTgt spid="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000"/>
                            </p:stCondLst>
                            <p:childTnLst>
                              <p:par>
                                <p:cTn id="3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500"/>
                                        <p:tgtEl>
                                          <p:spTgt spid="2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500"/>
                            </p:stCondLst>
                            <p:childTnLst>
                              <p:par>
                                <p:cTn id="3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2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2000"/>
                            </p:stCondLst>
                            <p:childTnLst>
                              <p:par>
                                <p:cTn id="3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1" dur="500"/>
                                        <p:tgtEl>
                                          <p:spTgt spid="2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/>
      <p:bldP spid="21" grpId="0"/>
      <p:bldP spid="22" grpId="0" uiExpand="1" build="p"/>
      <p:bldP spid="23" grpId="0" animBg="1"/>
      <p:bldP spid="6" grpId="0" animBg="1"/>
      <p:bldP spid="26" grpId="0" animBg="1"/>
      <p:bldP spid="2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" name="Skupina 11"/>
          <p:cNvGrpSpPr/>
          <p:nvPr/>
        </p:nvGrpSpPr>
        <p:grpSpPr>
          <a:xfrm>
            <a:off x="575556" y="146186"/>
            <a:ext cx="7992888" cy="1050568"/>
            <a:chOff x="323528" y="146184"/>
            <a:chExt cx="7992888" cy="1050568"/>
          </a:xfrm>
        </p:grpSpPr>
        <p:sp>
          <p:nvSpPr>
            <p:cNvPr id="13" name="Nadpis 1"/>
            <p:cNvSpPr txBox="1">
              <a:spLocks/>
            </p:cNvSpPr>
            <p:nvPr/>
          </p:nvSpPr>
          <p:spPr>
            <a:xfrm>
              <a:off x="395536" y="146184"/>
              <a:ext cx="5976664" cy="725439"/>
            </a:xfrm>
            <a:prstGeom prst="rect">
              <a:avLst/>
            </a:prstGeom>
          </p:spPr>
          <p:txBody>
            <a:bodyPr/>
            <a:lstStyle>
              <a:lvl1pPr algn="ctr" defTabSz="914400" rtl="0" eaLnBrk="1" latinLnBrk="0" hangingPunct="1">
                <a:spcBef>
                  <a:spcPct val="0"/>
                </a:spcBef>
                <a:buNone/>
                <a:defRPr sz="4400" kern="1200">
                  <a:solidFill>
                    <a:schemeClr val="tx1"/>
                  </a:solidFill>
                  <a:latin typeface="+mj-lt"/>
                  <a:ea typeface="+mj-ea"/>
                  <a:cs typeface="+mj-cs"/>
                </a:defRPr>
              </a:lvl1pPr>
            </a:lstStyle>
            <a:p>
              <a:pPr algn="l"/>
              <a:endParaRPr lang="cs-CZ" sz="3200" b="1" i="1" dirty="0" smtClean="0"/>
            </a:p>
          </p:txBody>
        </p:sp>
        <p:pic>
          <p:nvPicPr>
            <p:cNvPr id="14" name="Picture 9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691531" y="242064"/>
              <a:ext cx="426997" cy="653358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  <a:extLst/>
          </p:spPr>
        </p:pic>
        <p:pic>
          <p:nvPicPr>
            <p:cNvPr id="15" name="Picture 2" descr="Zobrazit podrobnosti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102510" y="242064"/>
              <a:ext cx="565834" cy="65343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6" name="TextovéPole 15"/>
            <p:cNvSpPr txBox="1"/>
            <p:nvPr/>
          </p:nvSpPr>
          <p:spPr>
            <a:xfrm>
              <a:off x="6588224" y="827420"/>
              <a:ext cx="1295419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chemeClr val="tx1">
                      <a:lumMod val="95000"/>
                      <a:lumOff val="5000"/>
                    </a:schemeClr>
                  </a:solidFill>
                </a:rPr>
                <a:t>kuželosečky</a:t>
              </a:r>
              <a:endParaRPr lang="cs-CZ" dirty="0">
                <a:solidFill>
                  <a:schemeClr val="tx1">
                    <a:lumMod val="95000"/>
                    <a:lumOff val="5000"/>
                  </a:schemeClr>
                </a:solidFill>
              </a:endParaRPr>
            </a:p>
          </p:txBody>
        </p:sp>
        <p:cxnSp>
          <p:nvCxnSpPr>
            <p:cNvPr id="17" name="Přímá spojnice 16"/>
            <p:cNvCxnSpPr/>
            <p:nvPr/>
          </p:nvCxnSpPr>
          <p:spPr>
            <a:xfrm>
              <a:off x="395536" y="1187460"/>
              <a:ext cx="7920880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8" name="TextovéPole 17"/>
            <p:cNvSpPr txBox="1"/>
            <p:nvPr/>
          </p:nvSpPr>
          <p:spPr>
            <a:xfrm>
              <a:off x="323528" y="427311"/>
              <a:ext cx="4301562" cy="584775"/>
            </a:xfrm>
            <a:prstGeom prst="rect">
              <a:avLst/>
            </a:prstGeom>
            <a:noFill/>
            <a:ln w="28575">
              <a:noFill/>
            </a:ln>
          </p:spPr>
          <p:txBody>
            <a:bodyPr wrap="none" rtlCol="0">
              <a:spAutoFit/>
            </a:bodyPr>
            <a:lstStyle/>
            <a:p>
              <a:r>
                <a:rPr lang="cs-CZ" sz="3200" b="1" i="1" dirty="0" smtClean="0">
                  <a:solidFill>
                    <a:srgbClr val="0000FF"/>
                  </a:solidFill>
                </a:rPr>
                <a:t>Obecná </a:t>
              </a:r>
              <a:r>
                <a:rPr lang="cs-CZ" sz="3200" b="1" dirty="0" smtClean="0"/>
                <a:t>ROVNICE ELIPSY</a:t>
              </a:r>
              <a:endParaRPr lang="cs-CZ" sz="3200" b="1" i="1" dirty="0">
                <a:solidFill>
                  <a:srgbClr val="0000FF"/>
                </a:solidFill>
              </a:endParaRPr>
            </a:p>
          </p:txBody>
        </p:sp>
      </p:grpSp>
      <p:sp>
        <p:nvSpPr>
          <p:cNvPr id="20" name="TextovéPole 19"/>
          <p:cNvSpPr txBox="1"/>
          <p:nvPr/>
        </p:nvSpPr>
        <p:spPr>
          <a:xfrm>
            <a:off x="683568" y="1268760"/>
            <a:ext cx="269195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u="sng" dirty="0" smtClean="0"/>
              <a:t>Příklad 3</a:t>
            </a:r>
            <a:r>
              <a:rPr lang="cs-CZ" sz="2400" b="1" dirty="0" smtClean="0"/>
              <a:t>  </a:t>
            </a:r>
            <a:r>
              <a:rPr lang="cs-CZ" sz="2000" dirty="0" smtClean="0"/>
              <a:t>Pokračování</a:t>
            </a:r>
            <a:endParaRPr lang="cs-CZ" sz="2000" dirty="0" smtClean="0">
              <a:ea typeface="Cambria Math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3" name="TextovéPole 22"/>
              <p:cNvSpPr txBox="1"/>
              <p:nvPr/>
            </p:nvSpPr>
            <p:spPr>
              <a:xfrm>
                <a:off x="683568" y="1772816"/>
                <a:ext cx="2642005" cy="655244"/>
              </a:xfrm>
              <a:prstGeom prst="rect">
                <a:avLst/>
              </a:prstGeom>
              <a:ln/>
            </p:spPr>
            <p:style>
              <a:lnRef idx="2">
                <a:schemeClr val="accent6"/>
              </a:lnRef>
              <a:fillRef idx="1">
                <a:schemeClr val="lt1"/>
              </a:fillRef>
              <a:effectRef idx="0">
                <a:schemeClr val="accent6"/>
              </a:effectRef>
              <a:fontRef idx="minor">
                <a:schemeClr val="dk1"/>
              </a:fontRef>
            </p:style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cs-CZ" b="1" i="1">
                                  <a:solidFill>
                                    <a:srgbClr val="C00000"/>
                                  </a:solidFill>
                                  <a:latin typeface="Cambria Math"/>
                                </a:rPr>
                              </m:ctrlPr>
                            </m:sSupPr>
                            <m:e>
                              <m:d>
                                <m:dPr>
                                  <m:ctrlPr>
                                    <a:rPr lang="cs-CZ" b="1" i="1">
                                      <a:solidFill>
                                        <a:srgbClr val="C00000"/>
                                      </a:solidFill>
                                      <a:latin typeface="Cambria Math"/>
                                    </a:rPr>
                                  </m:ctrlPr>
                                </m:dPr>
                                <m:e>
                                  <m:r>
                                    <a:rPr lang="cs-CZ" b="1" i="1">
                                      <a:solidFill>
                                        <a:srgbClr val="C00000"/>
                                      </a:solidFill>
                                      <a:latin typeface="Cambria Math"/>
                                    </a:rPr>
                                    <m:t>𝒙</m:t>
                                  </m:r>
                                  <m:r>
                                    <a:rPr lang="cs-CZ" b="1" i="1">
                                      <a:solidFill>
                                        <a:srgbClr val="C00000"/>
                                      </a:solidFill>
                                      <a:latin typeface="Cambria Math"/>
                                    </a:rPr>
                                    <m:t>−</m:t>
                                  </m:r>
                                  <m:r>
                                    <a:rPr lang="cs-CZ" b="1" i="1">
                                      <a:solidFill>
                                        <a:srgbClr val="C00000"/>
                                      </a:solidFill>
                                      <a:latin typeface="Cambria Math"/>
                                    </a:rPr>
                                    <m:t>𝟏</m:t>
                                  </m:r>
                                </m:e>
                              </m:d>
                            </m:e>
                            <m:sup>
                              <m:r>
                                <a:rPr lang="cs-CZ" b="1" i="1">
                                  <a:solidFill>
                                    <a:srgbClr val="C00000"/>
                                  </a:solidFill>
                                  <a:latin typeface="Cambria Math"/>
                                </a:rPr>
                                <m:t>𝟐</m:t>
                              </m:r>
                            </m:sup>
                          </m:sSup>
                          <m:r>
                            <a:rPr lang="cs-CZ" b="1" i="1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+</m:t>
                          </m:r>
                        </m:num>
                        <m:den>
                          <m:r>
                            <a:rPr lang="cs-CZ" b="1" i="1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𝟐𝟓</m:t>
                          </m:r>
                        </m:den>
                      </m:f>
                      <m:f>
                        <m:fPr>
                          <m:ctrlPr>
                            <a:rPr lang="cs-CZ" b="1" i="1">
                              <a:solidFill>
                                <a:srgbClr val="C0000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cs-CZ" b="1" i="1">
                                  <a:solidFill>
                                    <a:srgbClr val="C00000"/>
                                  </a:solidFill>
                                  <a:latin typeface="Cambria Math"/>
                                </a:rPr>
                              </m:ctrlPr>
                            </m:sSupPr>
                            <m:e>
                              <m:d>
                                <m:dPr>
                                  <m:ctrlPr>
                                    <a:rPr lang="cs-CZ" b="1" i="1">
                                      <a:solidFill>
                                        <a:srgbClr val="C00000"/>
                                      </a:solidFill>
                                      <a:latin typeface="Cambria Math"/>
                                    </a:rPr>
                                  </m:ctrlPr>
                                </m:dPr>
                                <m:e>
                                  <m:r>
                                    <a:rPr lang="cs-CZ" b="1" i="1">
                                      <a:solidFill>
                                        <a:srgbClr val="C00000"/>
                                      </a:solidFill>
                                      <a:latin typeface="Cambria Math"/>
                                    </a:rPr>
                                    <m:t>𝒚</m:t>
                                  </m:r>
                                  <m:r>
                                    <a:rPr lang="cs-CZ" b="1" i="1">
                                      <a:solidFill>
                                        <a:srgbClr val="C00000"/>
                                      </a:solidFill>
                                      <a:latin typeface="Cambria Math"/>
                                    </a:rPr>
                                    <m:t>+</m:t>
                                  </m:r>
                                  <m:r>
                                    <a:rPr lang="cs-CZ" b="1" i="1">
                                      <a:solidFill>
                                        <a:srgbClr val="C00000"/>
                                      </a:solidFill>
                                      <a:latin typeface="Cambria Math"/>
                                    </a:rPr>
                                    <m:t>𝟐</m:t>
                                  </m:r>
                                </m:e>
                              </m:d>
                            </m:e>
                            <m:sup>
                              <m:r>
                                <a:rPr lang="cs-CZ" b="1" i="1">
                                  <a:solidFill>
                                    <a:srgbClr val="C00000"/>
                                  </a:solidFill>
                                  <a:latin typeface="Cambria Math"/>
                                </a:rPr>
                                <m:t>𝟐</m:t>
                              </m:r>
                            </m:sup>
                          </m:sSup>
                        </m:num>
                        <m:den>
                          <m:r>
                            <a:rPr lang="cs-CZ" b="1" i="1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𝟏𝟔</m:t>
                          </m:r>
                        </m:den>
                      </m:f>
                      <m:r>
                        <a:rPr lang="cs-CZ" b="1" i="1">
                          <a:solidFill>
                            <a:srgbClr val="C00000"/>
                          </a:solidFill>
                          <a:latin typeface="Cambria Math"/>
                        </a:rPr>
                        <m:t>=</m:t>
                      </m:r>
                      <m:r>
                        <a:rPr lang="cs-CZ" b="1" i="1">
                          <a:solidFill>
                            <a:srgbClr val="C00000"/>
                          </a:solidFill>
                          <a:latin typeface="Cambria Math"/>
                        </a:rPr>
                        <m:t>𝟏</m:t>
                      </m:r>
                    </m:oMath>
                  </m:oMathPara>
                </a14:m>
                <a:endParaRPr lang="cs-CZ" b="1" dirty="0" smtClean="0">
                  <a:solidFill>
                    <a:srgbClr val="C00000"/>
                  </a:solidFill>
                </a:endParaRPr>
              </a:p>
            </p:txBody>
          </p:sp>
        </mc:Choice>
        <mc:Fallback xmlns="">
          <p:sp>
            <p:nvSpPr>
              <p:cNvPr id="23" name="TextovéPole 2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83568" y="1772816"/>
                <a:ext cx="2642005" cy="655244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  <a:ln/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" name="TextovéPole 1"/>
              <p:cNvSpPr txBox="1"/>
              <p:nvPr/>
            </p:nvSpPr>
            <p:spPr>
              <a:xfrm>
                <a:off x="4799106" y="1979548"/>
                <a:ext cx="1380186" cy="369332"/>
              </a:xfrm>
              <a:prstGeom prst="rect">
                <a:avLst/>
              </a:prstGeom>
            </p:spPr>
            <p:style>
              <a:lnRef idx="2">
                <a:schemeClr val="accent6"/>
              </a:lnRef>
              <a:fillRef idx="1">
                <a:schemeClr val="lt1"/>
              </a:fillRef>
              <a:effectRef idx="0">
                <a:schemeClr val="accent6"/>
              </a:effectRef>
              <a:fontRef idx="minor">
                <a:schemeClr val="dk1"/>
              </a:fontRef>
            </p:style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𝑺</m:t>
                      </m:r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=</m:t>
                      </m:r>
                      <m:d>
                        <m:dPr>
                          <m:begChr m:val="["/>
                          <m:endChr m:val="]"/>
                          <m:ctrlP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𝟏</m:t>
                          </m:r>
                          <m: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;−</m:t>
                          </m:r>
                          <m: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𝟐</m:t>
                          </m:r>
                        </m:e>
                      </m:d>
                    </m:oMath>
                  </m:oMathPara>
                </a14:m>
                <a:endParaRPr lang="cs-CZ" b="1" dirty="0">
                  <a:solidFill>
                    <a:srgbClr val="C00000"/>
                  </a:solidFill>
                </a:endParaRPr>
              </a:p>
            </p:txBody>
          </p:sp>
        </mc:Choice>
        <mc:Fallback xmlns="">
          <p:sp>
            <p:nvSpPr>
              <p:cNvPr id="2" name="TextovéPole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99106" y="1979548"/>
                <a:ext cx="1380186" cy="369332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4788024" y="3649670"/>
                <a:ext cx="3974999" cy="584775"/>
              </a:xfrm>
              <a:prstGeom prst="rect">
                <a:avLst/>
              </a:prstGeom>
            </p:spPr>
            <p:style>
              <a:lnRef idx="2">
                <a:schemeClr val="accent6"/>
              </a:lnRef>
              <a:fillRef idx="1">
                <a:schemeClr val="lt1"/>
              </a:fillRef>
              <a:effectRef idx="0">
                <a:schemeClr val="accent6"/>
              </a:effectRef>
              <a:fontRef idx="minor">
                <a:schemeClr val="dk1"/>
              </a:fontRef>
            </p:style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1600" b="1" i="1" smtClean="0">
                          <a:solidFill>
                            <a:srgbClr val="0000FF"/>
                          </a:solidFill>
                          <a:latin typeface="Cambria Math"/>
                        </a:rPr>
                        <m:t>𝑨</m:t>
                      </m:r>
                      <m:r>
                        <a:rPr lang="cs-CZ" sz="1600" b="1" i="1" smtClean="0">
                          <a:solidFill>
                            <a:srgbClr val="0000FF"/>
                          </a:solidFill>
                          <a:latin typeface="Cambria Math"/>
                        </a:rPr>
                        <m:t>=</m:t>
                      </m:r>
                      <m:d>
                        <m:dPr>
                          <m:begChr m:val="["/>
                          <m:endChr m:val="]"/>
                          <m:ctrlPr>
                            <a:rPr lang="cs-CZ" sz="1600" b="1" i="1" smtClean="0">
                              <a:solidFill>
                                <a:srgbClr val="0000FF"/>
                              </a:solidFill>
                              <a:latin typeface="Cambria Math"/>
                            </a:rPr>
                          </m:ctrlPr>
                        </m:dPr>
                        <m:e>
                          <m:sSub>
                            <m:sSubPr>
                              <m:ctrlPr>
                                <a:rPr lang="cs-CZ" sz="1600" b="1" i="1" smtClean="0">
                                  <a:solidFill>
                                    <a:srgbClr val="0000FF"/>
                                  </a:solidFill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1600" b="1" i="1" smtClean="0">
                                  <a:solidFill>
                                    <a:srgbClr val="0000FF"/>
                                  </a:solidFill>
                                  <a:latin typeface="Cambria Math"/>
                                </a:rPr>
                                <m:t>𝒙</m:t>
                              </m:r>
                            </m:e>
                            <m:sub>
                              <m:r>
                                <a:rPr lang="cs-CZ" sz="1600" b="1" i="1" smtClean="0">
                                  <a:solidFill>
                                    <a:srgbClr val="0000FF"/>
                                  </a:solidFill>
                                  <a:latin typeface="Cambria Math"/>
                                </a:rPr>
                                <m:t>𝒔</m:t>
                              </m:r>
                            </m:sub>
                          </m:sSub>
                          <m:r>
                            <a:rPr lang="cs-CZ" sz="1600" b="1" i="1" smtClean="0">
                              <a:solidFill>
                                <a:srgbClr val="0000FF"/>
                              </a:solidFill>
                              <a:latin typeface="Cambria Math"/>
                            </a:rPr>
                            <m:t>−</m:t>
                          </m:r>
                          <m:r>
                            <a:rPr lang="cs-CZ" sz="1600" b="1" i="1" smtClean="0">
                              <a:solidFill>
                                <a:srgbClr val="0000FF"/>
                              </a:solidFill>
                              <a:latin typeface="Cambria Math"/>
                            </a:rPr>
                            <m:t>𝒂</m:t>
                          </m:r>
                          <m:r>
                            <a:rPr lang="cs-CZ" sz="1600" b="1" i="1" smtClean="0">
                              <a:solidFill>
                                <a:srgbClr val="0000FF"/>
                              </a:solidFill>
                              <a:latin typeface="Cambria Math"/>
                            </a:rPr>
                            <m:t>;</m:t>
                          </m:r>
                          <m:sSub>
                            <m:sSubPr>
                              <m:ctrlPr>
                                <a:rPr lang="cs-CZ" sz="1600" b="1" i="1" smtClean="0">
                                  <a:solidFill>
                                    <a:srgbClr val="0000FF"/>
                                  </a:solidFill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1600" b="1" i="1" smtClean="0">
                                  <a:solidFill>
                                    <a:srgbClr val="0000FF"/>
                                  </a:solidFill>
                                  <a:latin typeface="Cambria Math"/>
                                </a:rPr>
                                <m:t>𝒚</m:t>
                              </m:r>
                            </m:e>
                            <m:sub>
                              <m:r>
                                <a:rPr lang="cs-CZ" sz="1600" b="1" i="1" smtClean="0">
                                  <a:solidFill>
                                    <a:srgbClr val="0000FF"/>
                                  </a:solidFill>
                                  <a:latin typeface="Cambria Math"/>
                                </a:rPr>
                                <m:t>𝒔</m:t>
                              </m:r>
                            </m:sub>
                          </m:sSub>
                        </m:e>
                      </m:d>
                      <m:r>
                        <a:rPr lang="cs-CZ" sz="1600" b="1" i="1" smtClean="0">
                          <a:solidFill>
                            <a:srgbClr val="0000FF"/>
                          </a:solidFill>
                          <a:latin typeface="Cambria Math"/>
                        </a:rPr>
                        <m:t>=</m:t>
                      </m:r>
                      <m:d>
                        <m:dPr>
                          <m:begChr m:val="["/>
                          <m:endChr m:val="]"/>
                          <m:ctrlPr>
                            <a:rPr lang="cs-CZ" sz="1600" b="1" i="1" smtClean="0">
                              <a:solidFill>
                                <a:srgbClr val="0000FF"/>
                              </a:solidFill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1600" b="1" i="1" smtClean="0">
                              <a:solidFill>
                                <a:srgbClr val="0000FF"/>
                              </a:solidFill>
                              <a:latin typeface="Cambria Math"/>
                            </a:rPr>
                            <m:t>𝟏</m:t>
                          </m:r>
                          <m:r>
                            <a:rPr lang="cs-CZ" sz="1600" b="1" i="1" smtClean="0">
                              <a:solidFill>
                                <a:srgbClr val="0000FF"/>
                              </a:solidFill>
                              <a:latin typeface="Cambria Math"/>
                            </a:rPr>
                            <m:t>−</m:t>
                          </m:r>
                          <m:r>
                            <a:rPr lang="cs-CZ" sz="1600" b="1" i="1" smtClean="0">
                              <a:solidFill>
                                <a:srgbClr val="0000FF"/>
                              </a:solidFill>
                              <a:latin typeface="Cambria Math"/>
                            </a:rPr>
                            <m:t>𝟓</m:t>
                          </m:r>
                          <m:r>
                            <a:rPr lang="cs-CZ" sz="1600" b="1" i="1" smtClean="0">
                              <a:solidFill>
                                <a:srgbClr val="0000FF"/>
                              </a:solidFill>
                              <a:latin typeface="Cambria Math"/>
                            </a:rPr>
                            <m:t>;−</m:t>
                          </m:r>
                          <m:r>
                            <a:rPr lang="cs-CZ" sz="1600" b="1" i="1" smtClean="0">
                              <a:solidFill>
                                <a:srgbClr val="0000FF"/>
                              </a:solidFill>
                              <a:latin typeface="Cambria Math"/>
                            </a:rPr>
                            <m:t>𝟐</m:t>
                          </m:r>
                        </m:e>
                      </m:d>
                      <m:r>
                        <a:rPr lang="cs-CZ" sz="1600" b="1" i="1" smtClean="0">
                          <a:solidFill>
                            <a:srgbClr val="0000FF"/>
                          </a:solidFill>
                          <a:latin typeface="Cambria Math"/>
                        </a:rPr>
                        <m:t>=</m:t>
                      </m:r>
                      <m:d>
                        <m:dPr>
                          <m:begChr m:val="["/>
                          <m:endChr m:val="]"/>
                          <m:ctrlPr>
                            <a:rPr lang="cs-CZ" sz="16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16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−</m:t>
                          </m:r>
                          <m:r>
                            <a:rPr lang="cs-CZ" sz="16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𝟒</m:t>
                          </m:r>
                          <m:r>
                            <a:rPr lang="cs-CZ" sz="16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;−</m:t>
                          </m:r>
                          <m:r>
                            <a:rPr lang="cs-CZ" sz="16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𝟐</m:t>
                          </m:r>
                        </m:e>
                      </m:d>
                    </m:oMath>
                  </m:oMathPara>
                </a14:m>
                <a:endParaRPr lang="cs-CZ" sz="1600" b="1" dirty="0" smtClean="0">
                  <a:solidFill>
                    <a:srgbClr val="0000FF"/>
                  </a:solidFill>
                </a:endParaRPr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1600" b="1" i="1" smtClean="0">
                          <a:solidFill>
                            <a:srgbClr val="0000FF"/>
                          </a:solidFill>
                          <a:latin typeface="Cambria Math"/>
                        </a:rPr>
                        <m:t>𝑩</m:t>
                      </m:r>
                      <m:r>
                        <a:rPr lang="cs-CZ" sz="1600" b="1" i="1">
                          <a:solidFill>
                            <a:srgbClr val="0000FF"/>
                          </a:solidFill>
                          <a:latin typeface="Cambria Math"/>
                        </a:rPr>
                        <m:t>=</m:t>
                      </m:r>
                      <m:d>
                        <m:dPr>
                          <m:begChr m:val="["/>
                          <m:endChr m:val="]"/>
                          <m:ctrlPr>
                            <a:rPr lang="cs-CZ" sz="1600" b="1" i="1">
                              <a:solidFill>
                                <a:srgbClr val="0000FF"/>
                              </a:solidFill>
                              <a:latin typeface="Cambria Math"/>
                            </a:rPr>
                          </m:ctrlPr>
                        </m:dPr>
                        <m:e>
                          <m:sSub>
                            <m:sSubPr>
                              <m:ctrlPr>
                                <a:rPr lang="cs-CZ" sz="1600" b="1" i="1">
                                  <a:solidFill>
                                    <a:srgbClr val="0000FF"/>
                                  </a:solidFill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1600" b="1" i="1">
                                  <a:solidFill>
                                    <a:srgbClr val="0000FF"/>
                                  </a:solidFill>
                                  <a:latin typeface="Cambria Math"/>
                                </a:rPr>
                                <m:t>𝒙</m:t>
                              </m:r>
                            </m:e>
                            <m:sub>
                              <m:r>
                                <a:rPr lang="cs-CZ" sz="1600" b="1" i="1">
                                  <a:solidFill>
                                    <a:srgbClr val="0000FF"/>
                                  </a:solidFill>
                                  <a:latin typeface="Cambria Math"/>
                                </a:rPr>
                                <m:t>𝒔</m:t>
                              </m:r>
                            </m:sub>
                          </m:sSub>
                          <m:r>
                            <a:rPr lang="cs-CZ" sz="1600" b="1" i="1" smtClean="0">
                              <a:solidFill>
                                <a:srgbClr val="0000FF"/>
                              </a:solidFill>
                              <a:latin typeface="Cambria Math"/>
                            </a:rPr>
                            <m:t>+</m:t>
                          </m:r>
                          <m:r>
                            <a:rPr lang="cs-CZ" sz="1600" b="1" i="1">
                              <a:solidFill>
                                <a:srgbClr val="0000FF"/>
                              </a:solidFill>
                              <a:latin typeface="Cambria Math"/>
                            </a:rPr>
                            <m:t>𝒂</m:t>
                          </m:r>
                          <m:r>
                            <a:rPr lang="cs-CZ" sz="1600" b="1" i="1">
                              <a:solidFill>
                                <a:srgbClr val="0000FF"/>
                              </a:solidFill>
                              <a:latin typeface="Cambria Math"/>
                            </a:rPr>
                            <m:t>;</m:t>
                          </m:r>
                          <m:sSub>
                            <m:sSubPr>
                              <m:ctrlPr>
                                <a:rPr lang="cs-CZ" sz="1600" b="1" i="1">
                                  <a:solidFill>
                                    <a:srgbClr val="0000FF"/>
                                  </a:solidFill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1600" b="1" i="1">
                                  <a:solidFill>
                                    <a:srgbClr val="0000FF"/>
                                  </a:solidFill>
                                  <a:latin typeface="Cambria Math"/>
                                </a:rPr>
                                <m:t>𝒚</m:t>
                              </m:r>
                            </m:e>
                            <m:sub>
                              <m:r>
                                <a:rPr lang="cs-CZ" sz="1600" b="1" i="1">
                                  <a:solidFill>
                                    <a:srgbClr val="0000FF"/>
                                  </a:solidFill>
                                  <a:latin typeface="Cambria Math"/>
                                </a:rPr>
                                <m:t>𝒔</m:t>
                              </m:r>
                            </m:sub>
                          </m:sSub>
                        </m:e>
                      </m:d>
                      <m:r>
                        <a:rPr lang="cs-CZ" sz="1600" b="1" i="1">
                          <a:solidFill>
                            <a:srgbClr val="0000FF"/>
                          </a:solidFill>
                          <a:latin typeface="Cambria Math"/>
                        </a:rPr>
                        <m:t>=</m:t>
                      </m:r>
                      <m:d>
                        <m:dPr>
                          <m:begChr m:val="["/>
                          <m:endChr m:val="]"/>
                          <m:ctrlPr>
                            <a:rPr lang="cs-CZ" sz="1600" b="1" i="1" smtClean="0">
                              <a:solidFill>
                                <a:srgbClr val="0000FF"/>
                              </a:solidFill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1600" b="1" i="1">
                              <a:solidFill>
                                <a:srgbClr val="0000FF"/>
                              </a:solidFill>
                              <a:latin typeface="Cambria Math"/>
                            </a:rPr>
                            <m:t>𝟏</m:t>
                          </m:r>
                          <m:r>
                            <a:rPr lang="cs-CZ" sz="1600" b="1" i="1" smtClean="0">
                              <a:solidFill>
                                <a:srgbClr val="0000FF"/>
                              </a:solidFill>
                              <a:latin typeface="Cambria Math"/>
                            </a:rPr>
                            <m:t>+</m:t>
                          </m:r>
                          <m:r>
                            <a:rPr lang="cs-CZ" sz="1600" b="1" i="1">
                              <a:solidFill>
                                <a:srgbClr val="0000FF"/>
                              </a:solidFill>
                              <a:latin typeface="Cambria Math"/>
                            </a:rPr>
                            <m:t>𝟓</m:t>
                          </m:r>
                          <m:r>
                            <a:rPr lang="cs-CZ" sz="1600" b="1" i="1">
                              <a:solidFill>
                                <a:srgbClr val="0000FF"/>
                              </a:solidFill>
                              <a:latin typeface="Cambria Math"/>
                            </a:rPr>
                            <m:t>;−</m:t>
                          </m:r>
                          <m:r>
                            <a:rPr lang="cs-CZ" sz="1600" b="1" i="1">
                              <a:solidFill>
                                <a:srgbClr val="0000FF"/>
                              </a:solidFill>
                              <a:latin typeface="Cambria Math"/>
                            </a:rPr>
                            <m:t>𝟐</m:t>
                          </m:r>
                        </m:e>
                      </m:d>
                      <m:r>
                        <a:rPr lang="cs-CZ" sz="1600" b="1" i="1" smtClean="0">
                          <a:solidFill>
                            <a:srgbClr val="0000FF"/>
                          </a:solidFill>
                          <a:latin typeface="Cambria Math"/>
                        </a:rPr>
                        <m:t>=</m:t>
                      </m:r>
                      <m:d>
                        <m:dPr>
                          <m:begChr m:val="["/>
                          <m:endChr m:val="]"/>
                          <m:ctrlPr>
                            <a:rPr lang="cs-CZ" sz="16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16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𝟔</m:t>
                          </m:r>
                          <m:r>
                            <a:rPr lang="cs-CZ" sz="1600" b="1" i="1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;−</m:t>
                          </m:r>
                          <m:r>
                            <a:rPr lang="cs-CZ" sz="1600" b="1" i="1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𝟐</m:t>
                          </m:r>
                        </m:e>
                      </m:d>
                    </m:oMath>
                  </m:oMathPara>
                </a14:m>
                <a:endParaRPr lang="cs-CZ" sz="1600" b="1" dirty="0">
                  <a:solidFill>
                    <a:srgbClr val="0000FF"/>
                  </a:solidFill>
                </a:endParaRPr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88024" y="3649670"/>
                <a:ext cx="3974999" cy="584775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4788024" y="2636912"/>
                <a:ext cx="3957365" cy="584775"/>
              </a:xfrm>
              <a:prstGeom prst="rect">
                <a:avLst/>
              </a:prstGeom>
              <a:ln/>
            </p:spPr>
            <p:style>
              <a:lnRef idx="2">
                <a:schemeClr val="accent6"/>
              </a:lnRef>
              <a:fillRef idx="1">
                <a:schemeClr val="lt1"/>
              </a:fillRef>
              <a:effectRef idx="0">
                <a:schemeClr val="accent6"/>
              </a:effectRef>
              <a:fontRef idx="minor">
                <a:schemeClr val="dk1"/>
              </a:fontRef>
            </p:style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1600" b="1" i="1" smtClean="0">
                          <a:solidFill>
                            <a:srgbClr val="0000FF"/>
                          </a:solidFill>
                          <a:latin typeface="Cambria Math"/>
                        </a:rPr>
                        <m:t>𝑬</m:t>
                      </m:r>
                      <m:r>
                        <a:rPr lang="cs-CZ" sz="1600" b="1" i="1">
                          <a:solidFill>
                            <a:srgbClr val="0000FF"/>
                          </a:solidFill>
                          <a:latin typeface="Cambria Math"/>
                        </a:rPr>
                        <m:t>=</m:t>
                      </m:r>
                      <m:d>
                        <m:dPr>
                          <m:begChr m:val="["/>
                          <m:endChr m:val="]"/>
                          <m:ctrlPr>
                            <a:rPr lang="cs-CZ" sz="1600" b="1" i="1">
                              <a:solidFill>
                                <a:srgbClr val="0000FF"/>
                              </a:solidFill>
                              <a:latin typeface="Cambria Math"/>
                            </a:rPr>
                          </m:ctrlPr>
                        </m:dPr>
                        <m:e>
                          <m:sSub>
                            <m:sSubPr>
                              <m:ctrlPr>
                                <a:rPr lang="cs-CZ" sz="1600" b="1" i="1">
                                  <a:solidFill>
                                    <a:srgbClr val="0000FF"/>
                                  </a:solidFill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1600" b="1" i="1">
                                  <a:solidFill>
                                    <a:srgbClr val="0000FF"/>
                                  </a:solidFill>
                                  <a:latin typeface="Cambria Math"/>
                                </a:rPr>
                                <m:t>𝒙</m:t>
                              </m:r>
                            </m:e>
                            <m:sub>
                              <m:r>
                                <a:rPr lang="cs-CZ" sz="1600" b="1" i="1">
                                  <a:solidFill>
                                    <a:srgbClr val="0000FF"/>
                                  </a:solidFill>
                                  <a:latin typeface="Cambria Math"/>
                                </a:rPr>
                                <m:t>𝒔</m:t>
                              </m:r>
                            </m:sub>
                          </m:sSub>
                          <m:r>
                            <a:rPr lang="cs-CZ" sz="1600" b="1" i="1">
                              <a:solidFill>
                                <a:srgbClr val="0000FF"/>
                              </a:solidFill>
                              <a:latin typeface="Cambria Math"/>
                            </a:rPr>
                            <m:t>−</m:t>
                          </m:r>
                          <m:r>
                            <a:rPr lang="cs-CZ" sz="1600" b="1" i="1" smtClean="0">
                              <a:solidFill>
                                <a:srgbClr val="0000FF"/>
                              </a:solidFill>
                              <a:latin typeface="Cambria Math"/>
                            </a:rPr>
                            <m:t>𝒆</m:t>
                          </m:r>
                          <m:r>
                            <a:rPr lang="cs-CZ" sz="1600" b="1" i="1">
                              <a:solidFill>
                                <a:srgbClr val="0000FF"/>
                              </a:solidFill>
                              <a:latin typeface="Cambria Math"/>
                            </a:rPr>
                            <m:t>;</m:t>
                          </m:r>
                          <m:sSub>
                            <m:sSubPr>
                              <m:ctrlPr>
                                <a:rPr lang="cs-CZ" sz="1600" b="1" i="1">
                                  <a:solidFill>
                                    <a:srgbClr val="0000FF"/>
                                  </a:solidFill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1600" b="1" i="1">
                                  <a:solidFill>
                                    <a:srgbClr val="0000FF"/>
                                  </a:solidFill>
                                  <a:latin typeface="Cambria Math"/>
                                </a:rPr>
                                <m:t>𝒚</m:t>
                              </m:r>
                            </m:e>
                            <m:sub>
                              <m:r>
                                <a:rPr lang="cs-CZ" sz="1600" b="1" i="1">
                                  <a:solidFill>
                                    <a:srgbClr val="0000FF"/>
                                  </a:solidFill>
                                  <a:latin typeface="Cambria Math"/>
                                </a:rPr>
                                <m:t>𝒔</m:t>
                              </m:r>
                            </m:sub>
                          </m:sSub>
                        </m:e>
                      </m:d>
                      <m:r>
                        <a:rPr lang="cs-CZ" sz="1600" b="1" i="1">
                          <a:solidFill>
                            <a:srgbClr val="0000FF"/>
                          </a:solidFill>
                          <a:latin typeface="Cambria Math"/>
                        </a:rPr>
                        <m:t>=</m:t>
                      </m:r>
                      <m:d>
                        <m:dPr>
                          <m:begChr m:val="["/>
                          <m:endChr m:val="]"/>
                          <m:ctrlPr>
                            <a:rPr lang="cs-CZ" sz="1600" b="1" i="1" smtClean="0">
                              <a:solidFill>
                                <a:srgbClr val="0000FF"/>
                              </a:solidFill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1600" b="1" i="1">
                              <a:solidFill>
                                <a:srgbClr val="0000FF"/>
                              </a:solidFill>
                              <a:latin typeface="Cambria Math"/>
                            </a:rPr>
                            <m:t>𝟏</m:t>
                          </m:r>
                          <m:r>
                            <a:rPr lang="cs-CZ" sz="1600" b="1" i="1">
                              <a:solidFill>
                                <a:srgbClr val="0000FF"/>
                              </a:solidFill>
                              <a:latin typeface="Cambria Math"/>
                            </a:rPr>
                            <m:t>−</m:t>
                          </m:r>
                          <m:r>
                            <a:rPr lang="cs-CZ" sz="1600" b="1" i="1" smtClean="0">
                              <a:solidFill>
                                <a:srgbClr val="0000FF"/>
                              </a:solidFill>
                              <a:latin typeface="Cambria Math"/>
                            </a:rPr>
                            <m:t>𝟑</m:t>
                          </m:r>
                          <m:r>
                            <a:rPr lang="cs-CZ" sz="1600" b="1" i="1">
                              <a:solidFill>
                                <a:srgbClr val="0000FF"/>
                              </a:solidFill>
                              <a:latin typeface="Cambria Math"/>
                            </a:rPr>
                            <m:t>;−</m:t>
                          </m:r>
                          <m:r>
                            <a:rPr lang="cs-CZ" sz="1600" b="1" i="1">
                              <a:solidFill>
                                <a:srgbClr val="0000FF"/>
                              </a:solidFill>
                              <a:latin typeface="Cambria Math"/>
                            </a:rPr>
                            <m:t>𝟐</m:t>
                          </m:r>
                        </m:e>
                      </m:d>
                      <m:r>
                        <a:rPr lang="cs-CZ" sz="1600" b="1" i="1" smtClean="0">
                          <a:solidFill>
                            <a:srgbClr val="0000FF"/>
                          </a:solidFill>
                          <a:latin typeface="Cambria Math"/>
                        </a:rPr>
                        <m:t>=</m:t>
                      </m:r>
                      <m:d>
                        <m:dPr>
                          <m:begChr m:val="["/>
                          <m:endChr m:val="]"/>
                          <m:ctrlPr>
                            <a:rPr lang="cs-CZ" sz="16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1600" b="1" i="1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−</m:t>
                          </m:r>
                          <m:r>
                            <a:rPr lang="cs-CZ" sz="16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𝟐</m:t>
                          </m:r>
                          <m:r>
                            <a:rPr lang="cs-CZ" sz="1600" b="1" i="1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;−</m:t>
                          </m:r>
                          <m:r>
                            <a:rPr lang="cs-CZ" sz="1600" b="1" i="1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𝟐</m:t>
                          </m:r>
                        </m:e>
                      </m:d>
                    </m:oMath>
                  </m:oMathPara>
                </a14:m>
                <a:endParaRPr lang="cs-CZ" sz="1600" b="1" dirty="0" smtClean="0">
                  <a:solidFill>
                    <a:srgbClr val="0000FF"/>
                  </a:solidFill>
                </a:endParaRPr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1600" b="1" i="1" smtClean="0">
                          <a:solidFill>
                            <a:srgbClr val="0000FF"/>
                          </a:solidFill>
                          <a:latin typeface="Cambria Math"/>
                        </a:rPr>
                        <m:t>𝑭</m:t>
                      </m:r>
                      <m:r>
                        <a:rPr lang="cs-CZ" sz="1600" b="1" i="1">
                          <a:solidFill>
                            <a:srgbClr val="0000FF"/>
                          </a:solidFill>
                          <a:latin typeface="Cambria Math"/>
                        </a:rPr>
                        <m:t>=</m:t>
                      </m:r>
                      <m:d>
                        <m:dPr>
                          <m:begChr m:val="["/>
                          <m:endChr m:val="]"/>
                          <m:ctrlPr>
                            <a:rPr lang="cs-CZ" sz="1600" b="1" i="1">
                              <a:solidFill>
                                <a:srgbClr val="0000FF"/>
                              </a:solidFill>
                              <a:latin typeface="Cambria Math"/>
                            </a:rPr>
                          </m:ctrlPr>
                        </m:dPr>
                        <m:e>
                          <m:sSub>
                            <m:sSubPr>
                              <m:ctrlPr>
                                <a:rPr lang="cs-CZ" sz="1600" b="1" i="1">
                                  <a:solidFill>
                                    <a:srgbClr val="0000FF"/>
                                  </a:solidFill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1600" b="1" i="1">
                                  <a:solidFill>
                                    <a:srgbClr val="0000FF"/>
                                  </a:solidFill>
                                  <a:latin typeface="Cambria Math"/>
                                </a:rPr>
                                <m:t>𝒙</m:t>
                              </m:r>
                            </m:e>
                            <m:sub>
                              <m:r>
                                <a:rPr lang="cs-CZ" sz="1600" b="1" i="1">
                                  <a:solidFill>
                                    <a:srgbClr val="0000FF"/>
                                  </a:solidFill>
                                  <a:latin typeface="Cambria Math"/>
                                </a:rPr>
                                <m:t>𝒔</m:t>
                              </m:r>
                            </m:sub>
                          </m:sSub>
                          <m:r>
                            <a:rPr lang="cs-CZ" sz="1600" b="1" i="1" smtClean="0">
                              <a:solidFill>
                                <a:srgbClr val="0000FF"/>
                              </a:solidFill>
                              <a:latin typeface="Cambria Math"/>
                            </a:rPr>
                            <m:t>+</m:t>
                          </m:r>
                          <m:r>
                            <a:rPr lang="cs-CZ" sz="1600" b="1" i="1" smtClean="0">
                              <a:solidFill>
                                <a:srgbClr val="0000FF"/>
                              </a:solidFill>
                              <a:latin typeface="Cambria Math"/>
                            </a:rPr>
                            <m:t>𝒆</m:t>
                          </m:r>
                          <m:r>
                            <a:rPr lang="cs-CZ" sz="1600" b="1" i="1">
                              <a:solidFill>
                                <a:srgbClr val="0000FF"/>
                              </a:solidFill>
                              <a:latin typeface="Cambria Math"/>
                            </a:rPr>
                            <m:t>;</m:t>
                          </m:r>
                          <m:sSub>
                            <m:sSubPr>
                              <m:ctrlPr>
                                <a:rPr lang="cs-CZ" sz="1600" b="1" i="1">
                                  <a:solidFill>
                                    <a:srgbClr val="0000FF"/>
                                  </a:solidFill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1600" b="1" i="1">
                                  <a:solidFill>
                                    <a:srgbClr val="0000FF"/>
                                  </a:solidFill>
                                  <a:latin typeface="Cambria Math"/>
                                </a:rPr>
                                <m:t>𝒚</m:t>
                              </m:r>
                            </m:e>
                            <m:sub>
                              <m:r>
                                <a:rPr lang="cs-CZ" sz="1600" b="1" i="1">
                                  <a:solidFill>
                                    <a:srgbClr val="0000FF"/>
                                  </a:solidFill>
                                  <a:latin typeface="Cambria Math"/>
                                </a:rPr>
                                <m:t>𝒔</m:t>
                              </m:r>
                            </m:sub>
                          </m:sSub>
                        </m:e>
                      </m:d>
                      <m:r>
                        <a:rPr lang="cs-CZ" sz="1600" b="1" i="1">
                          <a:solidFill>
                            <a:srgbClr val="0000FF"/>
                          </a:solidFill>
                          <a:latin typeface="Cambria Math"/>
                        </a:rPr>
                        <m:t>=</m:t>
                      </m:r>
                      <m:d>
                        <m:dPr>
                          <m:begChr m:val="["/>
                          <m:endChr m:val="]"/>
                          <m:ctrlPr>
                            <a:rPr lang="cs-CZ" sz="1600" b="1" i="1" smtClean="0">
                              <a:solidFill>
                                <a:srgbClr val="0000FF"/>
                              </a:solidFill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1600" b="1" i="1">
                              <a:solidFill>
                                <a:srgbClr val="0000FF"/>
                              </a:solidFill>
                              <a:latin typeface="Cambria Math"/>
                            </a:rPr>
                            <m:t>𝟏</m:t>
                          </m:r>
                          <m:r>
                            <a:rPr lang="cs-CZ" sz="1600" b="1" i="1" smtClean="0">
                              <a:solidFill>
                                <a:srgbClr val="0000FF"/>
                              </a:solidFill>
                              <a:latin typeface="Cambria Math"/>
                            </a:rPr>
                            <m:t>+</m:t>
                          </m:r>
                          <m:r>
                            <a:rPr lang="cs-CZ" sz="1600" b="1" i="1" smtClean="0">
                              <a:solidFill>
                                <a:srgbClr val="0000FF"/>
                              </a:solidFill>
                              <a:latin typeface="Cambria Math"/>
                            </a:rPr>
                            <m:t>𝟑</m:t>
                          </m:r>
                          <m:r>
                            <a:rPr lang="cs-CZ" sz="1600" b="1" i="1">
                              <a:solidFill>
                                <a:srgbClr val="0000FF"/>
                              </a:solidFill>
                              <a:latin typeface="Cambria Math"/>
                            </a:rPr>
                            <m:t>;−</m:t>
                          </m:r>
                          <m:r>
                            <a:rPr lang="cs-CZ" sz="1600" b="1" i="1">
                              <a:solidFill>
                                <a:srgbClr val="0000FF"/>
                              </a:solidFill>
                              <a:latin typeface="Cambria Math"/>
                            </a:rPr>
                            <m:t>𝟐</m:t>
                          </m:r>
                        </m:e>
                      </m:d>
                      <m:r>
                        <a:rPr lang="cs-CZ" sz="1600" b="1" i="1" smtClean="0">
                          <a:solidFill>
                            <a:srgbClr val="0000FF"/>
                          </a:solidFill>
                          <a:latin typeface="Cambria Math"/>
                        </a:rPr>
                        <m:t>=</m:t>
                      </m:r>
                      <m:d>
                        <m:dPr>
                          <m:begChr m:val="["/>
                          <m:endChr m:val="]"/>
                          <m:ctrlPr>
                            <a:rPr lang="cs-CZ" sz="16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16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𝟒</m:t>
                          </m:r>
                          <m:r>
                            <a:rPr lang="cs-CZ" sz="1600" b="1" i="1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;−</m:t>
                          </m:r>
                          <m:r>
                            <a:rPr lang="cs-CZ" sz="1600" b="1" i="1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𝟐</m:t>
                          </m:r>
                        </m:e>
                      </m:d>
                    </m:oMath>
                  </m:oMathPara>
                </a14:m>
                <a:endParaRPr lang="cs-CZ" sz="1600" b="1" dirty="0">
                  <a:solidFill>
                    <a:srgbClr val="0000FF"/>
                  </a:solidFill>
                </a:endParaRPr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88024" y="2636912"/>
                <a:ext cx="3957365" cy="584775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  <a:ln/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4" name="Šipka dolů 23"/>
          <p:cNvSpPr/>
          <p:nvPr/>
        </p:nvSpPr>
        <p:spPr>
          <a:xfrm rot="5400000" flipV="1">
            <a:off x="3895353" y="1888257"/>
            <a:ext cx="330942" cy="590304"/>
          </a:xfrm>
          <a:prstGeom prst="downArrow">
            <a:avLst>
              <a:gd name="adj1" fmla="val 26521"/>
              <a:gd name="adj2" fmla="val 87033"/>
            </a:avLst>
          </a:prstGeom>
          <a:solidFill>
            <a:srgbClr val="03B503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 dirty="0">
              <a:ln>
                <a:solidFill>
                  <a:schemeClr val="tx1"/>
                </a:solidFill>
              </a:ln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6467324" y="1979548"/>
                <a:ext cx="2137124" cy="369332"/>
              </a:xfrm>
              <a:prstGeom prst="rect">
                <a:avLst/>
              </a:prstGeom>
            </p:spPr>
            <p:style>
              <a:lnRef idx="2">
                <a:schemeClr val="accent6"/>
              </a:lnRef>
              <a:fillRef idx="1">
                <a:schemeClr val="lt1"/>
              </a:fillRef>
              <a:effectRef idx="0">
                <a:schemeClr val="accent6"/>
              </a:effectRef>
              <a:fontRef idx="minor">
                <a:schemeClr val="dk1"/>
              </a:fontRef>
            </p:style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>
                          <a:solidFill>
                            <a:srgbClr val="C00000"/>
                          </a:solidFill>
                          <a:latin typeface="Cambria Math"/>
                        </a:rPr>
                        <m:t>𝑎</m:t>
                      </m:r>
                      <m:r>
                        <a:rPr lang="cs-CZ" b="0" i="1">
                          <a:solidFill>
                            <a:srgbClr val="C00000"/>
                          </a:solidFill>
                          <a:latin typeface="Cambria Math"/>
                        </a:rPr>
                        <m:t>=5,</m:t>
                      </m:r>
                      <m:r>
                        <a:rPr lang="cs-CZ" b="0" i="1">
                          <a:solidFill>
                            <a:srgbClr val="C00000"/>
                          </a:solidFill>
                          <a:latin typeface="Cambria Math"/>
                        </a:rPr>
                        <m:t>𝑏</m:t>
                      </m:r>
                      <m:r>
                        <a:rPr lang="cs-CZ" b="0" i="1">
                          <a:solidFill>
                            <a:srgbClr val="C00000"/>
                          </a:solidFill>
                          <a:latin typeface="Cambria Math"/>
                        </a:rPr>
                        <m:t>=4,</m:t>
                      </m:r>
                      <m:r>
                        <a:rPr lang="cs-CZ" b="0" i="1">
                          <a:solidFill>
                            <a:srgbClr val="C00000"/>
                          </a:solidFill>
                          <a:latin typeface="Cambria Math"/>
                        </a:rPr>
                        <m:t>𝑒</m:t>
                      </m:r>
                      <m:r>
                        <a:rPr lang="cs-CZ" b="0" i="1">
                          <a:solidFill>
                            <a:srgbClr val="C00000"/>
                          </a:solidFill>
                          <a:latin typeface="Cambria Math"/>
                        </a:rPr>
                        <m:t>=3</m:t>
                      </m:r>
                    </m:oMath>
                  </m:oMathPara>
                </a14:m>
                <a:endParaRPr lang="cs-CZ" dirty="0">
                  <a:solidFill>
                    <a:srgbClr val="C00000"/>
                  </a:solidFill>
                </a:endParaRPr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467324" y="1979548"/>
                <a:ext cx="2137124" cy="369332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5" name="TextovéPole 24"/>
              <p:cNvSpPr txBox="1"/>
              <p:nvPr/>
            </p:nvSpPr>
            <p:spPr>
              <a:xfrm>
                <a:off x="4788024" y="4662428"/>
                <a:ext cx="3835537" cy="584775"/>
              </a:xfrm>
              <a:prstGeom prst="rect">
                <a:avLst/>
              </a:prstGeom>
            </p:spPr>
            <p:style>
              <a:lnRef idx="2">
                <a:schemeClr val="accent6"/>
              </a:lnRef>
              <a:fillRef idx="1">
                <a:schemeClr val="lt1"/>
              </a:fillRef>
              <a:effectRef idx="0">
                <a:schemeClr val="accent6"/>
              </a:effectRef>
              <a:fontRef idx="minor">
                <a:schemeClr val="dk1"/>
              </a:fontRef>
            </p:style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1600" b="1" i="1" smtClean="0">
                          <a:solidFill>
                            <a:srgbClr val="0000FF"/>
                          </a:solidFill>
                          <a:latin typeface="Cambria Math"/>
                        </a:rPr>
                        <m:t>𝑪</m:t>
                      </m:r>
                      <m:r>
                        <a:rPr lang="cs-CZ" sz="1600" b="1" i="1" smtClean="0">
                          <a:solidFill>
                            <a:srgbClr val="0000FF"/>
                          </a:solidFill>
                          <a:latin typeface="Cambria Math"/>
                        </a:rPr>
                        <m:t>=</m:t>
                      </m:r>
                      <m:d>
                        <m:dPr>
                          <m:begChr m:val="["/>
                          <m:endChr m:val="]"/>
                          <m:ctrlPr>
                            <a:rPr lang="cs-CZ" sz="1600" b="1" i="1" smtClean="0">
                              <a:solidFill>
                                <a:srgbClr val="0000FF"/>
                              </a:solidFill>
                              <a:latin typeface="Cambria Math"/>
                            </a:rPr>
                          </m:ctrlPr>
                        </m:dPr>
                        <m:e>
                          <m:sSub>
                            <m:sSubPr>
                              <m:ctrlPr>
                                <a:rPr lang="cs-CZ" sz="1600" b="1" i="1" smtClean="0">
                                  <a:solidFill>
                                    <a:srgbClr val="0000FF"/>
                                  </a:solidFill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1600" b="1" i="1" smtClean="0">
                                  <a:solidFill>
                                    <a:srgbClr val="0000FF"/>
                                  </a:solidFill>
                                  <a:latin typeface="Cambria Math"/>
                                </a:rPr>
                                <m:t>𝒙</m:t>
                              </m:r>
                            </m:e>
                            <m:sub>
                              <m:r>
                                <a:rPr lang="cs-CZ" sz="1600" b="1" i="1" smtClean="0">
                                  <a:solidFill>
                                    <a:srgbClr val="0000FF"/>
                                  </a:solidFill>
                                  <a:latin typeface="Cambria Math"/>
                                </a:rPr>
                                <m:t>𝒔</m:t>
                              </m:r>
                            </m:sub>
                          </m:sSub>
                          <m:r>
                            <a:rPr lang="cs-CZ" sz="1600" b="1" i="1" smtClean="0">
                              <a:solidFill>
                                <a:srgbClr val="0000FF"/>
                              </a:solidFill>
                              <a:latin typeface="Cambria Math"/>
                            </a:rPr>
                            <m:t>;</m:t>
                          </m:r>
                          <m:sSub>
                            <m:sSubPr>
                              <m:ctrlPr>
                                <a:rPr lang="cs-CZ" sz="1600" b="1" i="1" smtClean="0">
                                  <a:solidFill>
                                    <a:srgbClr val="0000FF"/>
                                  </a:solidFill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1600" b="1" i="1" smtClean="0">
                                  <a:solidFill>
                                    <a:srgbClr val="0000FF"/>
                                  </a:solidFill>
                                  <a:latin typeface="Cambria Math"/>
                                </a:rPr>
                                <m:t>𝒚</m:t>
                              </m:r>
                            </m:e>
                            <m:sub>
                              <m:r>
                                <a:rPr lang="cs-CZ" sz="1600" b="1" i="1" smtClean="0">
                                  <a:solidFill>
                                    <a:srgbClr val="0000FF"/>
                                  </a:solidFill>
                                  <a:latin typeface="Cambria Math"/>
                                </a:rPr>
                                <m:t>𝒔</m:t>
                              </m:r>
                            </m:sub>
                          </m:sSub>
                          <m:r>
                            <a:rPr lang="cs-CZ" sz="1600" b="1" i="1" smtClean="0">
                              <a:solidFill>
                                <a:srgbClr val="0000FF"/>
                              </a:solidFill>
                              <a:latin typeface="Cambria Math"/>
                            </a:rPr>
                            <m:t>+</m:t>
                          </m:r>
                          <m:r>
                            <a:rPr lang="cs-CZ" sz="1600" b="1" i="1" smtClean="0">
                              <a:solidFill>
                                <a:srgbClr val="0000FF"/>
                              </a:solidFill>
                              <a:latin typeface="Cambria Math"/>
                            </a:rPr>
                            <m:t>𝒃</m:t>
                          </m:r>
                        </m:e>
                      </m:d>
                      <m:r>
                        <a:rPr lang="cs-CZ" sz="1600" b="1" i="1" smtClean="0">
                          <a:solidFill>
                            <a:srgbClr val="0000FF"/>
                          </a:solidFill>
                          <a:latin typeface="Cambria Math"/>
                        </a:rPr>
                        <m:t>=</m:t>
                      </m:r>
                      <m:d>
                        <m:dPr>
                          <m:begChr m:val="["/>
                          <m:endChr m:val="]"/>
                          <m:ctrlPr>
                            <a:rPr lang="cs-CZ" sz="1600" b="1" i="1" smtClean="0">
                              <a:solidFill>
                                <a:srgbClr val="0000FF"/>
                              </a:solidFill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1600" b="1" i="1" smtClean="0">
                              <a:solidFill>
                                <a:srgbClr val="0000FF"/>
                              </a:solidFill>
                              <a:latin typeface="Cambria Math"/>
                            </a:rPr>
                            <m:t>𝟏</m:t>
                          </m:r>
                          <m:r>
                            <a:rPr lang="cs-CZ" sz="1600" b="1" i="1" smtClean="0">
                              <a:solidFill>
                                <a:srgbClr val="0000FF"/>
                              </a:solidFill>
                              <a:latin typeface="Cambria Math"/>
                            </a:rPr>
                            <m:t>;−</m:t>
                          </m:r>
                          <m:r>
                            <a:rPr lang="cs-CZ" sz="1600" b="1" i="1" smtClean="0">
                              <a:solidFill>
                                <a:srgbClr val="0000FF"/>
                              </a:solidFill>
                              <a:latin typeface="Cambria Math"/>
                            </a:rPr>
                            <m:t>𝟐</m:t>
                          </m:r>
                          <m:r>
                            <a:rPr lang="cs-CZ" sz="1600" b="1" i="1" smtClean="0">
                              <a:solidFill>
                                <a:srgbClr val="0000FF"/>
                              </a:solidFill>
                              <a:latin typeface="Cambria Math"/>
                            </a:rPr>
                            <m:t>+</m:t>
                          </m:r>
                          <m:r>
                            <a:rPr lang="cs-CZ" sz="1600" b="1" i="1" smtClean="0">
                              <a:solidFill>
                                <a:srgbClr val="0000FF"/>
                              </a:solidFill>
                              <a:latin typeface="Cambria Math"/>
                            </a:rPr>
                            <m:t>𝟒</m:t>
                          </m:r>
                        </m:e>
                      </m:d>
                      <m:r>
                        <a:rPr lang="cs-CZ" sz="1600" b="1" i="1" smtClean="0">
                          <a:solidFill>
                            <a:srgbClr val="0000FF"/>
                          </a:solidFill>
                          <a:latin typeface="Cambria Math"/>
                        </a:rPr>
                        <m:t>=</m:t>
                      </m:r>
                      <m:d>
                        <m:dPr>
                          <m:begChr m:val="["/>
                          <m:endChr m:val="]"/>
                          <m:ctrlPr>
                            <a:rPr lang="cs-CZ" sz="16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16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𝟏</m:t>
                          </m:r>
                          <m:r>
                            <a:rPr lang="cs-CZ" sz="16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;</m:t>
                          </m:r>
                          <m:r>
                            <a:rPr lang="cs-CZ" sz="16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𝟐</m:t>
                          </m:r>
                        </m:e>
                      </m:d>
                    </m:oMath>
                  </m:oMathPara>
                </a14:m>
                <a:endParaRPr lang="cs-CZ" sz="1600" b="1" dirty="0" smtClean="0">
                  <a:solidFill>
                    <a:srgbClr val="0000FF"/>
                  </a:solidFill>
                </a:endParaRPr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1600" b="1" i="1" smtClean="0">
                          <a:solidFill>
                            <a:srgbClr val="0000FF"/>
                          </a:solidFill>
                          <a:latin typeface="Cambria Math"/>
                        </a:rPr>
                        <m:t>𝑫</m:t>
                      </m:r>
                      <m:r>
                        <a:rPr lang="cs-CZ" sz="1600" b="1" i="1">
                          <a:solidFill>
                            <a:srgbClr val="0000FF"/>
                          </a:solidFill>
                          <a:latin typeface="Cambria Math"/>
                        </a:rPr>
                        <m:t>=</m:t>
                      </m:r>
                      <m:d>
                        <m:dPr>
                          <m:begChr m:val="["/>
                          <m:endChr m:val="]"/>
                          <m:ctrlPr>
                            <a:rPr lang="cs-CZ" sz="1600" b="1" i="1">
                              <a:solidFill>
                                <a:srgbClr val="0000FF"/>
                              </a:solidFill>
                              <a:latin typeface="Cambria Math"/>
                            </a:rPr>
                          </m:ctrlPr>
                        </m:dPr>
                        <m:e>
                          <m:sSub>
                            <m:sSubPr>
                              <m:ctrlPr>
                                <a:rPr lang="cs-CZ" sz="1600" b="1" i="1">
                                  <a:solidFill>
                                    <a:srgbClr val="0000FF"/>
                                  </a:solidFill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1600" b="1" i="1">
                                  <a:solidFill>
                                    <a:srgbClr val="0000FF"/>
                                  </a:solidFill>
                                  <a:latin typeface="Cambria Math"/>
                                </a:rPr>
                                <m:t>𝒙</m:t>
                              </m:r>
                            </m:e>
                            <m:sub>
                              <m:r>
                                <a:rPr lang="cs-CZ" sz="1600" b="1" i="1">
                                  <a:solidFill>
                                    <a:srgbClr val="0000FF"/>
                                  </a:solidFill>
                                  <a:latin typeface="Cambria Math"/>
                                </a:rPr>
                                <m:t>𝒔</m:t>
                              </m:r>
                            </m:sub>
                          </m:sSub>
                          <m:r>
                            <a:rPr lang="cs-CZ" sz="1600" b="1" i="1">
                              <a:solidFill>
                                <a:srgbClr val="0000FF"/>
                              </a:solidFill>
                              <a:latin typeface="Cambria Math"/>
                            </a:rPr>
                            <m:t>;</m:t>
                          </m:r>
                          <m:sSub>
                            <m:sSubPr>
                              <m:ctrlPr>
                                <a:rPr lang="cs-CZ" sz="1600" b="1" i="1">
                                  <a:solidFill>
                                    <a:srgbClr val="0000FF"/>
                                  </a:solidFill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1600" b="1" i="1">
                                  <a:solidFill>
                                    <a:srgbClr val="0000FF"/>
                                  </a:solidFill>
                                  <a:latin typeface="Cambria Math"/>
                                </a:rPr>
                                <m:t>𝒚</m:t>
                              </m:r>
                            </m:e>
                            <m:sub>
                              <m:r>
                                <a:rPr lang="cs-CZ" sz="1600" b="1" i="1">
                                  <a:solidFill>
                                    <a:srgbClr val="0000FF"/>
                                  </a:solidFill>
                                  <a:latin typeface="Cambria Math"/>
                                </a:rPr>
                                <m:t>𝒔</m:t>
                              </m:r>
                            </m:sub>
                          </m:sSub>
                          <m:r>
                            <a:rPr lang="cs-CZ" sz="1600" b="1" i="1" smtClean="0">
                              <a:solidFill>
                                <a:srgbClr val="0000FF"/>
                              </a:solidFill>
                              <a:latin typeface="Cambria Math"/>
                            </a:rPr>
                            <m:t>−</m:t>
                          </m:r>
                          <m:r>
                            <a:rPr lang="cs-CZ" sz="1600" b="1" i="1" smtClean="0">
                              <a:solidFill>
                                <a:srgbClr val="0000FF"/>
                              </a:solidFill>
                              <a:latin typeface="Cambria Math"/>
                            </a:rPr>
                            <m:t>𝒃</m:t>
                          </m:r>
                        </m:e>
                      </m:d>
                      <m:r>
                        <a:rPr lang="cs-CZ" sz="1600" b="1" i="1">
                          <a:solidFill>
                            <a:srgbClr val="0000FF"/>
                          </a:solidFill>
                          <a:latin typeface="Cambria Math"/>
                        </a:rPr>
                        <m:t>=</m:t>
                      </m:r>
                      <m:d>
                        <m:dPr>
                          <m:begChr m:val="["/>
                          <m:endChr m:val="]"/>
                          <m:ctrlPr>
                            <a:rPr lang="cs-CZ" sz="1600" b="1" i="1" smtClean="0">
                              <a:solidFill>
                                <a:srgbClr val="0000FF"/>
                              </a:solidFill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1600" b="1" i="1">
                              <a:solidFill>
                                <a:srgbClr val="0000FF"/>
                              </a:solidFill>
                              <a:latin typeface="Cambria Math"/>
                            </a:rPr>
                            <m:t>𝟏</m:t>
                          </m:r>
                          <m:r>
                            <a:rPr lang="cs-CZ" sz="1600" b="1" i="1">
                              <a:solidFill>
                                <a:srgbClr val="0000FF"/>
                              </a:solidFill>
                              <a:latin typeface="Cambria Math"/>
                            </a:rPr>
                            <m:t>;−</m:t>
                          </m:r>
                          <m:r>
                            <a:rPr lang="cs-CZ" sz="1600" b="1" i="1">
                              <a:solidFill>
                                <a:srgbClr val="0000FF"/>
                              </a:solidFill>
                              <a:latin typeface="Cambria Math"/>
                            </a:rPr>
                            <m:t>𝟐</m:t>
                          </m:r>
                          <m:r>
                            <a:rPr lang="cs-CZ" sz="1600" b="1" i="1" smtClean="0">
                              <a:solidFill>
                                <a:srgbClr val="0000FF"/>
                              </a:solidFill>
                              <a:latin typeface="Cambria Math"/>
                            </a:rPr>
                            <m:t>−</m:t>
                          </m:r>
                          <m:r>
                            <a:rPr lang="cs-CZ" sz="1600" b="1" i="1" smtClean="0">
                              <a:solidFill>
                                <a:srgbClr val="0000FF"/>
                              </a:solidFill>
                              <a:latin typeface="Cambria Math"/>
                            </a:rPr>
                            <m:t>𝟒</m:t>
                          </m:r>
                        </m:e>
                      </m:d>
                      <m:r>
                        <a:rPr lang="cs-CZ" sz="1600" b="1" i="1" smtClean="0">
                          <a:solidFill>
                            <a:srgbClr val="0000FF"/>
                          </a:solidFill>
                          <a:latin typeface="Cambria Math"/>
                        </a:rPr>
                        <m:t>=</m:t>
                      </m:r>
                      <m:d>
                        <m:dPr>
                          <m:begChr m:val="["/>
                          <m:endChr m:val="]"/>
                          <m:ctrlPr>
                            <a:rPr lang="cs-CZ" sz="16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16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𝟏</m:t>
                          </m:r>
                          <m:r>
                            <a:rPr lang="cs-CZ" sz="1600" b="1" i="1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;−</m:t>
                          </m:r>
                          <m:r>
                            <a:rPr lang="cs-CZ" sz="16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𝟔</m:t>
                          </m:r>
                        </m:e>
                      </m:d>
                    </m:oMath>
                  </m:oMathPara>
                </a14:m>
                <a:endParaRPr lang="cs-CZ" sz="1600" b="1" dirty="0">
                  <a:solidFill>
                    <a:srgbClr val="0000FF"/>
                  </a:solidFill>
                </a:endParaRPr>
              </a:p>
            </p:txBody>
          </p:sp>
        </mc:Choice>
        <mc:Fallback xmlns="">
          <p:sp>
            <p:nvSpPr>
              <p:cNvPr id="25" name="TextovéPole 2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88024" y="4662428"/>
                <a:ext cx="3835537" cy="584775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9" y="2621118"/>
            <a:ext cx="3997372" cy="30401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4377943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9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500"/>
                            </p:stCondLst>
                            <p:childTnLst>
                              <p:par>
                                <p:cTn id="4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3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000"/>
                            </p:stCondLst>
                            <p:childTnLst>
                              <p:par>
                                <p:cTn id="4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1500"/>
                            </p:stCondLst>
                            <p:childTnLst>
                              <p:par>
                                <p:cTn id="4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2000"/>
                            </p:stCondLst>
                            <p:childTnLst>
                              <p:par>
                                <p:cTn id="5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5" dur="500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2500"/>
                            </p:stCondLst>
                            <p:childTnLst>
                              <p:par>
                                <p:cTn id="5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9" dur="500"/>
                                        <p:tgtEl>
                                          <p:spTgt spid="2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3000"/>
                            </p:stCondLst>
                            <p:childTnLst>
                              <p:par>
                                <p:cTn id="6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3" dur="5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3500"/>
                            </p:stCondLst>
                            <p:childTnLst>
                              <p:par>
                                <p:cTn id="6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7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4000"/>
                            </p:stCondLst>
                            <p:childTnLst>
                              <p:par>
                                <p:cTn id="6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1" dur="500"/>
                                        <p:tgtEl>
                                          <p:spTgt spid="2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/>
      <p:bldP spid="23" grpId="0" animBg="1"/>
      <p:bldP spid="2" grpId="0" animBg="1"/>
      <p:bldP spid="3" grpId="0" uiExpand="1" build="p" animBg="1"/>
      <p:bldP spid="4" grpId="0" uiExpand="1" build="p" animBg="1"/>
      <p:bldP spid="24" grpId="0" animBg="1"/>
      <p:bldP spid="5" grpId="0" animBg="1"/>
      <p:bldP spid="25" grpId="0" uiExpand="1" build="p" animBg="1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2645</TotalTime>
  <Words>754</Words>
  <Application>Microsoft Office PowerPoint</Application>
  <PresentationFormat>Předvádění na obrazovce (4:3)</PresentationFormat>
  <Paragraphs>57</Paragraphs>
  <Slides>7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Motiv systému Office</vt:lpstr>
      <vt:lpstr>Microsoft Word Document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Zdeněk Mrkvička</dc:creator>
  <cp:lastModifiedBy>Zdeněk Mrkvička</cp:lastModifiedBy>
  <cp:revision>72</cp:revision>
  <dcterms:created xsi:type="dcterms:W3CDTF">2013-09-08T07:40:24Z</dcterms:created>
  <dcterms:modified xsi:type="dcterms:W3CDTF">2013-10-22T20:27:47Z</dcterms:modified>
</cp:coreProperties>
</file>