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7" r:id="rId2"/>
    <p:sldId id="264" r:id="rId3"/>
    <p:sldId id="256" r:id="rId4"/>
    <p:sldId id="259" r:id="rId5"/>
    <p:sldId id="260" r:id="rId6"/>
    <p:sldId id="261" r:id="rId7"/>
    <p:sldId id="262" r:id="rId8"/>
    <p:sldId id="263" r:id="rId9"/>
    <p:sldId id="25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71B700-DE80-4BF7-9149-D97A8E3EE1C8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901251-A299-49C4-A045-07B7E0B5A5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1736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Pranostika je lidová předpověď počasí, založená na dlouhodobém pozorování přírody.  </a:t>
            </a:r>
            <a:r>
              <a:rPr lang="cs-CZ" smtClean="0"/>
              <a:t>Lidé si všimli souvislostí, opakování jevů. </a:t>
            </a:r>
          </a:p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901251-A299-49C4-A045-07B7E0B5A5F7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4630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mtClean="0"/>
              <a:t>Báseň se děti mohou naučit.</a:t>
            </a:r>
            <a:endParaRPr lang="pt-BR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901251-A299-49C4-A045-07B7E0B5A5F7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55635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ctrTitle"/>
          </p:nvPr>
        </p:nvSpPr>
        <p:spPr>
          <a:xfrm>
            <a:off x="928662" y="1928803"/>
            <a:ext cx="7172348" cy="1470025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8" name="図形 7"/>
          <p:cNvSpPr>
            <a:spLocks noGrp="1"/>
          </p:cNvSpPr>
          <p:nvPr>
            <p:ph type="subTitle" idx="1"/>
          </p:nvPr>
        </p:nvSpPr>
        <p:spPr>
          <a:xfrm>
            <a:off x="1371600" y="3643314"/>
            <a:ext cx="6400800" cy="128588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cs-CZ" altLang="ja-JP" smtClean="0"/>
              <a:t>Kliknutím lze upravit styl předlohy.</a:t>
            </a:r>
            <a:endParaRPr kumimoji="1" lang="ja-JP" altLang="en-US" dirty="0"/>
          </a:p>
        </p:txBody>
      </p:sp>
      <p:sp>
        <p:nvSpPr>
          <p:cNvPr id="12" name="図形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11" name="図形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8" name="図形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1000100" y="4714884"/>
            <a:ext cx="7215239" cy="862009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1000101" y="2857496"/>
            <a:ext cx="7215238" cy="178595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2"/>
                </a:solidFill>
              </a:defRPr>
            </a:lvl2pPr>
            <a:lvl3pPr marL="914400" indent="0">
              <a:buNone/>
              <a:defRPr sz="1600">
                <a:solidFill>
                  <a:schemeClr val="tx2"/>
                </a:solidFill>
              </a:defRPr>
            </a:lvl3pPr>
            <a:lvl4pPr marL="1371600" indent="0">
              <a:buNone/>
              <a:defRPr sz="1400">
                <a:solidFill>
                  <a:schemeClr val="tx2"/>
                </a:solidFill>
              </a:defRPr>
            </a:lvl4pPr>
            <a:lvl5pPr marL="1828800" indent="0">
              <a:buNone/>
              <a:defRPr sz="1400">
                <a:solidFill>
                  <a:schemeClr val="tx2"/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5" name="図形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/>
          </a:p>
        </p:txBody>
      </p:sp>
      <p:sp>
        <p:nvSpPr>
          <p:cNvPr id="6" name="図形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7" name="図形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8" name="図形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図形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1671646" y="4572008"/>
            <a:ext cx="6400816" cy="928686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4" name="図形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3" name="図形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図形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>
          <a:xfrm>
            <a:off x="3575050" y="1428737"/>
            <a:ext cx="5111750" cy="469742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1792288" y="5014914"/>
            <a:ext cx="5486400" cy="414350"/>
          </a:xfrm>
        </p:spPr>
        <p:txBody>
          <a:bodyPr anchor="b"/>
          <a:lstStyle>
            <a:lvl1pPr algn="ctr">
              <a:defRPr sz="2000" b="1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正方形/長方形 2"/>
          <p:cNvSpPr>
            <a:spLocks noGrp="1"/>
          </p:cNvSpPr>
          <p:nvPr>
            <p:ph type="pic" idx="1"/>
          </p:nvPr>
        </p:nvSpPr>
        <p:spPr>
          <a:xfrm>
            <a:off x="1792288" y="742960"/>
            <a:ext cx="5486400" cy="4114800"/>
          </a:xfrm>
          <a:prstGeom prst="rect">
            <a:avLst/>
          </a:prstGeom>
          <a:noFill/>
          <a:ln w="50800" cap="sq">
            <a:solidFill>
              <a:schemeClr val="tx1"/>
            </a:solidFill>
            <a:miter lim="800000"/>
          </a:ln>
          <a:effectLst>
            <a:outerShdw blurRad="76200" dist="50800" dir="13500000" algn="tl" rotWithShape="0">
              <a:schemeClr val="bg1">
                <a:alpha val="80000"/>
              </a:scheme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1" lang="cs-CZ" altLang="ja-JP" smtClean="0"/>
              <a:t>Kliknutím na ikonu přidáte obrázek.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1792288" y="5481658"/>
            <a:ext cx="5486400" cy="804862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671514" y="274638"/>
            <a:ext cx="7829576" cy="1011222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671514" y="1285860"/>
            <a:ext cx="7829576" cy="4357718"/>
          </a:xfrm>
        </p:spPr>
        <p:txBody>
          <a:bodyPr vert="eaVert"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 orient="vert"/>
          </p:nvPr>
        </p:nvSpPr>
        <p:spPr>
          <a:xfrm>
            <a:off x="6643702" y="285730"/>
            <a:ext cx="1785950" cy="5565797"/>
          </a:xfrm>
        </p:spPr>
        <p:txBody>
          <a:bodyPr vert="eaVert"/>
          <a:lstStyle>
            <a:lvl1pPr>
              <a:defRPr>
                <a:gradFill flip="none" rotWithShape="1">
                  <a:gsLst>
                    <a:gs pos="0">
                      <a:schemeClr val="tx1">
                        <a:tint val="65000"/>
                      </a:schemeClr>
                    </a:gs>
                    <a:gs pos="49900">
                      <a:schemeClr val="tx1">
                        <a:tint val="95000"/>
                      </a:schemeClr>
                    </a:gs>
                    <a:gs pos="50000">
                      <a:schemeClr val="tx1"/>
                    </a:gs>
                    <a:gs pos="100000">
                      <a:schemeClr val="tx1">
                        <a:tint val="95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642910" y="274640"/>
            <a:ext cx="5834090" cy="5583253"/>
          </a:xfrm>
        </p:spPr>
        <p:txBody>
          <a:bodyPr vert="eaVert"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652450" y="6356350"/>
            <a:ext cx="21336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6286512" y="6356350"/>
            <a:ext cx="21336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cs-CZ" altLang="ja-JP" smtClean="0"/>
              <a:t>Kliknutím lze upravit styl předlohy.</a:t>
            </a:r>
            <a:endParaRPr kumimoji="1" lang="ja-JP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正方形/長方形 17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kumimoji="1" lang="ja-JP" altLang="en-US" dirty="0" smtClean="0"/>
              <a:t>マスタ テキストの書式設定</a:t>
            </a:r>
            <a:endParaRPr lang="ja-JP" dirty="0"/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</a:p>
          <a:p>
            <a:pPr lvl="5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6</a:t>
            </a:r>
            <a:r>
              <a:rPr kumimoji="1" lang="ja-JP" altLang="en-US" dirty="0" smtClean="0"/>
              <a:t>レベル</a:t>
            </a:r>
          </a:p>
          <a:p>
            <a:pPr lvl="6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7</a:t>
            </a:r>
            <a:r>
              <a:rPr kumimoji="1" lang="ja-JP" altLang="en-US" dirty="0" smtClean="0"/>
              <a:t>レベル</a:t>
            </a:r>
          </a:p>
          <a:p>
            <a:pPr lvl="7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8</a:t>
            </a:r>
            <a:r>
              <a:rPr kumimoji="1" lang="ja-JP" altLang="en-US" dirty="0" smtClean="0"/>
              <a:t>レベル</a:t>
            </a:r>
          </a:p>
          <a:p>
            <a:pPr lvl="8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9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29" name="正方形/長方形 28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4" name="正方形/長方形 3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0" name="正方形/長方形 9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正方形/長方形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</p:spPr>
        <p:txBody>
          <a:bodyPr vert="horz" rtlCol="0" anchor="ctr">
            <a:normAutofit/>
          </a:bodyPr>
          <a:lstStyle/>
          <a:p>
            <a:r>
              <a:rPr kumimoji="1" lang="ja-JP" altLang="en-US" dirty="0" smtClean="0"/>
              <a:t>マスタ タイトルの書式設定</a:t>
            </a:r>
            <a:endParaRPr kumimoji="1" lang="ja-JP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rtl="0" eaLnBrk="1" latinLnBrk="0" hangingPunct="1">
        <a:spcBef>
          <a:spcPct val="0"/>
        </a:spcBef>
        <a:buNone/>
        <a:defRPr kumimoji="1" sz="4400" baseline="0">
          <a:ln w="12700">
            <a:solidFill>
              <a:schemeClr val="tx1">
                <a:tint val="95000"/>
              </a:schemeClr>
            </a:solidFill>
          </a:ln>
          <a:gradFill>
            <a:gsLst>
              <a:gs pos="0">
                <a:schemeClr val="tx1">
                  <a:tint val="65000"/>
                </a:schemeClr>
              </a:gs>
              <a:gs pos="49900">
                <a:schemeClr val="tx1">
                  <a:tint val="95000"/>
                </a:schemeClr>
              </a:gs>
              <a:gs pos="50000">
                <a:schemeClr val="tx1"/>
              </a:gs>
              <a:gs pos="100000">
                <a:schemeClr val="tx1">
                  <a:tint val="95000"/>
                </a:schemeClr>
              </a:gs>
            </a:gsLst>
            <a:lin ang="5400000" scaled="1"/>
          </a:gradFill>
          <a:effectLst>
            <a:outerShdw blurRad="127000" algn="tl" rotWithShape="0">
              <a:schemeClr val="bg1">
                <a:alpha val="5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tx1"/>
        </a:buClr>
        <a:buFont typeface="Wingdings"/>
        <a:buChar char="n"/>
        <a:defRPr kumimoji="1" sz="3200" baseline="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>
            <a:shade val="75000"/>
          </a:schemeClr>
        </a:buClr>
        <a:buSzPct val="85000"/>
        <a:buFont typeface="Wingdings"/>
        <a:buChar char="n"/>
        <a:defRPr kumimoji="1" sz="2800" baseline="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4">
            <a:shade val="50000"/>
          </a:schemeClr>
        </a:buClr>
        <a:buSzPct val="75000"/>
        <a:buFont typeface="Wingdings"/>
        <a:buChar char="n"/>
        <a:defRPr kumimoji="1" sz="2400" baseline="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6">
            <a:shade val="50000"/>
          </a:schemeClr>
        </a:buClr>
        <a:buSzPct val="75000"/>
        <a:buFont typeface="Wingdings"/>
        <a:buChar char="n"/>
        <a:defRPr kumimoji="1" sz="2000" baseline="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3">
            <a:shade val="50000"/>
          </a:schemeClr>
        </a:buClr>
        <a:buSzPct val="70000"/>
        <a:buFont typeface="Wingdings"/>
        <a:buChar char="n"/>
        <a:defRPr kumimoji="1" sz="2000" baseline="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>
            <a:shade val="50000"/>
          </a:schemeClr>
        </a:buClr>
        <a:buSzPct val="60000"/>
        <a:buFont typeface="Wingdings"/>
        <a:buChar char="n"/>
        <a:defRPr kumimoji="1" sz="20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2">
            <a:shade val="50000"/>
          </a:schemeClr>
        </a:buClr>
        <a:buSzPct val="60000"/>
        <a:buFont typeface="Wingdings"/>
        <a:buChar char="n"/>
        <a:defRPr kumimoji="1" sz="20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5">
            <a:shade val="50000"/>
          </a:schemeClr>
        </a:buClr>
        <a:buSzPct val="60000"/>
        <a:buFont typeface="Wingdings"/>
        <a:buChar char="n"/>
        <a:defRPr kumimoji="1" sz="200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tx1"/>
        </a:buClr>
        <a:buSzPct val="50000"/>
        <a:buFont typeface="Wingdings"/>
        <a:buChar char="n"/>
        <a:defRPr kumimoji="1" sz="20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3" Type="http://schemas.openxmlformats.org/officeDocument/2006/relationships/image" Target="../media/image7.gif"/><Relationship Id="rId7" Type="http://schemas.openxmlformats.org/officeDocument/2006/relationships/image" Target="../media/image11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wmf"/><Relationship Id="rId5" Type="http://schemas.openxmlformats.org/officeDocument/2006/relationships/image" Target="../media/image9.wmf"/><Relationship Id="rId4" Type="http://schemas.openxmlformats.org/officeDocument/2006/relationships/image" Target="../media/image8.wmf"/><Relationship Id="rId9" Type="http://schemas.openxmlformats.org/officeDocument/2006/relationships/image" Target="../media/image13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cs-cz/images/?CTT=6&amp;ver=14&amp;app=powerpnt.exe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640574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Prvouka 1. a 2. 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VY_52_INOVACE_12_Srpen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Mgr.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Iva Dušková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88347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1695088"/>
          </a:xfrm>
        </p:spPr>
        <p:txBody>
          <a:bodyPr/>
          <a:lstStyle/>
          <a:p>
            <a:pPr algn="ctr"/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1700808"/>
            <a:ext cx="7520940" cy="3939889"/>
          </a:xfrm>
        </p:spPr>
        <p:txBody>
          <a:bodyPr>
            <a:normAutofit fontScale="62500" lnSpcReduction="20000"/>
          </a:bodyPr>
          <a:lstStyle/>
          <a:p>
            <a:pPr marL="0" indent="0" algn="ctr">
              <a:buNone/>
            </a:pPr>
            <a:r>
              <a:rPr lang="cs-CZ" sz="15400" dirty="0" smtClean="0">
                <a:solidFill>
                  <a:srgbClr val="000000"/>
                </a:solidFill>
                <a:latin typeface="Franklin Gothic Medium"/>
                <a:ea typeface="+mj-ea"/>
                <a:cs typeface="+mj-cs"/>
              </a:rPr>
              <a:t>Srpen</a:t>
            </a:r>
            <a:endParaRPr lang="cs-CZ" sz="15400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       </a:t>
            </a:r>
            <a:r>
              <a:rPr lang="cs-CZ" sz="3600" dirty="0" smtClean="0"/>
              <a:t>Mgr</a:t>
            </a:r>
            <a:r>
              <a:rPr lang="cs-CZ" sz="3600" dirty="0"/>
              <a:t>. Iva Dušková</a:t>
            </a:r>
            <a:r>
              <a:rPr lang="cs-CZ" sz="3600" dirty="0" smtClean="0"/>
              <a:t>,</a:t>
            </a:r>
          </a:p>
          <a:p>
            <a:pPr marL="0" indent="0">
              <a:buNone/>
            </a:pPr>
            <a:r>
              <a:rPr lang="cs-CZ" sz="3600" dirty="0"/>
              <a:t> </a:t>
            </a:r>
            <a:r>
              <a:rPr lang="cs-CZ" sz="3600" dirty="0" smtClean="0"/>
              <a:t>      </a:t>
            </a:r>
            <a:r>
              <a:rPr lang="cs-CZ" sz="3600" dirty="0"/>
              <a:t>2. ZŠ Dobříš</a:t>
            </a:r>
          </a:p>
        </p:txBody>
      </p:sp>
    </p:spTree>
    <p:extLst>
      <p:ext uri="{BB962C8B-B14F-4D97-AF65-F5344CB8AC3E}">
        <p14:creationId xmlns:p14="http://schemas.microsoft.com/office/powerpoint/2010/main" val="1695068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99592" y="1340768"/>
            <a:ext cx="7172348" cy="1470025"/>
          </a:xfrm>
        </p:spPr>
        <p:txBody>
          <a:bodyPr/>
          <a:lstStyle/>
          <a:p>
            <a:r>
              <a:rPr lang="cs-CZ" dirty="0"/>
              <a:t>Srpen začíná, co červenec končil.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cs-CZ" sz="4000" dirty="0"/>
              <a:t>Červenec a srpen jsou nejteplejšími měsíci v </a:t>
            </a:r>
            <a:r>
              <a:rPr lang="cs-CZ" sz="4000" dirty="0" smtClean="0"/>
              <a:t>roce.</a:t>
            </a:r>
            <a:endParaRPr lang="cs-CZ" sz="4000" dirty="0"/>
          </a:p>
        </p:txBody>
      </p:sp>
      <p:pic>
        <p:nvPicPr>
          <p:cNvPr id="2053" name="Picture 5" descr="C:\Users\OEM\AppData\Local\Microsoft\Windows\Temporary Internet Files\Content.IE5\2FH3CH61\MM900219082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828695"/>
            <a:ext cx="842195" cy="854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1198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1143000"/>
          </a:xfrm>
        </p:spPr>
        <p:txBody>
          <a:bodyPr>
            <a:normAutofit/>
          </a:bodyPr>
          <a:lstStyle/>
          <a:p>
            <a:r>
              <a:rPr lang="cs-CZ" sz="5400" dirty="0" smtClean="0"/>
              <a:t>Srpen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492896"/>
            <a:ext cx="822960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/>
              <a:t> </a:t>
            </a:r>
            <a:r>
              <a:rPr lang="cs-CZ" dirty="0" smtClean="0"/>
              <a:t> </a:t>
            </a:r>
            <a:r>
              <a:rPr lang="cs-CZ" sz="3600" dirty="0" smtClean="0"/>
              <a:t>Osmý měsíc v kalendáři,</a:t>
            </a:r>
          </a:p>
          <a:p>
            <a:pPr marL="0" indent="0" algn="ctr">
              <a:buNone/>
            </a:pPr>
            <a:r>
              <a:rPr lang="cs-CZ" sz="3600" dirty="0"/>
              <a:t> </a:t>
            </a:r>
            <a:r>
              <a:rPr lang="cs-CZ" sz="3600" dirty="0" smtClean="0"/>
              <a:t> po něm přijde další – září.</a:t>
            </a:r>
            <a:endParaRPr lang="cs-CZ" sz="3600" dirty="0"/>
          </a:p>
        </p:txBody>
      </p:sp>
      <p:pic>
        <p:nvPicPr>
          <p:cNvPr id="1028" name="Picture 4" descr="C:\Users\OEM\AppData\Local\Microsoft\Windows\Temporary Internet Files\Content.IE5\S2OJ9WZ5\MM900236448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532" y="4601074"/>
            <a:ext cx="1944216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OEM\AppData\Local\Microsoft\Windows\Temporary Internet Files\Content.IE5\ACJE728X\MC90002724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97209"/>
            <a:ext cx="2304256" cy="2394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OEM\AppData\Local\Microsoft\Windows\Temporary Internet Files\Content.IE5\2FH3CH61\MC90035645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839280"/>
            <a:ext cx="1588132" cy="1316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OEM\AppData\Local\Microsoft\Windows\Temporary Internet Files\Content.IE5\H1KETE02\MC90041255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4601074"/>
            <a:ext cx="1497029" cy="148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OEM\AppData\Local\Microsoft\Windows\Temporary Internet Files\Content.IE5\H1KETE02\MC900023763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3322630"/>
            <a:ext cx="1679753" cy="1233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OEM\AppData\Local\Microsoft\Windows\Temporary Internet Files\Content.IE5\S2OJ9WZ5\MC900231348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5785" y="4870069"/>
            <a:ext cx="2372008" cy="165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OEM\AppData\Local\Microsoft\Windows\Temporary Internet Files\Content.IE5\RZBRHLXH\MC900281948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8304" y="476672"/>
            <a:ext cx="2068367" cy="1850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476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16002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/>
              <a:t>Jaké číslo v kalendáři má tento měsíc?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1124744"/>
            <a:ext cx="7520940" cy="3579849"/>
          </a:xfrm>
        </p:spPr>
        <p:txBody>
          <a:bodyPr>
            <a:normAutofit fontScale="40000" lnSpcReduction="20000"/>
          </a:bodyPr>
          <a:lstStyle/>
          <a:p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                                  </a:t>
            </a:r>
            <a:endParaRPr lang="cs-CZ" sz="16600" dirty="0"/>
          </a:p>
          <a:p>
            <a:pPr marL="0" indent="0">
              <a:buNone/>
            </a:pPr>
            <a:r>
              <a:rPr lang="cs-CZ" sz="16600" dirty="0" smtClean="0"/>
              <a:t>                 </a:t>
            </a:r>
            <a:r>
              <a:rPr lang="cs-CZ" sz="409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8</a:t>
            </a:r>
            <a:endParaRPr lang="cs-CZ" sz="197500" dirty="0" smtClean="0">
              <a:solidFill>
                <a:schemeClr val="tx2">
                  <a:lumMod val="40000"/>
                  <a:lumOff val="60000"/>
                </a:schemeClr>
              </a:solidFill>
            </a:endParaRPr>
          </a:p>
          <a:p>
            <a:pPr marL="0" indent="0">
              <a:buNone/>
            </a:pPr>
            <a:endParaRPr lang="cs-CZ" sz="28800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4096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0"/>
            <a:ext cx="4499992" cy="6857999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741" y="0"/>
            <a:ext cx="465174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645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8384" y="-1"/>
            <a:ext cx="4435616" cy="3712029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386"/>
            <a:ext cx="4708384" cy="3739413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3717032"/>
            <a:ext cx="4139952" cy="3140967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3" y="3717032"/>
            <a:ext cx="5040559" cy="3140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777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4644009" cy="3567353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6" y="3567352"/>
            <a:ext cx="4632921" cy="3290648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3567351"/>
            <a:ext cx="4499991" cy="3290649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9" y="-1"/>
            <a:ext cx="4499992" cy="3567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4073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619672" y="3502749"/>
            <a:ext cx="523927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http://www.bolehlav.cz/pranostiky.php?den=xx01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2627783" y="740019"/>
            <a:ext cx="325249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Použité zdroje:</a:t>
            </a:r>
            <a:endParaRPr lang="cs-CZ" sz="4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051720" y="4482699"/>
            <a:ext cx="65527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Obrázky: </a:t>
            </a:r>
            <a:r>
              <a:rPr lang="cs-CZ" dirty="0"/>
              <a:t>Klipart - </a:t>
            </a:r>
            <a:r>
              <a:rPr lang="cs-CZ" dirty="0">
                <a:hlinkClick r:id="rId2"/>
              </a:rPr>
              <a:t>http://office.microsoft.com/cs-cz/images/?</a:t>
            </a:r>
            <a:r>
              <a:rPr lang="cs-CZ" dirty="0" smtClean="0">
                <a:hlinkClick r:id="rId2"/>
              </a:rPr>
              <a:t>CTT=6&amp;ver=14&amp;app=powerpnt.exe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286000" y="2132856"/>
            <a:ext cx="345896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Báseň:      </a:t>
            </a:r>
            <a:r>
              <a:rPr lang="cs-CZ" dirty="0"/>
              <a:t>Zuzana Pospíšilová,</a:t>
            </a:r>
          </a:p>
          <a:p>
            <a:r>
              <a:rPr lang="cs-CZ" dirty="0"/>
              <a:t>                  Veršovaná encyklopedie,</a:t>
            </a:r>
          </a:p>
          <a:p>
            <a:r>
              <a:rPr lang="cs-CZ" dirty="0"/>
              <a:t>                  Portál, s.r.o., Praha 2010</a:t>
            </a:r>
          </a:p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835696" y="5283284"/>
            <a:ext cx="24855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Fotografie: archiv autora</a:t>
            </a:r>
          </a:p>
        </p:txBody>
      </p:sp>
    </p:spTree>
    <p:extLst>
      <p:ext uri="{BB962C8B-B14F-4D97-AF65-F5344CB8AC3E}">
        <p14:creationId xmlns:p14="http://schemas.microsoft.com/office/powerpoint/2010/main" val="2579027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YamatoPainting">
  <a:themeElements>
    <a:clrScheme name="Yamato Painting">
      <a:dk1>
        <a:sysClr val="windowText" lastClr="000000"/>
      </a:dk1>
      <a:lt1>
        <a:sysClr val="window" lastClr="FFFFFF"/>
      </a:lt1>
      <a:dk2>
        <a:srgbClr val="3F2D32"/>
      </a:dk2>
      <a:lt2>
        <a:srgbClr val="FEDD00"/>
      </a:lt2>
      <a:accent1>
        <a:srgbClr val="C24400"/>
      </a:accent1>
      <a:accent2>
        <a:srgbClr val="3F7228"/>
      </a:accent2>
      <a:accent3>
        <a:srgbClr val="516086"/>
      </a:accent3>
      <a:accent4>
        <a:srgbClr val="956A86"/>
      </a:accent4>
      <a:accent5>
        <a:srgbClr val="E87981"/>
      </a:accent5>
      <a:accent6>
        <a:srgbClr val="8D8628"/>
      </a:accent6>
      <a:hlink>
        <a:srgbClr val="0000FF"/>
      </a:hlink>
      <a:folHlink>
        <a:srgbClr val="800080"/>
      </a:folHlink>
    </a:clrScheme>
    <a:fontScheme name="Yamato Painting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Yamato Painting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100000"/>
              </a:schemeClr>
            </a:gs>
            <a:gs pos="100000">
              <a:schemeClr val="phClr">
                <a:tint val="100000"/>
                <a:shade val="20000"/>
              </a:schemeClr>
            </a:gs>
          </a:gsLst>
          <a:lin ang="5400000" scaled="1"/>
        </a:gradFill>
        <a:blipFill>
          <a:blip xmlns:r="http://schemas.openxmlformats.org/officeDocument/2006/relationships" r:embed="rId1">
            <a:duotone>
              <a:srgbClr val="000000"/>
              <a:schemeClr val="phClr">
                <a:tint val="100000"/>
              </a:schemeClr>
            </a:duotone>
          </a:blip>
          <a:tile tx="0" ty="0" sx="35000" sy="35000" flip="none" algn="tl"/>
        </a:blipFill>
      </a:fillStyleLst>
      <a:lnStyleLst>
        <a:ln w="9525" cap="flat" cmpd="sng" algn="ctr">
          <a:solidFill>
            <a:schemeClr val="phClr">
              <a:alpha val="60000"/>
            </a:schemeClr>
          </a:solidFill>
          <a:prstDash val="solid"/>
        </a:ln>
        <a:ln w="19525" cap="flat" cmpd="sng" algn="ctr">
          <a:solidFill>
            <a:schemeClr val="phClr">
              <a:alpha val="90000"/>
            </a:schemeClr>
          </a:solidFill>
          <a:prstDash val="solid"/>
        </a:ln>
        <a:ln w="38100" cap="flat" cmpd="sng" algn="ctr">
          <a:solidFill>
            <a:schemeClr val="phClr">
              <a:alpha val="100000"/>
            </a:schemeClr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  <a:scene3d>
            <a:camera prst="orthographicFront"/>
            <a:lightRig rig="soft" dir="tl">
              <a:rot lat="0" lon="0" rev="0"/>
            </a:lightRig>
          </a:scene3d>
          <a:sp3d>
            <a:bevelT prst="angle"/>
            <a:bevelB w="304800" h="44450"/>
            <a:contourClr>
              <a:schemeClr val="phClr">
                <a:shade val="60000"/>
                <a:satMod val="110000"/>
              </a:schemeClr>
            </a:contourClr>
          </a:sp3d>
        </a:effectStyle>
        <a:effectStyle>
          <a:effectLst>
            <a:glow rad="51600">
              <a:schemeClr val="phClr">
                <a:alpha val="60000"/>
              </a:schemeClr>
            </a:glow>
          </a:effectLst>
          <a:scene3d>
            <a:camera prst="orthographicFront"/>
            <a:lightRig rig="threePt" dir="t"/>
          </a:scene3d>
          <a:sp3d>
            <a:bevelT w="165100" prst="coolSlant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>
            <a:shade val="90000"/>
          </a:schemeClr>
        </a:solidFill>
        <a:blipFill>
          <a:blip xmlns:r="http://schemas.openxmlformats.org/officeDocument/2006/relationships" r:embed="rId2">
            <a:duotone>
              <a:schemeClr val="phClr">
                <a:tint val="100000"/>
                <a:shade val="5000"/>
              </a:schemeClr>
              <a:schemeClr val="phClr">
                <a:shade val="100000"/>
              </a:schemeClr>
            </a:duotone>
          </a:blip>
          <a:tile tx="0" ty="0" sx="120000" sy="120000" flip="xy" algn="t"/>
        </a:blipFill>
        <a:blipFill rotWithShape="0">
          <a:blip xmlns:r="http://schemas.openxmlformats.org/officeDocument/2006/relationships" r:embed="rId3">
            <a:duotone>
              <a:schemeClr val="phClr">
                <a:tint val="100000"/>
                <a:shade val="5000"/>
              </a:schemeClr>
              <a:schemeClr val="phClr">
                <a:shade val="100000"/>
              </a:schemeClr>
            </a:duotone>
          </a:blip>
          <a:srcRect/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 japonského obrazu</Template>
  <TotalTime>26</TotalTime>
  <Words>138</Words>
  <Application>Microsoft Office PowerPoint</Application>
  <PresentationFormat>Předvádění na obrazovce (4:3)</PresentationFormat>
  <Paragraphs>41</Paragraphs>
  <Slides>9</Slides>
  <Notes>2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YamatoPainting</vt:lpstr>
      <vt:lpstr>Prezentace aplikace PowerPoint</vt:lpstr>
      <vt:lpstr> </vt:lpstr>
      <vt:lpstr>Srpen začíná, co červenec končil.</vt:lpstr>
      <vt:lpstr>Srpen</vt:lpstr>
      <vt:lpstr>Jaké číslo v kalendáři má tento měsíc?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OEM</dc:creator>
  <cp:lastModifiedBy>OEM</cp:lastModifiedBy>
  <cp:revision>18</cp:revision>
  <dcterms:created xsi:type="dcterms:W3CDTF">2011-09-06T18:52:29Z</dcterms:created>
  <dcterms:modified xsi:type="dcterms:W3CDTF">2011-11-29T08:31:17Z</dcterms:modified>
</cp:coreProperties>
</file>