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8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1" r:id="rId26"/>
    <p:sldId id="282" r:id="rId27"/>
    <p:sldId id="283" r:id="rId28"/>
    <p:sldId id="284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8000"/>
    <a:srgbClr val="CC0000"/>
    <a:srgbClr val="CC0099"/>
    <a:srgbClr val="0000CC"/>
    <a:srgbClr val="0000FF"/>
    <a:srgbClr val="00CC00"/>
    <a:srgbClr val="CCCC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11" autoAdjust="0"/>
    <p:restoredTop sz="94660"/>
  </p:normalViewPr>
  <p:slideViewPr>
    <p:cSldViewPr>
      <p:cViewPr varScale="1">
        <p:scale>
          <a:sx n="69" d="100"/>
          <a:sy n="69" d="100"/>
        </p:scale>
        <p:origin x="-147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EC994-5678-4AAF-8982-52FBC0122E39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FBC6C-454C-4DE7-846E-86DE633F9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1537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EC994-5678-4AAF-8982-52FBC0122E39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FBC6C-454C-4DE7-846E-86DE633F9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8724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EC994-5678-4AAF-8982-52FBC0122E39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FBC6C-454C-4DE7-846E-86DE633F9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1904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EC994-5678-4AAF-8982-52FBC0122E39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FBC6C-454C-4DE7-846E-86DE633F9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8458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EC994-5678-4AAF-8982-52FBC0122E39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FBC6C-454C-4DE7-846E-86DE633F9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1711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EC994-5678-4AAF-8982-52FBC0122E39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FBC6C-454C-4DE7-846E-86DE633F9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69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EC994-5678-4AAF-8982-52FBC0122E39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FBC6C-454C-4DE7-846E-86DE633F9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9866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EC994-5678-4AAF-8982-52FBC0122E39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FBC6C-454C-4DE7-846E-86DE633F9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5521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EC994-5678-4AAF-8982-52FBC0122E39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FBC6C-454C-4DE7-846E-86DE633F9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8437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EC994-5678-4AAF-8982-52FBC0122E39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FBC6C-454C-4DE7-846E-86DE633F9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1293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EC994-5678-4AAF-8982-52FBC0122E39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FBC6C-454C-4DE7-846E-86DE633F9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0245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EC994-5678-4AAF-8982-52FBC0122E39}" type="datetimeFigureOut">
              <a:rPr lang="cs-CZ" smtClean="0"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FBC6C-454C-4DE7-846E-86DE633F9F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531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5.xml"/><Relationship Id="rId18" Type="http://schemas.openxmlformats.org/officeDocument/2006/relationships/slide" Target="slide20.xml"/><Relationship Id="rId26" Type="http://schemas.openxmlformats.org/officeDocument/2006/relationships/slide" Target="slide28.xml"/><Relationship Id="rId3" Type="http://schemas.openxmlformats.org/officeDocument/2006/relationships/slide" Target="slide5.xml"/><Relationship Id="rId21" Type="http://schemas.openxmlformats.org/officeDocument/2006/relationships/slide" Target="slide23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17" Type="http://schemas.openxmlformats.org/officeDocument/2006/relationships/slide" Target="slide19.xml"/><Relationship Id="rId25" Type="http://schemas.openxmlformats.org/officeDocument/2006/relationships/slide" Target="slide27.xml"/><Relationship Id="rId2" Type="http://schemas.openxmlformats.org/officeDocument/2006/relationships/slide" Target="slide4.xml"/><Relationship Id="rId16" Type="http://schemas.openxmlformats.org/officeDocument/2006/relationships/slide" Target="slide18.xml"/><Relationship Id="rId20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24" Type="http://schemas.openxmlformats.org/officeDocument/2006/relationships/slide" Target="slide26.xml"/><Relationship Id="rId5" Type="http://schemas.openxmlformats.org/officeDocument/2006/relationships/slide" Target="slide7.xml"/><Relationship Id="rId15" Type="http://schemas.openxmlformats.org/officeDocument/2006/relationships/slide" Target="slide17.xml"/><Relationship Id="rId23" Type="http://schemas.openxmlformats.org/officeDocument/2006/relationships/slide" Target="slide25.xml"/><Relationship Id="rId10" Type="http://schemas.openxmlformats.org/officeDocument/2006/relationships/slide" Target="slide12.xml"/><Relationship Id="rId19" Type="http://schemas.openxmlformats.org/officeDocument/2006/relationships/slide" Target="slide21.xml"/><Relationship Id="rId4" Type="http://schemas.openxmlformats.org/officeDocument/2006/relationships/slide" Target="slide6.xml"/><Relationship Id="rId9" Type="http://schemas.openxmlformats.org/officeDocument/2006/relationships/slide" Target="slide11.xml"/><Relationship Id="rId14" Type="http://schemas.openxmlformats.org/officeDocument/2006/relationships/slide" Target="slide16.xml"/><Relationship Id="rId22" Type="http://schemas.openxmlformats.org/officeDocument/2006/relationships/slide" Target="slide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840" y="764704"/>
            <a:ext cx="5608320" cy="136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311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12160" y="44624"/>
            <a:ext cx="2756992" cy="288032"/>
          </a:xfrm>
        </p:spPr>
        <p:txBody>
          <a:bodyPr>
            <a:normAutofit fontScale="90000"/>
          </a:bodyPr>
          <a:lstStyle/>
          <a:p>
            <a:r>
              <a:rPr lang="cs-CZ" sz="2200" dirty="0" smtClean="0"/>
              <a:t>VY_32_INOVACE_181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2626174"/>
              </p:ext>
            </p:extLst>
          </p:nvPr>
        </p:nvGraphicFramePr>
        <p:xfrm>
          <a:off x="466183" y="332656"/>
          <a:ext cx="8229600" cy="617524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155247"/>
                <a:gridCol w="5074353"/>
              </a:tblGrid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Název školy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Základní škola a Mateřská škola Ploskovice, </a:t>
                      </a:r>
                      <a:r>
                        <a:rPr lang="cs-CZ" sz="1600" dirty="0" err="1">
                          <a:effectLst/>
                        </a:rPr>
                        <a:t>p.o</a:t>
                      </a:r>
                      <a:r>
                        <a:rPr lang="cs-CZ" sz="1600" dirty="0">
                          <a:effectLst/>
                        </a:rPr>
                        <a:t>., okres Litoměřice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Číslo projektu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CZ.1.07/1.4.00/21.1113 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Název projektu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„Zlepšení kvality vzdělávání na ZŠ a MŠ Ploskovice “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Číslo a název šablony klíčové aktivity 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III/2 - Inovace a zkvalitnění výuky prostřednictvím ICT 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Název ověřovaného materiálu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 </a:t>
                      </a:r>
                      <a:r>
                        <a:rPr lang="cs-CZ" sz="1600" dirty="0" smtClean="0">
                          <a:effectLst/>
                        </a:rPr>
                        <a:t>Česká</a:t>
                      </a:r>
                      <a:r>
                        <a:rPr lang="cs-CZ" sz="1600" baseline="0" dirty="0" smtClean="0">
                          <a:effectLst/>
                        </a:rPr>
                        <a:t> republika hospodářství 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Jméno autora výukového materiálu 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r>
                        <a:rPr lang="cs-CZ" sz="1800" dirty="0" smtClean="0">
                          <a:effectLst/>
                        </a:rPr>
                        <a:t>Tomáš</a:t>
                      </a:r>
                      <a:r>
                        <a:rPr lang="cs-CZ" sz="1800" baseline="0" dirty="0" smtClean="0">
                          <a:effectLst/>
                        </a:rPr>
                        <a:t> Nový </a:t>
                      </a:r>
                      <a:endParaRPr lang="cs-CZ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Datum, ve kterém byl VM vytvořen: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r>
                        <a:rPr lang="cs-CZ" sz="1800" dirty="0" smtClean="0">
                          <a:effectLst/>
                        </a:rPr>
                        <a:t>7.2.2012</a:t>
                      </a:r>
                      <a:endParaRPr lang="cs-CZ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Ročník, pro který je výukový materiál určen:</a:t>
                      </a:r>
                      <a:endParaRPr lang="cs-CZ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r>
                        <a:rPr lang="cs-CZ" sz="1800" dirty="0" smtClean="0">
                          <a:effectLst/>
                        </a:rPr>
                        <a:t>osmý</a:t>
                      </a:r>
                      <a:endParaRPr lang="cs-CZ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Vzdělávací oblast, vzdělávací obor, tematický okruh, téma: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 </a:t>
                      </a:r>
                      <a:r>
                        <a:rPr lang="cs-CZ" sz="1800" smtClean="0">
                          <a:effectLst/>
                        </a:rPr>
                        <a:t>opakování ČR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/>
                </a:tc>
              </a:tr>
              <a:tr h="2808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Metodický list/anotace – výstižný popis způsobu použití výukového materiálu ve výuce: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r>
                        <a:rPr lang="cs-CZ" sz="1800" dirty="0" smtClean="0">
                          <a:effectLst/>
                        </a:rPr>
                        <a:t>Žáci se rozdělí do dvou (nebo více) skupin a postupně se střídají ve vybírání otázek.  Skupina která vybírá má</a:t>
                      </a:r>
                      <a:r>
                        <a:rPr lang="cs-CZ" sz="1800" baseline="0" dirty="0" smtClean="0">
                          <a:effectLst/>
                        </a:rPr>
                        <a:t> první právo odpovídat, když odpoví správně dostává příslušný počet bodů. Když neodpoví získává nula bodů a má právo odpovídat druhá skupina.  Když odpoví získává body. Skupina která má po vybrání všech otázek největší počet bodů vítězí </a:t>
                      </a:r>
                      <a:endParaRPr lang="cs-CZ" sz="1800" dirty="0" smtClean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Formát přílohy na CD/DVD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PDF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7200" y="28178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249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9127009"/>
              </p:ext>
            </p:extLst>
          </p:nvPr>
        </p:nvGraphicFramePr>
        <p:xfrm>
          <a:off x="107505" y="908722"/>
          <a:ext cx="8928990" cy="54520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85798"/>
                <a:gridCol w="1785798"/>
                <a:gridCol w="1785798"/>
                <a:gridCol w="1785798"/>
                <a:gridCol w="1785798"/>
              </a:tblGrid>
              <a:tr h="771514">
                <a:tc gridSpan="5">
                  <a:txBody>
                    <a:bodyPr/>
                    <a:lstStyle/>
                    <a:p>
                      <a:pPr algn="ctr"/>
                      <a:r>
                        <a:rPr lang="cs-CZ" sz="3600" dirty="0" smtClean="0">
                          <a:solidFill>
                            <a:srgbClr val="000000"/>
                          </a:solidFill>
                        </a:rPr>
                        <a:t>ČR</a:t>
                      </a:r>
                      <a:r>
                        <a:rPr lang="cs-CZ" sz="3600" baseline="0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  <a:endParaRPr lang="cs-CZ" sz="3600" dirty="0">
                        <a:solidFill>
                          <a:srgbClr val="000000"/>
                        </a:solidFill>
                      </a:endParaRPr>
                    </a:p>
                  </a:txBody>
                  <a:tcPr anchor="ctr">
                    <a:solidFill>
                      <a:srgbClr val="CC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C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C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C99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CC9900"/>
                    </a:solidFill>
                  </a:tcPr>
                </a:tc>
              </a:tr>
              <a:tr h="771514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00CC"/>
                          </a:solidFill>
                        </a:rPr>
                        <a:t>Zemědělství</a:t>
                      </a:r>
                      <a:r>
                        <a:rPr lang="cs-CZ" sz="2400" baseline="0" dirty="0" smtClean="0">
                          <a:solidFill>
                            <a:srgbClr val="0000CC"/>
                          </a:solidFill>
                        </a:rPr>
                        <a:t> </a:t>
                      </a:r>
                      <a:endParaRPr lang="cs-CZ" sz="2400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CC0099"/>
                          </a:solidFill>
                        </a:rPr>
                        <a:t>Průmysl 1</a:t>
                      </a:r>
                      <a:endParaRPr lang="cs-CZ" sz="2400" dirty="0">
                        <a:solidFill>
                          <a:srgbClr val="CC0099"/>
                        </a:solidFill>
                      </a:endParaRPr>
                    </a:p>
                  </a:txBody>
                  <a:tcPr anchor="ctr"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CC0000"/>
                          </a:solidFill>
                        </a:rPr>
                        <a:t>Průmysl 2  </a:t>
                      </a:r>
                      <a:endParaRPr lang="cs-CZ" sz="2400" dirty="0">
                        <a:solidFill>
                          <a:srgbClr val="CC0000"/>
                        </a:solidFill>
                      </a:endParaRPr>
                    </a:p>
                  </a:txBody>
                  <a:tcPr anchor="ctr"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rgbClr val="008000"/>
                          </a:solidFill>
                        </a:rPr>
                        <a:t>Služby</a:t>
                      </a:r>
                      <a:endParaRPr lang="cs-CZ" sz="2400" dirty="0">
                        <a:solidFill>
                          <a:srgbClr val="008000"/>
                        </a:solidFill>
                      </a:endParaRPr>
                    </a:p>
                  </a:txBody>
                  <a:tcPr anchor="ctr"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Ochrana přírody</a:t>
                      </a:r>
                      <a:r>
                        <a:rPr lang="cs-CZ" sz="2400" baseline="0" dirty="0" smtClean="0"/>
                        <a:t> </a:t>
                      </a:r>
                      <a:endParaRPr lang="cs-CZ" sz="2400" dirty="0"/>
                    </a:p>
                  </a:txBody>
                  <a:tcPr anchor="ctr">
                    <a:solidFill>
                      <a:srgbClr val="CCCC00"/>
                    </a:solidFill>
                  </a:tcPr>
                </a:tc>
              </a:tr>
              <a:tr h="771514"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0000CC"/>
                          </a:solidFill>
                        </a:rPr>
                        <a:t>100</a:t>
                      </a:r>
                      <a:endParaRPr lang="cs-CZ" sz="3200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CC0099"/>
                          </a:solidFill>
                        </a:rPr>
                        <a:t>100</a:t>
                      </a:r>
                      <a:endParaRPr lang="cs-CZ" sz="3200" dirty="0">
                        <a:solidFill>
                          <a:srgbClr val="CC0099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CC0000"/>
                          </a:solidFill>
                        </a:rPr>
                        <a:t>100</a:t>
                      </a:r>
                      <a:endParaRPr lang="cs-CZ" sz="3200" dirty="0">
                        <a:solidFill>
                          <a:srgbClr val="CC0000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008000"/>
                          </a:solidFill>
                        </a:rPr>
                        <a:t>100</a:t>
                      </a:r>
                      <a:endParaRPr lang="cs-CZ" sz="3200" dirty="0">
                        <a:solidFill>
                          <a:srgbClr val="008000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100</a:t>
                      </a:r>
                      <a:endParaRPr lang="cs-CZ" sz="3200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771514"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0000CC"/>
                          </a:solidFill>
                        </a:rPr>
                        <a:t>200</a:t>
                      </a:r>
                      <a:endParaRPr lang="cs-CZ" sz="3200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solidFill>
                            <a:srgbClr val="CC0099"/>
                          </a:solidFill>
                        </a:rPr>
                        <a:t>200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solidFill>
                            <a:srgbClr val="CC0000"/>
                          </a:solidFill>
                        </a:rPr>
                        <a:t>200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solidFill>
                            <a:srgbClr val="008000"/>
                          </a:solidFill>
                        </a:rPr>
                        <a:t>200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/>
                        <a:t>200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771514"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0000CC"/>
                          </a:solidFill>
                        </a:rPr>
                        <a:t>300</a:t>
                      </a:r>
                      <a:endParaRPr lang="cs-CZ" sz="3200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solidFill>
                            <a:srgbClr val="CC0099"/>
                          </a:solidFill>
                        </a:rPr>
                        <a:t>300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solidFill>
                            <a:srgbClr val="CC0000"/>
                          </a:solidFill>
                        </a:rPr>
                        <a:t>300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solidFill>
                            <a:srgbClr val="008000"/>
                          </a:solidFill>
                        </a:rPr>
                        <a:t>300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/>
                        <a:t>300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771514"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0000CC"/>
                          </a:solidFill>
                        </a:rPr>
                        <a:t>400</a:t>
                      </a:r>
                      <a:endParaRPr lang="cs-CZ" sz="3200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200" dirty="0" smtClean="0">
                          <a:solidFill>
                            <a:srgbClr val="CC0099"/>
                          </a:solidFill>
                        </a:rPr>
                        <a:t>400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CC0000"/>
                          </a:solidFill>
                        </a:rPr>
                        <a:t>400</a:t>
                      </a:r>
                      <a:endParaRPr lang="cs-CZ" sz="3200" dirty="0">
                        <a:solidFill>
                          <a:srgbClr val="CC0000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008000"/>
                          </a:solidFill>
                        </a:rPr>
                        <a:t>400</a:t>
                      </a:r>
                      <a:endParaRPr lang="cs-CZ" sz="3200" dirty="0">
                        <a:solidFill>
                          <a:srgbClr val="008000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400</a:t>
                      </a:r>
                      <a:endParaRPr lang="cs-CZ" sz="3200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  <a:tr h="771514"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0000CC"/>
                          </a:solidFill>
                        </a:rPr>
                        <a:t>500</a:t>
                      </a:r>
                      <a:endParaRPr lang="cs-CZ" sz="3200" dirty="0">
                        <a:solidFill>
                          <a:srgbClr val="0000CC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CC0099"/>
                          </a:solidFill>
                        </a:rPr>
                        <a:t>500</a:t>
                      </a:r>
                      <a:endParaRPr lang="cs-CZ" sz="3200" dirty="0">
                        <a:solidFill>
                          <a:srgbClr val="CC0099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CC0000"/>
                          </a:solidFill>
                        </a:rPr>
                        <a:t>500</a:t>
                      </a:r>
                      <a:endParaRPr lang="cs-CZ" sz="3200" dirty="0">
                        <a:solidFill>
                          <a:srgbClr val="CC0000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>
                          <a:solidFill>
                            <a:srgbClr val="008000"/>
                          </a:solidFill>
                        </a:rPr>
                        <a:t>500</a:t>
                      </a:r>
                      <a:endParaRPr lang="cs-CZ" sz="3200" dirty="0">
                        <a:solidFill>
                          <a:srgbClr val="008000"/>
                        </a:solidFill>
                      </a:endParaRP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dirty="0" smtClean="0"/>
                        <a:t>500</a:t>
                      </a:r>
                      <a:endParaRPr lang="cs-CZ" sz="3200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38" name="Tlačítko akce: Dopředu nebo Další 37">
            <a:hlinkClick r:id="rId2" action="ppaction://hlinksldjump" highlightClick="1"/>
          </p:cNvPr>
          <p:cNvSpPr/>
          <p:nvPr/>
        </p:nvSpPr>
        <p:spPr>
          <a:xfrm>
            <a:off x="1242013" y="2592332"/>
            <a:ext cx="52120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eselý obličej 38"/>
          <p:cNvSpPr/>
          <p:nvPr/>
        </p:nvSpPr>
        <p:spPr>
          <a:xfrm>
            <a:off x="392204" y="2624336"/>
            <a:ext cx="457200" cy="4572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eselý obličej 39"/>
          <p:cNvSpPr/>
          <p:nvPr/>
        </p:nvSpPr>
        <p:spPr>
          <a:xfrm>
            <a:off x="392204" y="3356992"/>
            <a:ext cx="457200" cy="4572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eselý obličej 40"/>
          <p:cNvSpPr/>
          <p:nvPr/>
        </p:nvSpPr>
        <p:spPr>
          <a:xfrm>
            <a:off x="392204" y="4149080"/>
            <a:ext cx="457200" cy="4572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eselý obličej 41"/>
          <p:cNvSpPr/>
          <p:nvPr/>
        </p:nvSpPr>
        <p:spPr>
          <a:xfrm>
            <a:off x="392204" y="4941168"/>
            <a:ext cx="457200" cy="4572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eselý obličej 42"/>
          <p:cNvSpPr/>
          <p:nvPr/>
        </p:nvSpPr>
        <p:spPr>
          <a:xfrm>
            <a:off x="392204" y="5661248"/>
            <a:ext cx="457200" cy="4572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eselý obličej 43"/>
          <p:cNvSpPr/>
          <p:nvPr/>
        </p:nvSpPr>
        <p:spPr>
          <a:xfrm>
            <a:off x="2195736" y="2624336"/>
            <a:ext cx="457200" cy="457200"/>
          </a:xfrm>
          <a:prstGeom prst="smileyFac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45" name="Tlačítko akce: Dopředu nebo Další 44">
            <a:hlinkClick r:id="rId3" action="ppaction://hlinksldjump" highlightClick="1"/>
          </p:cNvPr>
          <p:cNvSpPr/>
          <p:nvPr/>
        </p:nvSpPr>
        <p:spPr>
          <a:xfrm>
            <a:off x="1242013" y="3324988"/>
            <a:ext cx="52120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Tlačítko akce: Dopředu nebo Další 45">
            <a:hlinkClick r:id="rId4" action="ppaction://hlinksldjump" highlightClick="1"/>
          </p:cNvPr>
          <p:cNvSpPr/>
          <p:nvPr/>
        </p:nvSpPr>
        <p:spPr>
          <a:xfrm>
            <a:off x="1242013" y="4117076"/>
            <a:ext cx="52120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Tlačítko akce: Dopředu nebo Další 46">
            <a:hlinkClick r:id="rId5" action="ppaction://hlinksldjump" highlightClick="1"/>
          </p:cNvPr>
          <p:cNvSpPr/>
          <p:nvPr/>
        </p:nvSpPr>
        <p:spPr>
          <a:xfrm>
            <a:off x="1242013" y="4909164"/>
            <a:ext cx="52120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Tlačítko akce: Dopředu nebo Další 47">
            <a:hlinkClick r:id="rId6" action="ppaction://hlinksldjump" highlightClick="1"/>
          </p:cNvPr>
          <p:cNvSpPr/>
          <p:nvPr/>
        </p:nvSpPr>
        <p:spPr>
          <a:xfrm>
            <a:off x="1242013" y="5629244"/>
            <a:ext cx="52120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eselý obličej 48"/>
          <p:cNvSpPr/>
          <p:nvPr/>
        </p:nvSpPr>
        <p:spPr>
          <a:xfrm>
            <a:off x="2195736" y="3369746"/>
            <a:ext cx="457200" cy="457200"/>
          </a:xfrm>
          <a:prstGeom prst="smileyFac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50" name="Veselý obličej 49"/>
          <p:cNvSpPr/>
          <p:nvPr/>
        </p:nvSpPr>
        <p:spPr>
          <a:xfrm>
            <a:off x="2195736" y="4149080"/>
            <a:ext cx="457200" cy="457200"/>
          </a:xfrm>
          <a:prstGeom prst="smileyFac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51" name="Veselý obličej 50"/>
          <p:cNvSpPr/>
          <p:nvPr/>
        </p:nvSpPr>
        <p:spPr>
          <a:xfrm>
            <a:off x="2195736" y="4909164"/>
            <a:ext cx="457200" cy="457200"/>
          </a:xfrm>
          <a:prstGeom prst="smileyFac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52" name="Veselý obličej 51"/>
          <p:cNvSpPr/>
          <p:nvPr/>
        </p:nvSpPr>
        <p:spPr>
          <a:xfrm>
            <a:off x="2195736" y="5719861"/>
            <a:ext cx="457200" cy="457200"/>
          </a:xfrm>
          <a:prstGeom prst="smileyFac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53" name="Tlačítko akce: Dopředu nebo Další 52">
            <a:hlinkClick r:id="rId7" action="ppaction://hlinksldjump" highlightClick="1"/>
          </p:cNvPr>
          <p:cNvSpPr/>
          <p:nvPr/>
        </p:nvSpPr>
        <p:spPr>
          <a:xfrm>
            <a:off x="3021997" y="2592332"/>
            <a:ext cx="521208" cy="521208"/>
          </a:xfrm>
          <a:prstGeom prst="actionButtonForwardNext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Tlačítko akce: Dopředu nebo Další 53">
            <a:hlinkClick r:id="rId8" action="ppaction://hlinksldjump" highlightClick="1"/>
          </p:cNvPr>
          <p:cNvSpPr/>
          <p:nvPr/>
        </p:nvSpPr>
        <p:spPr>
          <a:xfrm>
            <a:off x="3021997" y="3324988"/>
            <a:ext cx="521208" cy="521208"/>
          </a:xfrm>
          <a:prstGeom prst="actionButtonForwardNext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Tlačítko akce: Dopředu nebo Další 54">
            <a:hlinkClick r:id="rId9" action="ppaction://hlinksldjump" highlightClick="1"/>
          </p:cNvPr>
          <p:cNvSpPr/>
          <p:nvPr/>
        </p:nvSpPr>
        <p:spPr>
          <a:xfrm>
            <a:off x="3021997" y="4117076"/>
            <a:ext cx="521208" cy="521208"/>
          </a:xfrm>
          <a:prstGeom prst="actionButtonForwardNext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Tlačítko akce: Dopředu nebo Další 55">
            <a:hlinkClick r:id="rId10" action="ppaction://hlinksldjump" highlightClick="1"/>
          </p:cNvPr>
          <p:cNvSpPr/>
          <p:nvPr/>
        </p:nvSpPr>
        <p:spPr>
          <a:xfrm>
            <a:off x="3021997" y="4909164"/>
            <a:ext cx="521208" cy="521208"/>
          </a:xfrm>
          <a:prstGeom prst="actionButtonForwardNext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Tlačítko akce: Dopředu nebo Další 56">
            <a:hlinkClick r:id="rId11" action="ppaction://hlinksldjump" highlightClick="1"/>
          </p:cNvPr>
          <p:cNvSpPr/>
          <p:nvPr/>
        </p:nvSpPr>
        <p:spPr>
          <a:xfrm>
            <a:off x="3021997" y="5629244"/>
            <a:ext cx="521208" cy="521208"/>
          </a:xfrm>
          <a:prstGeom prst="actionButtonForwardNext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Tlačítko akce: Dopředu nebo Další 57">
            <a:hlinkClick r:id="rId12" action="ppaction://hlinksldjump" highlightClick="1"/>
          </p:cNvPr>
          <p:cNvSpPr/>
          <p:nvPr/>
        </p:nvSpPr>
        <p:spPr>
          <a:xfrm>
            <a:off x="4788024" y="2592332"/>
            <a:ext cx="521208" cy="521208"/>
          </a:xfrm>
          <a:prstGeom prst="actionButtonForwardNex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eselý obličej 58"/>
          <p:cNvSpPr/>
          <p:nvPr/>
        </p:nvSpPr>
        <p:spPr>
          <a:xfrm>
            <a:off x="3995936" y="2624336"/>
            <a:ext cx="457200" cy="457200"/>
          </a:xfrm>
          <a:prstGeom prst="smileyFac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63" name="Veselý obličej 62"/>
          <p:cNvSpPr/>
          <p:nvPr/>
        </p:nvSpPr>
        <p:spPr>
          <a:xfrm>
            <a:off x="3995936" y="3356992"/>
            <a:ext cx="457200" cy="457200"/>
          </a:xfrm>
          <a:prstGeom prst="smileyFac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64" name="Veselý obličej 63"/>
          <p:cNvSpPr/>
          <p:nvPr/>
        </p:nvSpPr>
        <p:spPr>
          <a:xfrm>
            <a:off x="3995936" y="4149080"/>
            <a:ext cx="457200" cy="457200"/>
          </a:xfrm>
          <a:prstGeom prst="smileyFac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65" name="Veselý obličej 64"/>
          <p:cNvSpPr/>
          <p:nvPr/>
        </p:nvSpPr>
        <p:spPr>
          <a:xfrm>
            <a:off x="3995936" y="5661248"/>
            <a:ext cx="457200" cy="457200"/>
          </a:xfrm>
          <a:prstGeom prst="smileyFac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66" name="Veselý obličej 65"/>
          <p:cNvSpPr/>
          <p:nvPr/>
        </p:nvSpPr>
        <p:spPr>
          <a:xfrm>
            <a:off x="3995936" y="4909164"/>
            <a:ext cx="457200" cy="457200"/>
          </a:xfrm>
          <a:prstGeom prst="smileyFac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67" name="Tlačítko akce: Dopředu nebo Další 66">
            <a:hlinkClick r:id="rId13" action="ppaction://hlinksldjump" highlightClick="1"/>
          </p:cNvPr>
          <p:cNvSpPr/>
          <p:nvPr/>
        </p:nvSpPr>
        <p:spPr>
          <a:xfrm>
            <a:off x="4788024" y="3369746"/>
            <a:ext cx="521208" cy="521208"/>
          </a:xfrm>
          <a:prstGeom prst="actionButtonForwardNex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Tlačítko akce: Dopředu nebo Další 67">
            <a:hlinkClick r:id="rId14" action="ppaction://hlinksldjump" highlightClick="1"/>
          </p:cNvPr>
          <p:cNvSpPr/>
          <p:nvPr/>
        </p:nvSpPr>
        <p:spPr>
          <a:xfrm>
            <a:off x="4788024" y="4117076"/>
            <a:ext cx="521208" cy="521208"/>
          </a:xfrm>
          <a:prstGeom prst="actionButtonForwardNex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Tlačítko akce: Dopředu nebo Další 68">
            <a:hlinkClick r:id="rId15" action="ppaction://hlinksldjump" highlightClick="1"/>
          </p:cNvPr>
          <p:cNvSpPr/>
          <p:nvPr/>
        </p:nvSpPr>
        <p:spPr>
          <a:xfrm>
            <a:off x="4788024" y="4877160"/>
            <a:ext cx="521208" cy="521208"/>
          </a:xfrm>
          <a:prstGeom prst="actionButtonForwardNex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Tlačítko akce: Dopředu nebo Další 69">
            <a:hlinkClick r:id="rId16" action="ppaction://hlinksldjump" highlightClick="1"/>
          </p:cNvPr>
          <p:cNvSpPr/>
          <p:nvPr/>
        </p:nvSpPr>
        <p:spPr>
          <a:xfrm>
            <a:off x="4788024" y="5629244"/>
            <a:ext cx="521208" cy="521208"/>
          </a:xfrm>
          <a:prstGeom prst="actionButtonForwardNext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Tlačítko akce: Dopředu nebo Další 70">
            <a:hlinkClick r:id="rId17" action="ppaction://hlinksldjump" highlightClick="1"/>
          </p:cNvPr>
          <p:cNvSpPr/>
          <p:nvPr/>
        </p:nvSpPr>
        <p:spPr>
          <a:xfrm>
            <a:off x="6588224" y="2560328"/>
            <a:ext cx="521208" cy="521208"/>
          </a:xfrm>
          <a:prstGeom prst="actionButtonForwardNext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Veselý obličej 71"/>
          <p:cNvSpPr/>
          <p:nvPr/>
        </p:nvSpPr>
        <p:spPr>
          <a:xfrm>
            <a:off x="5724128" y="2592332"/>
            <a:ext cx="457200" cy="457200"/>
          </a:xfrm>
          <a:prstGeom prst="smileyFac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73" name="Veselý obličej 72"/>
          <p:cNvSpPr/>
          <p:nvPr/>
        </p:nvSpPr>
        <p:spPr>
          <a:xfrm>
            <a:off x="5781747" y="5714466"/>
            <a:ext cx="457200" cy="457200"/>
          </a:xfrm>
          <a:prstGeom prst="smileyFac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74" name="Veselý obličej 73"/>
          <p:cNvSpPr/>
          <p:nvPr/>
        </p:nvSpPr>
        <p:spPr>
          <a:xfrm>
            <a:off x="5800328" y="4909164"/>
            <a:ext cx="457200" cy="457200"/>
          </a:xfrm>
          <a:prstGeom prst="smileyFac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75" name="Veselý obličej 74"/>
          <p:cNvSpPr/>
          <p:nvPr/>
        </p:nvSpPr>
        <p:spPr>
          <a:xfrm>
            <a:off x="5800328" y="4149080"/>
            <a:ext cx="457200" cy="457200"/>
          </a:xfrm>
          <a:prstGeom prst="smileyFac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76" name="Veselý obličej 75"/>
          <p:cNvSpPr/>
          <p:nvPr/>
        </p:nvSpPr>
        <p:spPr>
          <a:xfrm>
            <a:off x="5724128" y="3388996"/>
            <a:ext cx="457200" cy="457200"/>
          </a:xfrm>
          <a:prstGeom prst="smileyFac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77" name="Tlačítko akce: Dopředu nebo Další 76">
            <a:hlinkClick r:id="rId18" action="ppaction://hlinksldjump" highlightClick="1"/>
          </p:cNvPr>
          <p:cNvSpPr/>
          <p:nvPr/>
        </p:nvSpPr>
        <p:spPr>
          <a:xfrm>
            <a:off x="6588224" y="3369746"/>
            <a:ext cx="521208" cy="521208"/>
          </a:xfrm>
          <a:prstGeom prst="actionButtonForwardNext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Tlačítko akce: Dopředu nebo Další 77">
            <a:hlinkClick r:id="rId19" action="ppaction://hlinksldjump" highlightClick="1"/>
          </p:cNvPr>
          <p:cNvSpPr/>
          <p:nvPr/>
        </p:nvSpPr>
        <p:spPr>
          <a:xfrm>
            <a:off x="6588224" y="4149080"/>
            <a:ext cx="521208" cy="521208"/>
          </a:xfrm>
          <a:prstGeom prst="actionButtonForwardNext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Tlačítko akce: Dopředu nebo Další 78">
            <a:hlinkClick r:id="rId20" action="ppaction://hlinksldjump" highlightClick="1"/>
          </p:cNvPr>
          <p:cNvSpPr/>
          <p:nvPr/>
        </p:nvSpPr>
        <p:spPr>
          <a:xfrm>
            <a:off x="6588224" y="4877160"/>
            <a:ext cx="521208" cy="521208"/>
          </a:xfrm>
          <a:prstGeom prst="actionButtonForwardNext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Tlačítko akce: Dopředu nebo Další 79">
            <a:hlinkClick r:id="rId21" action="ppaction://hlinksldjump" highlightClick="1"/>
          </p:cNvPr>
          <p:cNvSpPr/>
          <p:nvPr/>
        </p:nvSpPr>
        <p:spPr>
          <a:xfrm>
            <a:off x="6588224" y="5678167"/>
            <a:ext cx="521208" cy="521208"/>
          </a:xfrm>
          <a:prstGeom prst="actionButtonForwardNext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Tlačítko akce: Dopředu nebo Další 80">
            <a:hlinkClick r:id="rId22" action="ppaction://hlinksldjump" highlightClick="1"/>
          </p:cNvPr>
          <p:cNvSpPr/>
          <p:nvPr/>
        </p:nvSpPr>
        <p:spPr>
          <a:xfrm>
            <a:off x="8388424" y="2560328"/>
            <a:ext cx="521208" cy="521208"/>
          </a:xfrm>
          <a:prstGeom prst="actionButtonForwardNex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Veselý obličej 81"/>
          <p:cNvSpPr/>
          <p:nvPr/>
        </p:nvSpPr>
        <p:spPr>
          <a:xfrm>
            <a:off x="7551890" y="2624336"/>
            <a:ext cx="457200" cy="457200"/>
          </a:xfrm>
          <a:prstGeom prst="smileyFace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83" name="Veselý obličej 82"/>
          <p:cNvSpPr/>
          <p:nvPr/>
        </p:nvSpPr>
        <p:spPr>
          <a:xfrm>
            <a:off x="7539198" y="3401750"/>
            <a:ext cx="457200" cy="457200"/>
          </a:xfrm>
          <a:prstGeom prst="smileyFace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84" name="Veselý obličej 83"/>
          <p:cNvSpPr/>
          <p:nvPr/>
        </p:nvSpPr>
        <p:spPr>
          <a:xfrm>
            <a:off x="7551890" y="4182616"/>
            <a:ext cx="457200" cy="457200"/>
          </a:xfrm>
          <a:prstGeom prst="smileyFace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85" name="Veselý obličej 84"/>
          <p:cNvSpPr/>
          <p:nvPr/>
        </p:nvSpPr>
        <p:spPr>
          <a:xfrm>
            <a:off x="7539198" y="4941168"/>
            <a:ext cx="457200" cy="457200"/>
          </a:xfrm>
          <a:prstGeom prst="smileyFace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86" name="Veselý obličej 85"/>
          <p:cNvSpPr/>
          <p:nvPr/>
        </p:nvSpPr>
        <p:spPr>
          <a:xfrm>
            <a:off x="7551890" y="5714466"/>
            <a:ext cx="457200" cy="457200"/>
          </a:xfrm>
          <a:prstGeom prst="smileyFace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CC0099"/>
              </a:solidFill>
            </a:endParaRPr>
          </a:p>
        </p:txBody>
      </p:sp>
      <p:sp>
        <p:nvSpPr>
          <p:cNvPr id="87" name="Tlačítko akce: Dopředu nebo Další 86">
            <a:hlinkClick r:id="rId23" action="ppaction://hlinksldjump" highlightClick="1"/>
          </p:cNvPr>
          <p:cNvSpPr/>
          <p:nvPr/>
        </p:nvSpPr>
        <p:spPr>
          <a:xfrm>
            <a:off x="8388424" y="3356992"/>
            <a:ext cx="521208" cy="521208"/>
          </a:xfrm>
          <a:prstGeom prst="actionButtonForwardNex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Tlačítko akce: Dopředu nebo Další 87">
            <a:hlinkClick r:id="rId24" action="ppaction://hlinksldjump" highlightClick="1"/>
          </p:cNvPr>
          <p:cNvSpPr/>
          <p:nvPr/>
        </p:nvSpPr>
        <p:spPr>
          <a:xfrm>
            <a:off x="8388424" y="4150612"/>
            <a:ext cx="521208" cy="521208"/>
          </a:xfrm>
          <a:prstGeom prst="actionButtonForwardNex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Tlačítko akce: Dopředu nebo Další 88">
            <a:hlinkClick r:id="rId25" action="ppaction://hlinksldjump" highlightClick="1"/>
          </p:cNvPr>
          <p:cNvSpPr/>
          <p:nvPr/>
        </p:nvSpPr>
        <p:spPr>
          <a:xfrm>
            <a:off x="8388424" y="4877160"/>
            <a:ext cx="521208" cy="521208"/>
          </a:xfrm>
          <a:prstGeom prst="actionButtonForwardNex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Tlačítko akce: Dopředu nebo Další 89">
            <a:hlinkClick r:id="rId26" action="ppaction://hlinksldjump" highlightClick="1"/>
          </p:cNvPr>
          <p:cNvSpPr/>
          <p:nvPr/>
        </p:nvSpPr>
        <p:spPr>
          <a:xfrm>
            <a:off x="8388424" y="5682462"/>
            <a:ext cx="521208" cy="521208"/>
          </a:xfrm>
          <a:prstGeom prst="actionButtonForwardNex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377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9" grpId="0" animBg="1"/>
      <p:bldP spid="50" grpId="0" animBg="1"/>
      <p:bldP spid="51" grpId="0" animBg="1"/>
      <p:bldP spid="52" grpId="0" animBg="1"/>
      <p:bldP spid="59" grpId="0" animBg="1"/>
      <p:bldP spid="63" grpId="0" animBg="1"/>
      <p:bldP spid="64" grpId="0" animBg="1"/>
      <p:bldP spid="65" grpId="0" animBg="1"/>
      <p:bldP spid="66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82" grpId="0" animBg="1"/>
      <p:bldP spid="83" grpId="0" animBg="1"/>
      <p:bldP spid="84" grpId="0" animBg="1"/>
      <p:bldP spid="85" grpId="0" animBg="1"/>
      <p:bldP spid="8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6600" dirty="0" smtClean="0">
                <a:solidFill>
                  <a:srgbClr val="0000CC"/>
                </a:solidFill>
              </a:rPr>
              <a:t>Kde se u nás pěstuje vinná </a:t>
            </a:r>
            <a:r>
              <a:rPr lang="cs-CZ" sz="6600" dirty="0">
                <a:solidFill>
                  <a:srgbClr val="0000CC"/>
                </a:solidFill>
              </a:rPr>
              <a:t>r</a:t>
            </a:r>
            <a:r>
              <a:rPr lang="cs-CZ" sz="6600" dirty="0" smtClean="0">
                <a:solidFill>
                  <a:srgbClr val="0000CC"/>
                </a:solidFill>
              </a:rPr>
              <a:t>éva</a:t>
            </a:r>
            <a:endParaRPr lang="cs-CZ" sz="6600" dirty="0">
              <a:solidFill>
                <a:srgbClr val="0000CC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 smtClean="0">
                <a:solidFill>
                  <a:srgbClr val="0000CC"/>
                </a:solidFill>
              </a:rPr>
              <a:t>Zemědělství - 100</a:t>
            </a:r>
            <a:endParaRPr lang="cs-CZ" dirty="0">
              <a:solidFill>
                <a:srgbClr val="0000CC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463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6600" dirty="0" smtClean="0">
                <a:solidFill>
                  <a:srgbClr val="0000CC"/>
                </a:solidFill>
              </a:rPr>
              <a:t>Kde se u nás pěstuje chmel </a:t>
            </a:r>
            <a:endParaRPr lang="cs-CZ" sz="6600" dirty="0">
              <a:solidFill>
                <a:srgbClr val="0000CC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0000CC"/>
                </a:solidFill>
              </a:rPr>
              <a:t>Zemědělství </a:t>
            </a:r>
            <a:r>
              <a:rPr lang="cs-CZ" dirty="0" smtClean="0">
                <a:solidFill>
                  <a:srgbClr val="0000CC"/>
                </a:solidFill>
              </a:rPr>
              <a:t>- 200</a:t>
            </a:r>
            <a:endParaRPr lang="cs-CZ" dirty="0">
              <a:solidFill>
                <a:srgbClr val="0000CC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41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0000CC"/>
                </a:solidFill>
              </a:rPr>
              <a:t>Kde se chovají ovce </a:t>
            </a:r>
            <a:endParaRPr lang="cs-CZ" sz="8000" dirty="0">
              <a:solidFill>
                <a:srgbClr val="0000CC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0000CC"/>
                </a:solidFill>
              </a:rPr>
              <a:t>Zemědělství </a:t>
            </a:r>
            <a:r>
              <a:rPr lang="cs-CZ" dirty="0" smtClean="0">
                <a:solidFill>
                  <a:srgbClr val="0000CC"/>
                </a:solidFill>
              </a:rPr>
              <a:t>- 300</a:t>
            </a:r>
            <a:endParaRPr lang="cs-CZ" dirty="0">
              <a:solidFill>
                <a:srgbClr val="0000CC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772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0000CC"/>
                </a:solidFill>
              </a:rPr>
              <a:t>Kde se chovají ryby </a:t>
            </a:r>
            <a:endParaRPr lang="cs-CZ" sz="6600" dirty="0">
              <a:solidFill>
                <a:srgbClr val="0000CC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0000CC"/>
                </a:solidFill>
              </a:rPr>
              <a:t>Zemědělství </a:t>
            </a:r>
            <a:r>
              <a:rPr lang="cs-CZ" dirty="0" smtClean="0">
                <a:solidFill>
                  <a:srgbClr val="0000CC"/>
                </a:solidFill>
              </a:rPr>
              <a:t>- 400</a:t>
            </a:r>
            <a:endParaRPr lang="cs-CZ" dirty="0">
              <a:solidFill>
                <a:srgbClr val="0000CC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772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0000CC"/>
                </a:solidFill>
              </a:rPr>
              <a:t>Kde se chovají ovce </a:t>
            </a:r>
            <a:endParaRPr lang="cs-CZ" sz="6600" dirty="0">
              <a:solidFill>
                <a:srgbClr val="0000CC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0000CC"/>
                </a:solidFill>
              </a:rPr>
              <a:t>Zemědělství </a:t>
            </a:r>
            <a:r>
              <a:rPr lang="cs-CZ" dirty="0" smtClean="0">
                <a:solidFill>
                  <a:srgbClr val="0000CC"/>
                </a:solidFill>
              </a:rPr>
              <a:t>- 500</a:t>
            </a:r>
            <a:endParaRPr lang="cs-CZ" dirty="0">
              <a:solidFill>
                <a:srgbClr val="0000CC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772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CC0099"/>
                </a:solidFill>
              </a:rPr>
              <a:t>Kde je jaderná elektrárna </a:t>
            </a:r>
            <a:endParaRPr lang="cs-CZ" sz="6600" dirty="0">
              <a:solidFill>
                <a:srgbClr val="CC0099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 smtClean="0">
                <a:solidFill>
                  <a:srgbClr val="CC0099"/>
                </a:solidFill>
              </a:rPr>
              <a:t>Průmysl 1 - 100</a:t>
            </a:r>
            <a:endParaRPr lang="cs-CZ" dirty="0">
              <a:solidFill>
                <a:srgbClr val="CC0099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772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CC0099"/>
                </a:solidFill>
              </a:rPr>
              <a:t>Oblast s nejvíce tepelnými elektrárnami </a:t>
            </a:r>
            <a:endParaRPr lang="cs-CZ" sz="6600" dirty="0">
              <a:solidFill>
                <a:srgbClr val="CC0099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CC0099"/>
                </a:solidFill>
              </a:rPr>
              <a:t>Průmysl 1 </a:t>
            </a:r>
            <a:r>
              <a:rPr lang="cs-CZ" dirty="0" smtClean="0">
                <a:solidFill>
                  <a:srgbClr val="CC0099"/>
                </a:solidFill>
              </a:rPr>
              <a:t>- 200</a:t>
            </a:r>
            <a:endParaRPr lang="cs-CZ" dirty="0">
              <a:solidFill>
                <a:srgbClr val="CC0099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082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CC0099"/>
                </a:solidFill>
              </a:rPr>
              <a:t>Ve kterém městě je SETUZA</a:t>
            </a:r>
            <a:endParaRPr lang="cs-CZ" sz="6600" dirty="0">
              <a:solidFill>
                <a:srgbClr val="CC0099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CC0099"/>
                </a:solidFill>
              </a:rPr>
              <a:t>Průmysl 1 </a:t>
            </a:r>
            <a:r>
              <a:rPr lang="cs-CZ" dirty="0" smtClean="0">
                <a:solidFill>
                  <a:srgbClr val="CC0099"/>
                </a:solidFill>
              </a:rPr>
              <a:t>- 300</a:t>
            </a:r>
            <a:endParaRPr lang="cs-CZ" dirty="0">
              <a:solidFill>
                <a:srgbClr val="CC0099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082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CC0099"/>
                </a:solidFill>
              </a:rPr>
              <a:t>Ve kterém městě je Chemopetrol </a:t>
            </a:r>
            <a:endParaRPr lang="cs-CZ" sz="6600" dirty="0">
              <a:solidFill>
                <a:srgbClr val="CC0099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CC0099"/>
                </a:solidFill>
              </a:rPr>
              <a:t>Průmysl 1 - </a:t>
            </a:r>
            <a:r>
              <a:rPr lang="cs-CZ" dirty="0" smtClean="0">
                <a:solidFill>
                  <a:srgbClr val="CC0099"/>
                </a:solidFill>
              </a:rPr>
              <a:t>400</a:t>
            </a:r>
            <a:endParaRPr lang="cs-CZ" dirty="0">
              <a:solidFill>
                <a:srgbClr val="CC0099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082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CC0099"/>
                </a:solidFill>
              </a:rPr>
              <a:t>Který kov se zpracovává v Děčíně</a:t>
            </a:r>
            <a:endParaRPr lang="cs-CZ" sz="6600" dirty="0">
              <a:solidFill>
                <a:srgbClr val="CC0099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CC0099"/>
                </a:solidFill>
              </a:rPr>
              <a:t>Průmysl 1 </a:t>
            </a:r>
            <a:r>
              <a:rPr lang="cs-CZ" dirty="0" smtClean="0">
                <a:solidFill>
                  <a:srgbClr val="CC0099"/>
                </a:solidFill>
              </a:rPr>
              <a:t>- 500</a:t>
            </a:r>
            <a:endParaRPr lang="cs-CZ" dirty="0">
              <a:solidFill>
                <a:srgbClr val="CC0099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CC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082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CC0000"/>
                </a:solidFill>
              </a:rPr>
              <a:t>Jaký průmysl je v Lovosicích</a:t>
            </a:r>
            <a:endParaRPr lang="cs-CZ" sz="6600" dirty="0">
              <a:solidFill>
                <a:srgbClr val="CC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 smtClean="0">
                <a:solidFill>
                  <a:srgbClr val="CC0000"/>
                </a:solidFill>
              </a:rPr>
              <a:t>Průmysl 2 - 100</a:t>
            </a:r>
            <a:endParaRPr lang="cs-CZ" dirty="0">
              <a:solidFill>
                <a:srgbClr val="CC0000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0823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CC0000"/>
                </a:solidFill>
              </a:rPr>
              <a:t>Co vyrábí značka Avia</a:t>
            </a:r>
            <a:endParaRPr lang="cs-CZ" sz="6600" dirty="0">
              <a:solidFill>
                <a:srgbClr val="CC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CC0000"/>
                </a:solidFill>
              </a:rPr>
              <a:t>Průmysl 2 </a:t>
            </a:r>
            <a:r>
              <a:rPr lang="cs-CZ" dirty="0" smtClean="0">
                <a:solidFill>
                  <a:srgbClr val="CC0000"/>
                </a:solidFill>
              </a:rPr>
              <a:t>- 200</a:t>
            </a:r>
            <a:endParaRPr lang="cs-CZ" dirty="0">
              <a:solidFill>
                <a:srgbClr val="CC0000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55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CC0000"/>
                </a:solidFill>
              </a:rPr>
              <a:t>Centrum hutního průmyslu </a:t>
            </a:r>
            <a:endParaRPr lang="cs-CZ" sz="6600" dirty="0">
              <a:solidFill>
                <a:srgbClr val="CC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CC0000"/>
                </a:solidFill>
              </a:rPr>
              <a:t>Průmysl 2 </a:t>
            </a:r>
            <a:r>
              <a:rPr lang="cs-CZ" dirty="0" smtClean="0">
                <a:solidFill>
                  <a:srgbClr val="CC0000"/>
                </a:solidFill>
              </a:rPr>
              <a:t>- 300</a:t>
            </a:r>
            <a:endParaRPr lang="cs-CZ" dirty="0">
              <a:solidFill>
                <a:srgbClr val="CC0000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55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CC0000"/>
                </a:solidFill>
              </a:rPr>
              <a:t>Ve kterém městě je podnik s názvem Kaučuk </a:t>
            </a:r>
            <a:endParaRPr lang="cs-CZ" sz="6600" dirty="0">
              <a:solidFill>
                <a:srgbClr val="CC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CC0000"/>
                </a:solidFill>
              </a:rPr>
              <a:t>Průmysl 2 </a:t>
            </a:r>
            <a:r>
              <a:rPr lang="cs-CZ" dirty="0" smtClean="0">
                <a:solidFill>
                  <a:srgbClr val="CC0000"/>
                </a:solidFill>
              </a:rPr>
              <a:t>- 400</a:t>
            </a:r>
            <a:endParaRPr lang="cs-CZ" dirty="0">
              <a:solidFill>
                <a:srgbClr val="CC0000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55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CC0000"/>
                </a:solidFill>
              </a:rPr>
              <a:t>Co se vyrábí ve Škodě Plzeň </a:t>
            </a:r>
            <a:endParaRPr lang="cs-CZ" sz="6600" dirty="0">
              <a:solidFill>
                <a:srgbClr val="CC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CC0000"/>
                </a:solidFill>
              </a:rPr>
              <a:t>Průmysl 2 </a:t>
            </a:r>
            <a:r>
              <a:rPr lang="cs-CZ" dirty="0" smtClean="0">
                <a:solidFill>
                  <a:srgbClr val="CC0000"/>
                </a:solidFill>
              </a:rPr>
              <a:t>- 500</a:t>
            </a:r>
            <a:endParaRPr lang="cs-CZ" dirty="0">
              <a:solidFill>
                <a:srgbClr val="CC0000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C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55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008000"/>
                </a:solidFill>
              </a:rPr>
              <a:t>Město s nejvíce VŠ</a:t>
            </a:r>
            <a:endParaRPr lang="cs-CZ" sz="6600" dirty="0">
              <a:solidFill>
                <a:srgbClr val="008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 smtClean="0">
                <a:solidFill>
                  <a:srgbClr val="008000"/>
                </a:solidFill>
              </a:rPr>
              <a:t>Služby - 100</a:t>
            </a:r>
            <a:endParaRPr lang="cs-CZ" dirty="0">
              <a:solidFill>
                <a:srgbClr val="008000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55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dirty="0" smtClean="0">
                <a:solidFill>
                  <a:srgbClr val="008000"/>
                </a:solidFill>
              </a:rPr>
              <a:t>Naše letiště </a:t>
            </a:r>
            <a:endParaRPr lang="cs-CZ" sz="8000" dirty="0">
              <a:solidFill>
                <a:srgbClr val="008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008000"/>
                </a:solidFill>
              </a:rPr>
              <a:t>Služby </a:t>
            </a:r>
            <a:r>
              <a:rPr lang="cs-CZ" dirty="0" smtClean="0">
                <a:solidFill>
                  <a:srgbClr val="008000"/>
                </a:solidFill>
              </a:rPr>
              <a:t>- 200</a:t>
            </a:r>
            <a:endParaRPr lang="cs-CZ" dirty="0">
              <a:solidFill>
                <a:srgbClr val="008000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16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008000"/>
                </a:solidFill>
              </a:rPr>
              <a:t>co patří do </a:t>
            </a:r>
            <a:r>
              <a:rPr lang="cs-CZ" sz="6600" smtClean="0">
                <a:solidFill>
                  <a:srgbClr val="008000"/>
                </a:solidFill>
              </a:rPr>
              <a:t>pohostinský zařízení </a:t>
            </a:r>
            <a:endParaRPr lang="cs-CZ" sz="6600" dirty="0">
              <a:solidFill>
                <a:srgbClr val="008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008000"/>
                </a:solidFill>
              </a:rPr>
              <a:t>Služby </a:t>
            </a:r>
            <a:r>
              <a:rPr lang="cs-CZ" dirty="0" smtClean="0">
                <a:solidFill>
                  <a:srgbClr val="008000"/>
                </a:solidFill>
              </a:rPr>
              <a:t>- 300</a:t>
            </a:r>
            <a:endParaRPr lang="cs-CZ" dirty="0">
              <a:solidFill>
                <a:srgbClr val="008000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16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>
                <a:solidFill>
                  <a:srgbClr val="008000"/>
                </a:solidFill>
              </a:rPr>
              <a:t>Co patří do spojů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008000"/>
                </a:solidFill>
              </a:rPr>
              <a:t>Služby </a:t>
            </a:r>
            <a:r>
              <a:rPr lang="cs-CZ" dirty="0" smtClean="0">
                <a:solidFill>
                  <a:srgbClr val="008000"/>
                </a:solidFill>
              </a:rPr>
              <a:t>- 400</a:t>
            </a:r>
            <a:endParaRPr lang="cs-CZ" dirty="0">
              <a:solidFill>
                <a:srgbClr val="008000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16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>
                <a:solidFill>
                  <a:srgbClr val="008000"/>
                </a:solidFill>
              </a:rPr>
              <a:t>Co se vyrábí v Barrandově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008000"/>
                </a:solidFill>
              </a:rPr>
              <a:t>Služby </a:t>
            </a:r>
            <a:r>
              <a:rPr lang="cs-CZ" dirty="0" smtClean="0">
                <a:solidFill>
                  <a:srgbClr val="008000"/>
                </a:solidFill>
              </a:rPr>
              <a:t>- 500</a:t>
            </a:r>
            <a:endParaRPr lang="cs-CZ" dirty="0">
              <a:solidFill>
                <a:srgbClr val="008000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16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000000"/>
                </a:solidFill>
              </a:rPr>
              <a:t>Velkoplošná chráněná </a:t>
            </a:r>
            <a:r>
              <a:rPr lang="cs-CZ" sz="6600" dirty="0" err="1" smtClean="0">
                <a:solidFill>
                  <a:srgbClr val="000000"/>
                </a:solidFill>
              </a:rPr>
              <a:t>uzemí</a:t>
            </a:r>
            <a:r>
              <a:rPr lang="cs-CZ" sz="6600" dirty="0" smtClean="0">
                <a:solidFill>
                  <a:srgbClr val="000000"/>
                </a:solidFill>
              </a:rPr>
              <a:t> </a:t>
            </a:r>
            <a:endParaRPr lang="cs-CZ" sz="6600" dirty="0">
              <a:solidFill>
                <a:srgbClr val="0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 smtClean="0">
                <a:solidFill>
                  <a:srgbClr val="000000"/>
                </a:solidFill>
              </a:rPr>
              <a:t>Ochrana příroda - 100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16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000000"/>
                </a:solidFill>
              </a:rPr>
              <a:t>Vyjmenuj alespoň 2 maloplošná chráněná území</a:t>
            </a:r>
            <a:endParaRPr lang="cs-CZ" sz="6600" dirty="0">
              <a:solidFill>
                <a:srgbClr val="0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000000"/>
                </a:solidFill>
              </a:rPr>
              <a:t>Ochrana příroda </a:t>
            </a:r>
            <a:r>
              <a:rPr lang="cs-CZ" dirty="0" smtClean="0">
                <a:solidFill>
                  <a:srgbClr val="000000"/>
                </a:solidFill>
              </a:rPr>
              <a:t>- 200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252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000000"/>
                </a:solidFill>
              </a:rPr>
              <a:t>Vyjmenuj 3 CHKO </a:t>
            </a:r>
            <a:endParaRPr lang="cs-CZ" sz="6600" dirty="0">
              <a:solidFill>
                <a:srgbClr val="0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000000"/>
                </a:solidFill>
              </a:rPr>
              <a:t>Ochrana příroda </a:t>
            </a:r>
            <a:r>
              <a:rPr lang="cs-CZ" dirty="0" smtClean="0">
                <a:solidFill>
                  <a:srgbClr val="000000"/>
                </a:solidFill>
              </a:rPr>
              <a:t>- 300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252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dirty="0" smtClean="0">
                <a:solidFill>
                  <a:srgbClr val="000000"/>
                </a:solidFill>
              </a:rPr>
              <a:t>Vyjmenuj všechny národní parky</a:t>
            </a:r>
            <a:endParaRPr lang="cs-CZ" sz="6600" dirty="0">
              <a:solidFill>
                <a:srgbClr val="0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000000"/>
                </a:solidFill>
              </a:rPr>
              <a:t>Ochrana příroda </a:t>
            </a:r>
            <a:r>
              <a:rPr lang="cs-CZ" dirty="0" smtClean="0">
                <a:solidFill>
                  <a:srgbClr val="000000"/>
                </a:solidFill>
              </a:rPr>
              <a:t>- 400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252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smtClean="0">
                <a:solidFill>
                  <a:srgbClr val="000000"/>
                </a:solidFill>
              </a:rPr>
              <a:t>Nejstarší chráněné území u nás </a:t>
            </a:r>
            <a:endParaRPr lang="cs-CZ" sz="6600" dirty="0">
              <a:solidFill>
                <a:srgbClr val="0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404664"/>
            <a:ext cx="6400800" cy="1752600"/>
          </a:xfrm>
        </p:spPr>
        <p:txBody>
          <a:bodyPr/>
          <a:lstStyle/>
          <a:p>
            <a:r>
              <a:rPr lang="cs-CZ" dirty="0">
                <a:solidFill>
                  <a:srgbClr val="000000"/>
                </a:solidFill>
              </a:rPr>
              <a:t>Ochrana příroda </a:t>
            </a:r>
            <a:r>
              <a:rPr lang="cs-CZ" dirty="0" smtClean="0">
                <a:solidFill>
                  <a:srgbClr val="000000"/>
                </a:solidFill>
              </a:rPr>
              <a:t>- 500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4" name="Tlačítko akce: Domů 3">
            <a:hlinkClick r:id="" action="ppaction://hlinkshowjump?jump=firstslide" highlightClick="1"/>
          </p:cNvPr>
          <p:cNvSpPr/>
          <p:nvPr/>
        </p:nvSpPr>
        <p:spPr>
          <a:xfrm>
            <a:off x="3995936" y="5157192"/>
            <a:ext cx="1042416" cy="1042416"/>
          </a:xfrm>
          <a:prstGeom prst="actionButtonHom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252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</TotalTime>
  <Words>337</Words>
  <Application>Microsoft Office PowerPoint</Application>
  <PresentationFormat>Předvádění na obrazovce (4:3)</PresentationFormat>
  <Paragraphs>104</Paragraphs>
  <Slides>28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Motiv systému Office</vt:lpstr>
      <vt:lpstr>Prezentace aplikace PowerPoint</vt:lpstr>
      <vt:lpstr>VY_32_INOVACE_181</vt:lpstr>
      <vt:lpstr>Prezentace aplikace PowerPoint</vt:lpstr>
      <vt:lpstr>Kde se u nás pěstuje vinná réva</vt:lpstr>
      <vt:lpstr>Kde se u nás pěstuje chmel </vt:lpstr>
      <vt:lpstr>Kde se chovají ovce </vt:lpstr>
      <vt:lpstr>Kde se chovají ryby </vt:lpstr>
      <vt:lpstr>Kde se chovají ovce </vt:lpstr>
      <vt:lpstr>Kde je jaderná elektrárna </vt:lpstr>
      <vt:lpstr>Oblast s nejvíce tepelnými elektrárnami </vt:lpstr>
      <vt:lpstr>Ve kterém městě je SETUZA</vt:lpstr>
      <vt:lpstr>Ve kterém městě je Chemopetrol </vt:lpstr>
      <vt:lpstr>Který kov se zpracovává v Děčíně</vt:lpstr>
      <vt:lpstr>Jaký průmysl je v Lovosicích</vt:lpstr>
      <vt:lpstr>Co vyrábí značka Avia</vt:lpstr>
      <vt:lpstr>Centrum hutního průmyslu </vt:lpstr>
      <vt:lpstr>Ve kterém městě je podnik s názvem Kaučuk </vt:lpstr>
      <vt:lpstr>Co se vyrábí ve Škodě Plzeň </vt:lpstr>
      <vt:lpstr>Město s nejvíce VŠ</vt:lpstr>
      <vt:lpstr>Naše letiště </vt:lpstr>
      <vt:lpstr>co patří do pohostinský zařízení </vt:lpstr>
      <vt:lpstr>Co patří do spojů </vt:lpstr>
      <vt:lpstr>Co se vyrábí v Barrandově </vt:lpstr>
      <vt:lpstr>Velkoplošná chráněná uzemí </vt:lpstr>
      <vt:lpstr>Vyjmenuj alespoň 2 maloplošná chráněná území</vt:lpstr>
      <vt:lpstr>Vyjmenuj 3 CHKO </vt:lpstr>
      <vt:lpstr>Vyjmenuj všechny národní parky</vt:lpstr>
      <vt:lpstr>Nejstarší chráněné území u nás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tomedi</dc:creator>
  <cp:lastModifiedBy>Ludmila Moličová</cp:lastModifiedBy>
  <cp:revision>35</cp:revision>
  <dcterms:created xsi:type="dcterms:W3CDTF">2012-02-03T13:08:44Z</dcterms:created>
  <dcterms:modified xsi:type="dcterms:W3CDTF">2013-10-23T13:04:18Z</dcterms:modified>
</cp:coreProperties>
</file>