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83" r:id="rId27"/>
    <p:sldId id="284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8000"/>
    <a:srgbClr val="CC0000"/>
    <a:srgbClr val="CC0099"/>
    <a:srgbClr val="0000CC"/>
    <a:srgbClr val="0000FF"/>
    <a:srgbClr val="00CC00"/>
    <a:srgbClr val="CC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4660"/>
  </p:normalViewPr>
  <p:slideViewPr>
    <p:cSldViewPr>
      <p:cViewPr varScale="1">
        <p:scale>
          <a:sx n="107" d="100"/>
          <a:sy n="107" d="100"/>
        </p:scale>
        <p:origin x="-1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BB6FF-E21F-4E2E-86CE-30DCE07D0E40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1A812-4701-49F8-B0BF-1C8851C5AB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8743D-4319-46EE-8FA7-0DC77E176B16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53B62-D659-4230-B466-0BC2DCEEBB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D435C-643E-4AC7-A006-322ED1138E0C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4A48E-BB78-432E-B642-5687C42F21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BDEEF-0F7F-4A03-839F-22A6A7647B1B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2B489-42B4-4E76-82F4-5ABA23C6DD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760CA-56B7-4B2E-8114-1EDB084522C3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AAD6E-7EAA-4B51-B256-8CEB0C8062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C9938-3637-4757-A161-C3A98A16886B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2B0E8-AA6D-44A4-A3B2-6E74D1CADE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D4D16-54C6-49D1-8A5B-3EEA1F28F234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E8CDC-7C9F-4D49-8BA9-C6C331F6A9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21DA1-B9C5-4D1A-B6EB-6E4BA223E8F7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FF1F0-73BC-4451-8007-582E1F5F34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CE68C-9A86-4BB0-85AE-E755770B4AE6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8C902-1837-47E8-A816-7536A2197F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F32CC-4EDB-4FA6-A3BC-C79912FEC402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E3239-F70B-426D-A14B-87CA68A182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E693C-E195-4654-8E5C-E7D24B9D3160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1AB35-1AC3-4579-B7AC-0FAF107637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60E61A-38B8-43D2-A41B-1AA2E24B49C3}" type="datetimeFigureOut">
              <a:rPr lang="cs-CZ"/>
              <a:pPr>
                <a:defRPr/>
              </a:pPr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3B12F8-501A-4C51-B31F-780B5F3FFF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Relationship Id="rId27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868363"/>
          </a:xfrm>
        </p:spPr>
        <p:txBody>
          <a:bodyPr/>
          <a:lstStyle/>
          <a:p>
            <a:endParaRPr lang="cs-CZ" smtClean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87363" y="549275"/>
          <a:ext cx="8229600" cy="617537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155247"/>
                <a:gridCol w="5074353"/>
              </a:tblGrid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Základní škola a Mateřská škola Ploskovice, p.o., okres Litoměřice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CZ.1.07/1.4.00/21.1113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„Zlepšení kvality vzdělávání na ZŠ a MŠ Ploskovice “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a název šablony klíčové aktivity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III/2 - Inovace a zkvalitnění výuky prostřednictvím ICT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ověřovaného materiálu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 </a:t>
                      </a:r>
                      <a:r>
                        <a:rPr lang="cs-CZ" sz="1600" dirty="0" smtClean="0">
                          <a:effectLst/>
                        </a:rPr>
                        <a:t>Česká republika kraje 1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Jméno autora výukového materiálu 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Tomáš Nový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Datum, ve kterém byl VM vytvořen: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6.3.2012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Ročník, pro který je výukový materiál určen: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osmý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Vzdělávací oblast, vzdělávací obor, tematický okruh, téma: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 </a:t>
                      </a:r>
                      <a:r>
                        <a:rPr lang="cs-CZ" sz="1800" smtClean="0">
                          <a:effectLst/>
                        </a:rPr>
                        <a:t>opakování ČR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2808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Metodický list/anotace – výstižný popis způsobu použití výukového materiálu ve výuce: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Žáci se rozdělí do dvou (nebo více) skupin a postupně se střídají ve vybírání otázek.  Skupina která vybírá má</a:t>
                      </a:r>
                      <a:r>
                        <a:rPr lang="cs-CZ" sz="1800" baseline="0" dirty="0" smtClean="0">
                          <a:effectLst/>
                        </a:rPr>
                        <a:t> první právo odpovídat, když odpoví správně dostává příslušný počet bodů. Když neodpoví získává nula bodů a má právo odpovídat druhá skupina.  Když odpoví získává body. Skupina která má po vybrání všech otázek největší počet bodů vítězí </a:t>
                      </a:r>
                      <a:endParaRPr lang="cs-CZ" sz="18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Formát přílohy na CD/DVD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PDF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</a:tbl>
          </a:graphicData>
        </a:graphic>
      </p:graphicFrame>
      <p:sp>
        <p:nvSpPr>
          <p:cNvPr id="13352" name="Rectangle 1"/>
          <p:cNvSpPr>
            <a:spLocks noChangeArrowheads="1"/>
          </p:cNvSpPr>
          <p:nvPr/>
        </p:nvSpPr>
        <p:spPr bwMode="auto">
          <a:xfrm>
            <a:off x="457200" y="28178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cs typeface="Arial" charset="0"/>
            </a:endParaRPr>
          </a:p>
        </p:txBody>
      </p:sp>
      <p:sp>
        <p:nvSpPr>
          <p:cNvPr id="13353" name="TextovéPole 2"/>
          <p:cNvSpPr txBox="1">
            <a:spLocks noChangeArrowheads="1"/>
          </p:cNvSpPr>
          <p:nvPr/>
        </p:nvSpPr>
        <p:spPr bwMode="auto">
          <a:xfrm>
            <a:off x="6227763" y="165100"/>
            <a:ext cx="24622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VY_32_INOVACE_182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7950" y="908050"/>
          <a:ext cx="8928100" cy="54530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5798"/>
                <a:gridCol w="1785798"/>
                <a:gridCol w="1785798"/>
                <a:gridCol w="1785798"/>
                <a:gridCol w="1785798"/>
              </a:tblGrid>
              <a:tr h="771514">
                <a:tc gridSpan="5"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000000"/>
                          </a:solidFill>
                        </a:rPr>
                        <a:t>ČR</a:t>
                      </a:r>
                      <a:r>
                        <a:rPr lang="cs-CZ" sz="3600" baseline="0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cs-CZ" sz="36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CC"/>
                          </a:solidFill>
                        </a:rPr>
                        <a:t>Praha</a:t>
                      </a:r>
                      <a:r>
                        <a:rPr lang="cs-CZ" sz="2400" baseline="0" dirty="0" smtClean="0">
                          <a:solidFill>
                            <a:srgbClr val="0000CC"/>
                          </a:solidFill>
                        </a:rPr>
                        <a:t> </a:t>
                      </a:r>
                      <a:endParaRPr lang="cs-CZ" sz="24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C0099"/>
                          </a:solidFill>
                        </a:rPr>
                        <a:t>Střední Čechy </a:t>
                      </a:r>
                      <a:endParaRPr lang="cs-CZ" sz="2400" dirty="0">
                        <a:solidFill>
                          <a:srgbClr val="CC0099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C0000"/>
                          </a:solidFill>
                        </a:rPr>
                        <a:t>Jižní Čechy </a:t>
                      </a:r>
                      <a:endParaRPr lang="cs-CZ" sz="24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8000"/>
                          </a:solidFill>
                        </a:rPr>
                        <a:t>Plzeň </a:t>
                      </a:r>
                      <a:endParaRPr lang="cs-CZ" sz="24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Karlovy</a:t>
                      </a:r>
                      <a:r>
                        <a:rPr lang="cs-CZ" sz="2400" baseline="0" dirty="0" smtClean="0"/>
                        <a:t> Vary</a:t>
                      </a:r>
                      <a:endParaRPr lang="cs-CZ" sz="2400" dirty="0"/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CC0099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200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300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400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400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400</a:t>
                      </a:r>
                      <a:endParaRPr lang="cs-CZ" sz="32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400</a:t>
                      </a:r>
                      <a:endParaRPr lang="cs-CZ" sz="32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400</a:t>
                      </a:r>
                      <a:endParaRPr lang="cs-CZ" sz="32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CC0099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8" name="Tlačítko akce: Dopředu nebo Další 37">
            <a:hlinkClick r:id="rId2" action="ppaction://hlinksldjump" highlightClick="1"/>
          </p:cNvPr>
          <p:cNvSpPr/>
          <p:nvPr/>
        </p:nvSpPr>
        <p:spPr>
          <a:xfrm>
            <a:off x="1241425" y="2592388"/>
            <a:ext cx="522288" cy="5207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Veselý obličej 38"/>
          <p:cNvSpPr/>
          <p:nvPr/>
        </p:nvSpPr>
        <p:spPr>
          <a:xfrm>
            <a:off x="392113" y="2624138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Veselý obličej 39"/>
          <p:cNvSpPr/>
          <p:nvPr/>
        </p:nvSpPr>
        <p:spPr>
          <a:xfrm>
            <a:off x="392113" y="3357563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Veselý obličej 40"/>
          <p:cNvSpPr/>
          <p:nvPr/>
        </p:nvSpPr>
        <p:spPr>
          <a:xfrm>
            <a:off x="392113" y="4149725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392113" y="4941888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3" name="Veselý obličej 42"/>
          <p:cNvSpPr/>
          <p:nvPr/>
        </p:nvSpPr>
        <p:spPr>
          <a:xfrm>
            <a:off x="392113" y="5661025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4" name="Veselý obličej 43"/>
          <p:cNvSpPr/>
          <p:nvPr/>
        </p:nvSpPr>
        <p:spPr>
          <a:xfrm>
            <a:off x="2195513" y="2624138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45" name="Tlačítko akce: Dopředu nebo Další 44">
            <a:hlinkClick r:id="rId3" action="ppaction://hlinksldjump" highlightClick="1"/>
          </p:cNvPr>
          <p:cNvSpPr/>
          <p:nvPr/>
        </p:nvSpPr>
        <p:spPr>
          <a:xfrm>
            <a:off x="1241425" y="3324225"/>
            <a:ext cx="522288" cy="5222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6" name="Tlačítko akce: Dopředu nebo Další 45">
            <a:hlinkClick r:id="rId4" action="ppaction://hlinksldjump" highlightClick="1"/>
          </p:cNvPr>
          <p:cNvSpPr/>
          <p:nvPr/>
        </p:nvSpPr>
        <p:spPr>
          <a:xfrm>
            <a:off x="1241425" y="4116388"/>
            <a:ext cx="522288" cy="52228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7" name="Tlačítko akce: Dopředu nebo Další 46">
            <a:hlinkClick r:id="rId5" action="ppaction://hlinksldjump" highlightClick="1"/>
          </p:cNvPr>
          <p:cNvSpPr/>
          <p:nvPr/>
        </p:nvSpPr>
        <p:spPr>
          <a:xfrm>
            <a:off x="1241425" y="4908550"/>
            <a:ext cx="522288" cy="5222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Tlačítko akce: Dopředu nebo Další 47">
            <a:hlinkClick r:id="rId6" action="ppaction://hlinksldjump" highlightClick="1"/>
          </p:cNvPr>
          <p:cNvSpPr/>
          <p:nvPr/>
        </p:nvSpPr>
        <p:spPr>
          <a:xfrm>
            <a:off x="1241425" y="5629275"/>
            <a:ext cx="522288" cy="5207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Veselý obličej 48"/>
          <p:cNvSpPr/>
          <p:nvPr/>
        </p:nvSpPr>
        <p:spPr>
          <a:xfrm>
            <a:off x="2195513" y="3370263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50" name="Veselý obličej 49"/>
          <p:cNvSpPr/>
          <p:nvPr/>
        </p:nvSpPr>
        <p:spPr>
          <a:xfrm>
            <a:off x="2195513" y="4149725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51" name="Veselý obličej 50"/>
          <p:cNvSpPr/>
          <p:nvPr/>
        </p:nvSpPr>
        <p:spPr>
          <a:xfrm>
            <a:off x="2195513" y="4908550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52" name="Veselý obličej 51"/>
          <p:cNvSpPr/>
          <p:nvPr/>
        </p:nvSpPr>
        <p:spPr>
          <a:xfrm>
            <a:off x="2195513" y="5719763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53" name="Tlačítko akce: Dopředu nebo Další 52">
            <a:hlinkClick r:id="rId7" action="ppaction://hlinksldjump" highlightClick="1"/>
          </p:cNvPr>
          <p:cNvSpPr/>
          <p:nvPr/>
        </p:nvSpPr>
        <p:spPr>
          <a:xfrm>
            <a:off x="3022600" y="2592388"/>
            <a:ext cx="520700" cy="520700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Tlačítko akce: Dopředu nebo Další 53">
            <a:hlinkClick r:id="rId8" action="ppaction://hlinksldjump" highlightClick="1"/>
          </p:cNvPr>
          <p:cNvSpPr/>
          <p:nvPr/>
        </p:nvSpPr>
        <p:spPr>
          <a:xfrm>
            <a:off x="3022600" y="3324225"/>
            <a:ext cx="520700" cy="52228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5" name="Tlačítko akce: Dopředu nebo Další 54">
            <a:hlinkClick r:id="rId9" action="ppaction://hlinksldjump" highlightClick="1"/>
          </p:cNvPr>
          <p:cNvSpPr/>
          <p:nvPr/>
        </p:nvSpPr>
        <p:spPr>
          <a:xfrm>
            <a:off x="3022600" y="4116388"/>
            <a:ext cx="520700" cy="522287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6" name="Tlačítko akce: Dopředu nebo Další 55">
            <a:hlinkClick r:id="rId10" action="ppaction://hlinksldjump" highlightClick="1"/>
          </p:cNvPr>
          <p:cNvSpPr/>
          <p:nvPr/>
        </p:nvSpPr>
        <p:spPr>
          <a:xfrm>
            <a:off x="3022600" y="4908550"/>
            <a:ext cx="520700" cy="52228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7" name="Tlačítko akce: Dopředu nebo Další 56">
            <a:hlinkClick r:id="rId11" action="ppaction://hlinksldjump" highlightClick="1"/>
          </p:cNvPr>
          <p:cNvSpPr/>
          <p:nvPr/>
        </p:nvSpPr>
        <p:spPr>
          <a:xfrm>
            <a:off x="3022600" y="5629275"/>
            <a:ext cx="520700" cy="520700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8" name="Tlačítko akce: Dopředu nebo Další 57">
            <a:hlinkClick r:id="rId12" action="ppaction://hlinksldjump" highlightClick="1"/>
          </p:cNvPr>
          <p:cNvSpPr/>
          <p:nvPr/>
        </p:nvSpPr>
        <p:spPr>
          <a:xfrm>
            <a:off x="4787900" y="2592388"/>
            <a:ext cx="520700" cy="520700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9" name="Veselý obličej 58"/>
          <p:cNvSpPr/>
          <p:nvPr/>
        </p:nvSpPr>
        <p:spPr>
          <a:xfrm>
            <a:off x="3995738" y="2624138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63" name="Veselý obličej 62"/>
          <p:cNvSpPr/>
          <p:nvPr/>
        </p:nvSpPr>
        <p:spPr>
          <a:xfrm>
            <a:off x="3995738" y="3357563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64" name="Veselý obličej 63"/>
          <p:cNvSpPr/>
          <p:nvPr/>
        </p:nvSpPr>
        <p:spPr>
          <a:xfrm>
            <a:off x="3995738" y="4149725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65" name="Veselý obličej 64"/>
          <p:cNvSpPr/>
          <p:nvPr/>
        </p:nvSpPr>
        <p:spPr>
          <a:xfrm>
            <a:off x="3995738" y="5661025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66" name="Veselý obličej 65"/>
          <p:cNvSpPr/>
          <p:nvPr/>
        </p:nvSpPr>
        <p:spPr>
          <a:xfrm>
            <a:off x="3995738" y="4908550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67" name="Tlačítko akce: Dopředu nebo Další 66">
            <a:hlinkClick r:id="rId13" action="ppaction://hlinksldjump" highlightClick="1"/>
          </p:cNvPr>
          <p:cNvSpPr/>
          <p:nvPr/>
        </p:nvSpPr>
        <p:spPr>
          <a:xfrm>
            <a:off x="4787900" y="3370263"/>
            <a:ext cx="520700" cy="520700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8" name="Tlačítko akce: Dopředu nebo Další 67">
            <a:hlinkClick r:id="rId14" action="ppaction://hlinksldjump" highlightClick="1"/>
          </p:cNvPr>
          <p:cNvSpPr/>
          <p:nvPr/>
        </p:nvSpPr>
        <p:spPr>
          <a:xfrm>
            <a:off x="4787900" y="4116388"/>
            <a:ext cx="520700" cy="522287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9" name="Tlačítko akce: Dopředu nebo Další 68">
            <a:hlinkClick r:id="rId15" action="ppaction://hlinksldjump" highlightClick="1"/>
          </p:cNvPr>
          <p:cNvSpPr/>
          <p:nvPr/>
        </p:nvSpPr>
        <p:spPr>
          <a:xfrm>
            <a:off x="4787900" y="4876800"/>
            <a:ext cx="520700" cy="522288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0" name="Tlačítko akce: Dopředu nebo Další 69">
            <a:hlinkClick r:id="rId16" action="ppaction://hlinksldjump" highlightClick="1"/>
          </p:cNvPr>
          <p:cNvSpPr/>
          <p:nvPr/>
        </p:nvSpPr>
        <p:spPr>
          <a:xfrm>
            <a:off x="4787900" y="5629275"/>
            <a:ext cx="520700" cy="520700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1" name="Tlačítko akce: Dopředu nebo Další 70">
            <a:hlinkClick r:id="rId17" action="ppaction://hlinksldjump" highlightClick="1"/>
          </p:cNvPr>
          <p:cNvSpPr/>
          <p:nvPr/>
        </p:nvSpPr>
        <p:spPr>
          <a:xfrm>
            <a:off x="6588125" y="2560638"/>
            <a:ext cx="520700" cy="520700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2" name="Veselý obličej 71"/>
          <p:cNvSpPr/>
          <p:nvPr/>
        </p:nvSpPr>
        <p:spPr>
          <a:xfrm>
            <a:off x="5724525" y="2592388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73" name="Veselý obličej 72"/>
          <p:cNvSpPr/>
          <p:nvPr/>
        </p:nvSpPr>
        <p:spPr>
          <a:xfrm>
            <a:off x="5781675" y="5715000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74" name="Veselý obličej 73"/>
          <p:cNvSpPr/>
          <p:nvPr/>
        </p:nvSpPr>
        <p:spPr>
          <a:xfrm>
            <a:off x="5800725" y="4908550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75" name="Veselý obličej 74"/>
          <p:cNvSpPr/>
          <p:nvPr/>
        </p:nvSpPr>
        <p:spPr>
          <a:xfrm>
            <a:off x="5800725" y="4149725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76" name="Veselý obličej 75"/>
          <p:cNvSpPr/>
          <p:nvPr/>
        </p:nvSpPr>
        <p:spPr>
          <a:xfrm>
            <a:off x="5724525" y="3389313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77" name="Tlačítko akce: Dopředu nebo Další 76">
            <a:hlinkClick r:id="rId18" action="ppaction://hlinksldjump" highlightClick="1"/>
          </p:cNvPr>
          <p:cNvSpPr/>
          <p:nvPr/>
        </p:nvSpPr>
        <p:spPr>
          <a:xfrm>
            <a:off x="6588125" y="3370263"/>
            <a:ext cx="520700" cy="520700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8" name="Tlačítko akce: Dopředu nebo Další 77">
            <a:hlinkClick r:id="rId19" action="ppaction://hlinksldjump" highlightClick="1"/>
          </p:cNvPr>
          <p:cNvSpPr/>
          <p:nvPr/>
        </p:nvSpPr>
        <p:spPr>
          <a:xfrm>
            <a:off x="6588125" y="4149725"/>
            <a:ext cx="520700" cy="520700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9" name="Tlačítko akce: Dopředu nebo Další 78">
            <a:hlinkClick r:id="rId20" action="ppaction://hlinksldjump" highlightClick="1"/>
          </p:cNvPr>
          <p:cNvSpPr/>
          <p:nvPr/>
        </p:nvSpPr>
        <p:spPr>
          <a:xfrm>
            <a:off x="6588125" y="4876800"/>
            <a:ext cx="520700" cy="522288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0" name="Tlačítko akce: Dopředu nebo Další 79">
            <a:hlinkClick r:id="rId21" action="ppaction://hlinksldjump" highlightClick="1"/>
          </p:cNvPr>
          <p:cNvSpPr/>
          <p:nvPr/>
        </p:nvSpPr>
        <p:spPr>
          <a:xfrm>
            <a:off x="6588125" y="5678488"/>
            <a:ext cx="520700" cy="520700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1" name="Tlačítko akce: Dopředu nebo Další 80">
            <a:hlinkClick r:id="rId22" action="ppaction://hlinksldjump" highlightClick="1"/>
          </p:cNvPr>
          <p:cNvSpPr/>
          <p:nvPr/>
        </p:nvSpPr>
        <p:spPr>
          <a:xfrm>
            <a:off x="8388350" y="2560638"/>
            <a:ext cx="520700" cy="520700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2" name="Veselý obličej 81"/>
          <p:cNvSpPr/>
          <p:nvPr/>
        </p:nvSpPr>
        <p:spPr>
          <a:xfrm>
            <a:off x="7551738" y="2624138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83" name="Veselý obličej 82"/>
          <p:cNvSpPr/>
          <p:nvPr/>
        </p:nvSpPr>
        <p:spPr>
          <a:xfrm>
            <a:off x="7539038" y="3402013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84" name="Veselý obličej 83"/>
          <p:cNvSpPr/>
          <p:nvPr/>
        </p:nvSpPr>
        <p:spPr>
          <a:xfrm>
            <a:off x="7551738" y="4183063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85" name="Veselý obličej 84"/>
          <p:cNvSpPr/>
          <p:nvPr/>
        </p:nvSpPr>
        <p:spPr>
          <a:xfrm>
            <a:off x="7539038" y="4941888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86" name="Veselý obličej 85"/>
          <p:cNvSpPr/>
          <p:nvPr/>
        </p:nvSpPr>
        <p:spPr>
          <a:xfrm>
            <a:off x="7551738" y="5715000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C0099"/>
              </a:solidFill>
            </a:endParaRPr>
          </a:p>
        </p:txBody>
      </p:sp>
      <p:sp>
        <p:nvSpPr>
          <p:cNvPr id="87" name="Tlačítko akce: Dopředu nebo Další 86">
            <a:hlinkClick r:id="rId23" action="ppaction://hlinksldjump" highlightClick="1"/>
          </p:cNvPr>
          <p:cNvSpPr/>
          <p:nvPr/>
        </p:nvSpPr>
        <p:spPr>
          <a:xfrm>
            <a:off x="8388350" y="3357563"/>
            <a:ext cx="520700" cy="520700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8" name="Tlačítko akce: Dopředu nebo Další 87">
            <a:hlinkClick r:id="rId24" action="ppaction://hlinksldjump" highlightClick="1"/>
          </p:cNvPr>
          <p:cNvSpPr/>
          <p:nvPr/>
        </p:nvSpPr>
        <p:spPr>
          <a:xfrm>
            <a:off x="8388350" y="4151313"/>
            <a:ext cx="520700" cy="520700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9" name="Tlačítko akce: Dopředu nebo Další 88">
            <a:hlinkClick r:id="rId25" action="ppaction://hlinksldjump" highlightClick="1"/>
          </p:cNvPr>
          <p:cNvSpPr/>
          <p:nvPr/>
        </p:nvSpPr>
        <p:spPr>
          <a:xfrm>
            <a:off x="8388350" y="4876800"/>
            <a:ext cx="520700" cy="522288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0" name="Tlačítko akce: Dopředu nebo Další 89">
            <a:hlinkClick r:id="rId26" action="ppaction://hlinksldjump" highlightClick="1"/>
          </p:cNvPr>
          <p:cNvSpPr/>
          <p:nvPr/>
        </p:nvSpPr>
        <p:spPr>
          <a:xfrm>
            <a:off x="8388350" y="5683250"/>
            <a:ext cx="520700" cy="520700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4434" name="Obrázek 3" descr="logo.jpg"/>
          <p:cNvPicPr>
            <a:picLocks noChangeAspect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411413" y="0"/>
            <a:ext cx="4176712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9" grpId="0" animBg="1"/>
      <p:bldP spid="63" grpId="0" animBg="1"/>
      <p:bldP spid="64" grpId="0" animBg="1"/>
      <p:bldP spid="65" grpId="0" animBg="1"/>
      <p:bldP spid="66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CC"/>
                </a:solidFill>
              </a:rPr>
              <a:t>Řeka protékající Prahou 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CC"/>
                </a:solidFill>
              </a:rPr>
              <a:t>Praha - 100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CC"/>
                </a:solidFill>
              </a:rPr>
              <a:t>Řekni 1 pražskou vysokou školu</a:t>
            </a: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CC"/>
                </a:solidFill>
              </a:rPr>
              <a:t>Praha - 200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CC"/>
                </a:solidFill>
              </a:rPr>
              <a:t>Rozhledna nad Prahou podobná Eifelovce</a:t>
            </a:r>
            <a:endParaRPr lang="cs-CZ" sz="8800" smtClean="0">
              <a:solidFill>
                <a:srgbClr val="0000CC"/>
              </a:solidFill>
            </a:endParaRPr>
          </a:p>
        </p:txBody>
      </p:sp>
      <p:sp>
        <p:nvSpPr>
          <p:cNvPr id="17410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CC"/>
                </a:solidFill>
              </a:rPr>
              <a:t>Praha - 300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CC"/>
                </a:solidFill>
              </a:rPr>
              <a:t>Řekni strojírenský podnik v Praze</a:t>
            </a:r>
          </a:p>
        </p:txBody>
      </p:sp>
      <p:sp>
        <p:nvSpPr>
          <p:cNvPr id="18434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CC"/>
                </a:solidFill>
              </a:rPr>
              <a:t>Praha - 400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CC"/>
                </a:solidFill>
              </a:rPr>
              <a:t>Který druh MHD v Praze chybí </a:t>
            </a:r>
          </a:p>
        </p:txBody>
      </p:sp>
      <p:sp>
        <p:nvSpPr>
          <p:cNvPr id="19458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CC"/>
                </a:solidFill>
              </a:rPr>
              <a:t>Praha - 500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99"/>
                </a:solidFill>
              </a:rPr>
              <a:t>Město s výrobou automobilů </a:t>
            </a:r>
          </a:p>
        </p:txBody>
      </p:sp>
      <p:sp>
        <p:nvSpPr>
          <p:cNvPr id="20482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99"/>
                </a:solidFill>
              </a:rPr>
              <a:t>Střední Čechy - 100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99"/>
                </a:solidFill>
              </a:rPr>
              <a:t>Které řeky se slévají v Mělníce</a:t>
            </a:r>
          </a:p>
        </p:txBody>
      </p:sp>
      <p:sp>
        <p:nvSpPr>
          <p:cNvPr id="21506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99"/>
                </a:solidFill>
              </a:rPr>
              <a:t>Střední Čechy - 200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99"/>
                </a:solidFill>
              </a:rPr>
              <a:t>Pískovcové skalní město s „pokličkami“</a:t>
            </a:r>
          </a:p>
        </p:txBody>
      </p:sp>
      <p:sp>
        <p:nvSpPr>
          <p:cNvPr id="22530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99"/>
                </a:solidFill>
              </a:rPr>
              <a:t>Střední Čechy - 300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99"/>
                </a:solidFill>
              </a:rPr>
              <a:t>Město s hutnickým průmyslem </a:t>
            </a:r>
          </a:p>
        </p:txBody>
      </p:sp>
      <p:sp>
        <p:nvSpPr>
          <p:cNvPr id="23554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99"/>
                </a:solidFill>
              </a:rPr>
              <a:t>Střední Čechy - 400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99"/>
                </a:solidFill>
              </a:rPr>
              <a:t>Jaký podnik sídlí v Kralupech nad Labem</a:t>
            </a:r>
          </a:p>
        </p:txBody>
      </p:sp>
      <p:sp>
        <p:nvSpPr>
          <p:cNvPr id="24578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99"/>
                </a:solidFill>
              </a:rPr>
              <a:t>Střední Čechy - 500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00"/>
                </a:solidFill>
              </a:rPr>
              <a:t>Krajské město </a:t>
            </a:r>
          </a:p>
        </p:txBody>
      </p:sp>
      <p:sp>
        <p:nvSpPr>
          <p:cNvPr id="25602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00"/>
                </a:solidFill>
              </a:rPr>
              <a:t>Jižní Čechy - 100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00"/>
                </a:solidFill>
              </a:rPr>
              <a:t>Národní park v Jižních Čechách </a:t>
            </a:r>
          </a:p>
        </p:txBody>
      </p:sp>
      <p:sp>
        <p:nvSpPr>
          <p:cNvPr id="26626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00"/>
                </a:solidFill>
              </a:rPr>
              <a:t>Jižní Čechy - 200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00"/>
                </a:solidFill>
              </a:rPr>
              <a:t>Naše největší přehradní nádrž </a:t>
            </a:r>
          </a:p>
        </p:txBody>
      </p:sp>
      <p:sp>
        <p:nvSpPr>
          <p:cNvPr id="27650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00"/>
                </a:solidFill>
              </a:rPr>
              <a:t>Jižní Čechy - 300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00"/>
                </a:solidFill>
              </a:rPr>
              <a:t>Třeboň je spojena s chováním jednoho zvířete. Jakého? </a:t>
            </a:r>
          </a:p>
        </p:txBody>
      </p:sp>
      <p:sp>
        <p:nvSpPr>
          <p:cNvPr id="28674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00"/>
                </a:solidFill>
              </a:rPr>
              <a:t>Jižní Čechy - 400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CC0000"/>
                </a:solidFill>
              </a:rPr>
              <a:t>Nejvyšší hora Šumavy </a:t>
            </a:r>
          </a:p>
        </p:txBody>
      </p:sp>
      <p:sp>
        <p:nvSpPr>
          <p:cNvPr id="29698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CC0000"/>
                </a:solidFill>
              </a:rPr>
              <a:t>Jižní Čechy - 500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8000"/>
                </a:solidFill>
              </a:rPr>
              <a:t>S jakým státem sousedí Plzeňským krajem </a:t>
            </a:r>
          </a:p>
        </p:txBody>
      </p:sp>
      <p:sp>
        <p:nvSpPr>
          <p:cNvPr id="30722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8000"/>
                </a:solidFill>
              </a:rPr>
              <a:t>Plzeň - 100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8000"/>
                </a:solidFill>
              </a:rPr>
              <a:t>V jakém městě je podnik Solo</a:t>
            </a:r>
          </a:p>
        </p:txBody>
      </p:sp>
      <p:sp>
        <p:nvSpPr>
          <p:cNvPr id="31746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8000"/>
                </a:solidFill>
              </a:rPr>
              <a:t>Plzeň - 200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8000"/>
                </a:solidFill>
              </a:rPr>
              <a:t>Nejmenší město </a:t>
            </a:r>
          </a:p>
        </p:txBody>
      </p:sp>
      <p:sp>
        <p:nvSpPr>
          <p:cNvPr id="32770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8000"/>
                </a:solidFill>
              </a:rPr>
              <a:t>Plzeň - 300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8000"/>
                </a:solidFill>
              </a:rPr>
              <a:t>Jaká surovina se těží v Plzeňském kraji</a:t>
            </a:r>
          </a:p>
        </p:txBody>
      </p:sp>
      <p:sp>
        <p:nvSpPr>
          <p:cNvPr id="33794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8000"/>
                </a:solidFill>
              </a:rPr>
              <a:t>Plzeň - 400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8000"/>
                </a:solidFill>
              </a:rPr>
              <a:t>Jaké řeky se slévají v Berounku </a:t>
            </a:r>
          </a:p>
        </p:txBody>
      </p:sp>
      <p:sp>
        <p:nvSpPr>
          <p:cNvPr id="34818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8000"/>
                </a:solidFill>
              </a:rPr>
              <a:t>Plzeň - 500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00"/>
                </a:solidFill>
              </a:rPr>
              <a:t>Jaká řeka protéká Karlovarským krajem </a:t>
            </a:r>
          </a:p>
        </p:txBody>
      </p:sp>
      <p:sp>
        <p:nvSpPr>
          <p:cNvPr id="35842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00"/>
                </a:solidFill>
              </a:rPr>
              <a:t>Karlovy Vary - 100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00"/>
                </a:solidFill>
              </a:rPr>
              <a:t>Jaká surovina se těží v Sokolovské pánvi </a:t>
            </a:r>
          </a:p>
        </p:txBody>
      </p:sp>
      <p:sp>
        <p:nvSpPr>
          <p:cNvPr id="36866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00"/>
                </a:solidFill>
              </a:rPr>
              <a:t>Karlovy Vary - 200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00"/>
                </a:solidFill>
              </a:rPr>
              <a:t>Vyjmenuj 3 lázeňská města </a:t>
            </a:r>
          </a:p>
        </p:txBody>
      </p:sp>
      <p:sp>
        <p:nvSpPr>
          <p:cNvPr id="37890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00"/>
                </a:solidFill>
              </a:rPr>
              <a:t>Karlovy Vary - 300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00"/>
                </a:solidFill>
              </a:rPr>
              <a:t>Název nejteplejšího pramene u nás </a:t>
            </a:r>
          </a:p>
        </p:txBody>
      </p:sp>
      <p:sp>
        <p:nvSpPr>
          <p:cNvPr id="38914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00"/>
                </a:solidFill>
              </a:rPr>
              <a:t>Karlovy Vary - 400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000000"/>
                </a:solidFill>
              </a:rPr>
              <a:t>Nejvyšší hora Krušných hor </a:t>
            </a:r>
          </a:p>
        </p:txBody>
      </p:sp>
      <p:sp>
        <p:nvSpPr>
          <p:cNvPr id="39938" name="Podnadpis 2"/>
          <p:cNvSpPr>
            <a:spLocks noGrp="1"/>
          </p:cNvSpPr>
          <p:nvPr>
            <p:ph type="subTitle" idx="1"/>
          </p:nvPr>
        </p:nvSpPr>
        <p:spPr>
          <a:xfrm>
            <a:off x="1476375" y="404813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rgbClr val="000000"/>
                </a:solidFill>
              </a:rPr>
              <a:t>Karlovy Vary - 500</a:t>
            </a: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738" y="5157788"/>
            <a:ext cx="1042987" cy="1041400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950</TotalTime>
  <Words>368</Words>
  <Application>Microsoft Office PowerPoint</Application>
  <PresentationFormat>Předvádění na obrazovce (4:3)</PresentationFormat>
  <Paragraphs>104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Calibri</vt:lpstr>
      <vt:lpstr>Arial</vt:lpstr>
      <vt:lpstr>Times New Roman</vt:lpstr>
      <vt:lpstr>Motiv systému Office</vt:lpstr>
      <vt:lpstr>Snímek 1</vt:lpstr>
      <vt:lpstr>Snímek 2</vt:lpstr>
      <vt:lpstr>Řeka protékající Prahou </vt:lpstr>
      <vt:lpstr>Řekni 1 pražskou vysokou školu</vt:lpstr>
      <vt:lpstr>Rozhledna nad Prahou podobná Eifelovce</vt:lpstr>
      <vt:lpstr>Řekni strojírenský podnik v Praze</vt:lpstr>
      <vt:lpstr>Který druh MHD v Praze chybí </vt:lpstr>
      <vt:lpstr>Město s výrobou automobilů </vt:lpstr>
      <vt:lpstr>Které řeky se slévají v Mělníce</vt:lpstr>
      <vt:lpstr>Pískovcové skalní město s „pokličkami“</vt:lpstr>
      <vt:lpstr>Město s hutnickým průmyslem </vt:lpstr>
      <vt:lpstr>Jaký podnik sídlí v Kralupech nad Labem</vt:lpstr>
      <vt:lpstr>Krajské město </vt:lpstr>
      <vt:lpstr>Národní park v Jižních Čechách </vt:lpstr>
      <vt:lpstr>Naše největší přehradní nádrž </vt:lpstr>
      <vt:lpstr>Třeboň je spojena s chováním jednoho zvířete. Jakého? </vt:lpstr>
      <vt:lpstr>Nejvyšší hora Šumavy </vt:lpstr>
      <vt:lpstr>S jakým státem sousedí Plzeňským krajem </vt:lpstr>
      <vt:lpstr>V jakém městě je podnik Solo</vt:lpstr>
      <vt:lpstr>Nejmenší město </vt:lpstr>
      <vt:lpstr>Jaká surovina se těží v Plzeňském kraji</vt:lpstr>
      <vt:lpstr>Jaké řeky se slévají v Berounku </vt:lpstr>
      <vt:lpstr>Jaká řeka protéká Karlovarským krajem </vt:lpstr>
      <vt:lpstr>Jaká surovina se těží v Sokolovské pánvi </vt:lpstr>
      <vt:lpstr>Vyjmenuj 3 lázeňská města </vt:lpstr>
      <vt:lpstr>Název nejteplejšího pramene u nás </vt:lpstr>
      <vt:lpstr>Nejvyšší hora Krušných hor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tomedi</dc:creator>
  <cp:lastModifiedBy>Maminka</cp:lastModifiedBy>
  <cp:revision>39</cp:revision>
  <dcterms:created xsi:type="dcterms:W3CDTF">2012-02-03T13:08:44Z</dcterms:created>
  <dcterms:modified xsi:type="dcterms:W3CDTF">2013-10-24T06:38:28Z</dcterms:modified>
</cp:coreProperties>
</file>