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6" r:id="rId2"/>
    <p:sldId id="28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8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80" r:id="rId25"/>
    <p:sldId id="281" r:id="rId26"/>
    <p:sldId id="282" r:id="rId27"/>
    <p:sldId id="283" r:id="rId28"/>
    <p:sldId id="284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008000"/>
    <a:srgbClr val="CC0000"/>
    <a:srgbClr val="CC0099"/>
    <a:srgbClr val="0000CC"/>
    <a:srgbClr val="0000FF"/>
    <a:srgbClr val="00CC00"/>
    <a:srgbClr val="CCCC00"/>
    <a:srgbClr val="CC99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11" autoAdjust="0"/>
    <p:restoredTop sz="94660"/>
  </p:normalViewPr>
  <p:slideViewPr>
    <p:cSldViewPr>
      <p:cViewPr varScale="1">
        <p:scale>
          <a:sx n="103" d="100"/>
          <a:sy n="103" d="100"/>
        </p:scale>
        <p:origin x="-2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EC994-5678-4AAF-8982-52FBC0122E39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FBC6C-454C-4DE7-846E-86DE633F9F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91537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EC994-5678-4AAF-8982-52FBC0122E39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FBC6C-454C-4DE7-846E-86DE633F9F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487242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EC994-5678-4AAF-8982-52FBC0122E39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FBC6C-454C-4DE7-846E-86DE633F9F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91904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EC994-5678-4AAF-8982-52FBC0122E39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FBC6C-454C-4DE7-846E-86DE633F9F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0845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EC994-5678-4AAF-8982-52FBC0122E39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FBC6C-454C-4DE7-846E-86DE633F9F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51711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EC994-5678-4AAF-8982-52FBC0122E39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FBC6C-454C-4DE7-846E-86DE633F9F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22695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EC994-5678-4AAF-8982-52FBC0122E39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FBC6C-454C-4DE7-846E-86DE633F9F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89866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EC994-5678-4AAF-8982-52FBC0122E39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FBC6C-454C-4DE7-846E-86DE633F9F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355214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EC994-5678-4AAF-8982-52FBC0122E39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FBC6C-454C-4DE7-846E-86DE633F9F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58437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EC994-5678-4AAF-8982-52FBC0122E39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FBC6C-454C-4DE7-846E-86DE633F9F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1293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EC994-5678-4AAF-8982-52FBC0122E39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FBC6C-454C-4DE7-846E-86DE633F9F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40245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6EC994-5678-4AAF-8982-52FBC0122E39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FBC6C-454C-4DE7-846E-86DE633F9F5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23531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18" Type="http://schemas.openxmlformats.org/officeDocument/2006/relationships/slide" Target="slide20.xml"/><Relationship Id="rId26" Type="http://schemas.openxmlformats.org/officeDocument/2006/relationships/slide" Target="slide28.xml"/><Relationship Id="rId3" Type="http://schemas.openxmlformats.org/officeDocument/2006/relationships/slide" Target="slide5.xml"/><Relationship Id="rId21" Type="http://schemas.openxmlformats.org/officeDocument/2006/relationships/slide" Target="slide23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5" Type="http://schemas.openxmlformats.org/officeDocument/2006/relationships/slide" Target="slide27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20" Type="http://schemas.openxmlformats.org/officeDocument/2006/relationships/slide" Target="slide2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24" Type="http://schemas.openxmlformats.org/officeDocument/2006/relationships/slide" Target="slide26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23" Type="http://schemas.openxmlformats.org/officeDocument/2006/relationships/slide" Target="slide25.xml"/><Relationship Id="rId10" Type="http://schemas.openxmlformats.org/officeDocument/2006/relationships/slide" Target="slide12.xml"/><Relationship Id="rId19" Type="http://schemas.openxmlformats.org/officeDocument/2006/relationships/slide" Target="slide21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Relationship Id="rId22" Type="http://schemas.openxmlformats.org/officeDocument/2006/relationships/slide" Target="slide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logo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3140968"/>
            <a:ext cx="6791831" cy="1467371"/>
          </a:xfr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0019" y="548680"/>
            <a:ext cx="8229600" cy="1143000"/>
          </a:xfrm>
        </p:spPr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276159571"/>
              </p:ext>
            </p:extLst>
          </p:nvPr>
        </p:nvGraphicFramePr>
        <p:xfrm>
          <a:off x="539552" y="620688"/>
          <a:ext cx="8229600" cy="6175248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3155247"/>
                <a:gridCol w="5074353"/>
              </a:tblGrid>
              <a:tr h="1808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 školy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Základní škola a Mateřská škola Ploskovice, p.o., okres Litoměřice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  <a:tr h="1808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Číslo projektu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CZ.1.07/1.4.00/21.1113 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  <a:tr h="1808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Název projektu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„Zlepšení kvality vzdělávání na ZŠ a MŠ Ploskovice “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  <a:tr h="1808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Číslo a název šablony klíčové aktivity 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III/2 - Inovace a zkvalitnění výuky prostřednictvím ICT 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  <a:tr h="1808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Název ověřovaného materiálu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 </a:t>
                      </a:r>
                      <a:r>
                        <a:rPr lang="cs-CZ" sz="1600" dirty="0" smtClean="0">
                          <a:effectLst/>
                        </a:rPr>
                        <a:t>Česká republika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  <a:tr h="18084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Jméno autora výukového materiálu :</a:t>
                      </a:r>
                      <a:endParaRPr lang="cs-CZ" sz="18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 </a:t>
                      </a:r>
                      <a:r>
                        <a:rPr lang="cs-CZ" sz="1800" dirty="0" smtClean="0">
                          <a:effectLst/>
                        </a:rPr>
                        <a:t>Tomáš Nový </a:t>
                      </a:r>
                      <a:endParaRPr lang="cs-CZ" sz="1800" dirty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</a:tr>
              <a:tr h="18084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Datum, ve kterém byl VM vytvořen:</a:t>
                      </a:r>
                      <a:endParaRPr lang="cs-CZ" sz="18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 </a:t>
                      </a:r>
                      <a:r>
                        <a:rPr lang="cs-CZ" sz="1800" dirty="0" smtClean="0">
                          <a:effectLst/>
                        </a:rPr>
                        <a:t>3.1.2012</a:t>
                      </a:r>
                      <a:endParaRPr lang="cs-CZ" sz="1800" dirty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/>
                </a:tc>
              </a:tr>
              <a:tr h="18084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Ročník, pro který je výukový materiál určen:</a:t>
                      </a:r>
                      <a:endParaRPr lang="cs-CZ" sz="18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 </a:t>
                      </a:r>
                      <a:r>
                        <a:rPr lang="cs-CZ" sz="1800" dirty="0" smtClean="0">
                          <a:effectLst/>
                        </a:rPr>
                        <a:t>osmý </a:t>
                      </a:r>
                      <a:endParaRPr lang="cs-CZ" sz="1800" dirty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/>
                </a:tc>
              </a:tr>
              <a:tr h="18084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Vzdělávací oblast, vzdělávací obor, tematický okruh, téma:</a:t>
                      </a:r>
                      <a:endParaRPr lang="cs-CZ" sz="18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 </a:t>
                      </a:r>
                      <a:r>
                        <a:rPr lang="cs-CZ" sz="1800" dirty="0" smtClean="0">
                          <a:effectLst/>
                        </a:rPr>
                        <a:t>opakování </a:t>
                      </a:r>
                      <a:r>
                        <a:rPr lang="cs-CZ" sz="1800" smtClean="0">
                          <a:effectLst/>
                        </a:rPr>
                        <a:t>České republiky</a:t>
                      </a:r>
                      <a:endParaRPr lang="cs-CZ" sz="18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/>
                </a:tc>
              </a:tr>
              <a:tr h="28084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Metodický list/anotace – výstižný popis způsobu použití výukového materiálu ve výuce:</a:t>
                      </a:r>
                      <a:endParaRPr lang="cs-CZ" sz="18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>
                          <a:effectLst/>
                        </a:rPr>
                        <a:t> </a:t>
                      </a:r>
                      <a:r>
                        <a:rPr lang="cs-CZ" sz="1800" dirty="0" smtClean="0">
                          <a:effectLst/>
                        </a:rPr>
                        <a:t>Žáci se rozdělí do dvou (nebo více) skupin a postupně se střídají ve vybírání otázek.  Skupina která vybírá, má</a:t>
                      </a:r>
                      <a:r>
                        <a:rPr lang="cs-CZ" sz="1800" baseline="0" dirty="0" smtClean="0">
                          <a:effectLst/>
                        </a:rPr>
                        <a:t> první právo odpovídat, když odpoví správně, dostává příslušný počet bodů. Když neodpoví, získává nula bodů a má právo odpovídat druhá skupina.  Když odpoví, získává body. </a:t>
                      </a:r>
                      <a:r>
                        <a:rPr lang="cs-CZ" sz="1800" baseline="0" smtClean="0">
                          <a:effectLst/>
                        </a:rPr>
                        <a:t>Skupina, </a:t>
                      </a:r>
                      <a:r>
                        <a:rPr lang="cs-CZ" sz="1800" baseline="0" dirty="0" smtClean="0">
                          <a:effectLst/>
                        </a:rPr>
                        <a:t>která má po vybrání všech otázek největší </a:t>
                      </a:r>
                      <a:r>
                        <a:rPr lang="cs-CZ" sz="1800" baseline="0" smtClean="0">
                          <a:effectLst/>
                        </a:rPr>
                        <a:t>počet bodů, vítězí .</a:t>
                      </a:r>
                      <a:endParaRPr lang="cs-CZ" sz="1800" dirty="0" smtClean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57446" marR="57446" marT="0" marB="0"/>
                </a:tc>
              </a:tr>
              <a:tr h="1808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Formát přílohy na CD/DVD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PDF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7446" marR="57446" marT="0" marB="0" anchor="b"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57200" y="28178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300192" y="84198"/>
            <a:ext cx="24623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VY_32_INOVACE_183</a:t>
            </a:r>
            <a:endParaRPr lang="cs-CZ" sz="2000" b="1" dirty="0"/>
          </a:p>
        </p:txBody>
      </p:sp>
    </p:spTree>
    <p:extLst>
      <p:ext uri="{BB962C8B-B14F-4D97-AF65-F5344CB8AC3E}">
        <p14:creationId xmlns="" xmlns:p14="http://schemas.microsoft.com/office/powerpoint/2010/main" val="25572592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171594215"/>
              </p:ext>
            </p:extLst>
          </p:nvPr>
        </p:nvGraphicFramePr>
        <p:xfrm>
          <a:off x="107505" y="908722"/>
          <a:ext cx="8928990" cy="540059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85798"/>
                <a:gridCol w="1785798"/>
                <a:gridCol w="1785798"/>
                <a:gridCol w="1785798"/>
                <a:gridCol w="1785798"/>
              </a:tblGrid>
              <a:tr h="771514">
                <a:tc gridSpan="5"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rgbClr val="000000"/>
                          </a:solidFill>
                        </a:rPr>
                        <a:t>ČR</a:t>
                      </a:r>
                      <a:r>
                        <a:rPr lang="cs-CZ" sz="3600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endParaRPr lang="cs-CZ" sz="3600" dirty="0">
                        <a:solidFill>
                          <a:srgbClr val="000000"/>
                        </a:solidFill>
                      </a:endParaRPr>
                    </a:p>
                  </a:txBody>
                  <a:tcPr anchor="ctr">
                    <a:solidFill>
                      <a:srgbClr val="CC99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99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99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99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C9900"/>
                    </a:solidFill>
                  </a:tcPr>
                </a:tc>
              </a:tr>
              <a:tr h="77151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0000CC"/>
                          </a:solidFill>
                        </a:rPr>
                        <a:t>města </a:t>
                      </a:r>
                      <a:endParaRPr lang="cs-CZ" sz="2400" dirty="0">
                        <a:solidFill>
                          <a:srgbClr val="0000CC"/>
                        </a:solidFill>
                      </a:endParaRPr>
                    </a:p>
                  </a:txBody>
                  <a:tcPr anchor="ctr"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C0099"/>
                          </a:solidFill>
                        </a:rPr>
                        <a:t>hory </a:t>
                      </a:r>
                      <a:endParaRPr lang="cs-CZ" sz="2400" dirty="0">
                        <a:solidFill>
                          <a:srgbClr val="CC0099"/>
                        </a:solidFill>
                      </a:endParaRPr>
                    </a:p>
                  </a:txBody>
                  <a:tcPr anchor="ctr"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C0000"/>
                          </a:solidFill>
                        </a:rPr>
                        <a:t>Řeky </a:t>
                      </a:r>
                      <a:endParaRPr lang="cs-CZ" sz="2400" dirty="0">
                        <a:solidFill>
                          <a:srgbClr val="CC0000"/>
                        </a:solidFill>
                      </a:endParaRPr>
                    </a:p>
                  </a:txBody>
                  <a:tcPr anchor="ctr"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008000"/>
                          </a:solidFill>
                        </a:rPr>
                        <a:t>zajímavosti </a:t>
                      </a:r>
                      <a:endParaRPr lang="cs-CZ" sz="2400" dirty="0">
                        <a:solidFill>
                          <a:srgbClr val="008000"/>
                        </a:solidFill>
                      </a:endParaRPr>
                    </a:p>
                  </a:txBody>
                  <a:tcPr anchor="ctr"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hrady </a:t>
                      </a:r>
                      <a:endParaRPr lang="cs-CZ" sz="2400" dirty="0"/>
                    </a:p>
                  </a:txBody>
                  <a:tcPr anchor="ctr">
                    <a:solidFill>
                      <a:srgbClr val="CCCC00"/>
                    </a:solidFill>
                  </a:tcPr>
                </a:tc>
              </a:tr>
              <a:tr h="771514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rgbClr val="0000CC"/>
                          </a:solidFill>
                        </a:rPr>
                        <a:t>100</a:t>
                      </a:r>
                      <a:endParaRPr lang="cs-CZ" sz="3200" dirty="0">
                        <a:solidFill>
                          <a:srgbClr val="0000CC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rgbClr val="CC0099"/>
                          </a:solidFill>
                        </a:rPr>
                        <a:t>100</a:t>
                      </a:r>
                      <a:endParaRPr lang="cs-CZ" sz="3200" dirty="0">
                        <a:solidFill>
                          <a:srgbClr val="CC0099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rgbClr val="CC0000"/>
                          </a:solidFill>
                        </a:rPr>
                        <a:t>100</a:t>
                      </a:r>
                      <a:endParaRPr lang="cs-CZ" sz="3200" dirty="0">
                        <a:solidFill>
                          <a:srgbClr val="CC000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rgbClr val="008000"/>
                          </a:solidFill>
                        </a:rPr>
                        <a:t>100</a:t>
                      </a:r>
                      <a:endParaRPr lang="cs-CZ" sz="3200" dirty="0">
                        <a:solidFill>
                          <a:srgbClr val="00800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100</a:t>
                      </a:r>
                      <a:endParaRPr lang="cs-CZ" sz="32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771514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rgbClr val="0000CC"/>
                          </a:solidFill>
                        </a:rPr>
                        <a:t>200</a:t>
                      </a:r>
                      <a:endParaRPr lang="cs-CZ" sz="3200" dirty="0">
                        <a:solidFill>
                          <a:srgbClr val="0000CC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>
                          <a:solidFill>
                            <a:srgbClr val="CC0099"/>
                          </a:solidFill>
                        </a:rPr>
                        <a:t>200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>
                          <a:solidFill>
                            <a:srgbClr val="CC0000"/>
                          </a:solidFill>
                        </a:rPr>
                        <a:t>200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>
                          <a:solidFill>
                            <a:srgbClr val="008000"/>
                          </a:solidFill>
                        </a:rPr>
                        <a:t>200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/>
                        <a:t>200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771514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rgbClr val="0000CC"/>
                          </a:solidFill>
                        </a:rPr>
                        <a:t>300</a:t>
                      </a:r>
                      <a:endParaRPr lang="cs-CZ" sz="3200" dirty="0">
                        <a:solidFill>
                          <a:srgbClr val="0000CC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>
                          <a:solidFill>
                            <a:srgbClr val="CC0099"/>
                          </a:solidFill>
                        </a:rPr>
                        <a:t>300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>
                          <a:solidFill>
                            <a:srgbClr val="CC0000"/>
                          </a:solidFill>
                        </a:rPr>
                        <a:t>300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>
                          <a:solidFill>
                            <a:srgbClr val="008000"/>
                          </a:solidFill>
                        </a:rPr>
                        <a:t>300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/>
                        <a:t>300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771514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rgbClr val="0000CC"/>
                          </a:solidFill>
                        </a:rPr>
                        <a:t>400</a:t>
                      </a:r>
                      <a:endParaRPr lang="cs-CZ" sz="3200" dirty="0">
                        <a:solidFill>
                          <a:srgbClr val="0000CC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dirty="0" smtClean="0">
                          <a:solidFill>
                            <a:srgbClr val="CC0099"/>
                          </a:solidFill>
                        </a:rPr>
                        <a:t>400</a:t>
                      </a: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rgbClr val="CC0000"/>
                          </a:solidFill>
                        </a:rPr>
                        <a:t>400</a:t>
                      </a:r>
                      <a:endParaRPr lang="cs-CZ" sz="3200" dirty="0">
                        <a:solidFill>
                          <a:srgbClr val="CC000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rgbClr val="008000"/>
                          </a:solidFill>
                        </a:rPr>
                        <a:t>400</a:t>
                      </a:r>
                      <a:endParaRPr lang="cs-CZ" sz="3200" dirty="0">
                        <a:solidFill>
                          <a:srgbClr val="00800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400</a:t>
                      </a:r>
                      <a:endParaRPr lang="cs-CZ" sz="32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  <a:tr h="771514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rgbClr val="0000CC"/>
                          </a:solidFill>
                        </a:rPr>
                        <a:t>500</a:t>
                      </a:r>
                      <a:endParaRPr lang="cs-CZ" sz="3200" dirty="0">
                        <a:solidFill>
                          <a:srgbClr val="0000CC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rgbClr val="CC0099"/>
                          </a:solidFill>
                        </a:rPr>
                        <a:t>500</a:t>
                      </a:r>
                      <a:endParaRPr lang="cs-CZ" sz="3200" dirty="0">
                        <a:solidFill>
                          <a:srgbClr val="CC0099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rgbClr val="CC0000"/>
                          </a:solidFill>
                        </a:rPr>
                        <a:t>500</a:t>
                      </a:r>
                      <a:endParaRPr lang="cs-CZ" sz="3200" dirty="0">
                        <a:solidFill>
                          <a:srgbClr val="CC000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>
                          <a:solidFill>
                            <a:srgbClr val="008000"/>
                          </a:solidFill>
                        </a:rPr>
                        <a:t>500</a:t>
                      </a:r>
                      <a:endParaRPr lang="cs-CZ" sz="3200" dirty="0">
                        <a:solidFill>
                          <a:srgbClr val="008000"/>
                        </a:solidFill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500</a:t>
                      </a:r>
                      <a:endParaRPr lang="cs-CZ" sz="3200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38" name="Tlačítko akce: Dopředu nebo Další 37">
            <a:hlinkClick r:id="rId2" action="ppaction://hlinksldjump" highlightClick="1"/>
          </p:cNvPr>
          <p:cNvSpPr/>
          <p:nvPr/>
        </p:nvSpPr>
        <p:spPr>
          <a:xfrm>
            <a:off x="1242013" y="2592332"/>
            <a:ext cx="521208" cy="52120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eselý obličej 38"/>
          <p:cNvSpPr/>
          <p:nvPr/>
        </p:nvSpPr>
        <p:spPr>
          <a:xfrm>
            <a:off x="392204" y="2624336"/>
            <a:ext cx="457200" cy="4572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eselý obličej 39"/>
          <p:cNvSpPr/>
          <p:nvPr/>
        </p:nvSpPr>
        <p:spPr>
          <a:xfrm>
            <a:off x="392204" y="3356992"/>
            <a:ext cx="457200" cy="4572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eselý obličej 40"/>
          <p:cNvSpPr/>
          <p:nvPr/>
        </p:nvSpPr>
        <p:spPr>
          <a:xfrm>
            <a:off x="392204" y="4149080"/>
            <a:ext cx="457200" cy="4572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eselý obličej 41"/>
          <p:cNvSpPr/>
          <p:nvPr/>
        </p:nvSpPr>
        <p:spPr>
          <a:xfrm>
            <a:off x="392204" y="4941168"/>
            <a:ext cx="457200" cy="4572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eselý obličej 42"/>
          <p:cNvSpPr/>
          <p:nvPr/>
        </p:nvSpPr>
        <p:spPr>
          <a:xfrm>
            <a:off x="392204" y="5661248"/>
            <a:ext cx="457200" cy="4572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eselý obličej 43"/>
          <p:cNvSpPr/>
          <p:nvPr/>
        </p:nvSpPr>
        <p:spPr>
          <a:xfrm>
            <a:off x="2195736" y="2624336"/>
            <a:ext cx="457200" cy="457200"/>
          </a:xfrm>
          <a:prstGeom prst="smileyFac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45" name="Tlačítko akce: Dopředu nebo Další 44">
            <a:hlinkClick r:id="rId3" action="ppaction://hlinksldjump" highlightClick="1"/>
          </p:cNvPr>
          <p:cNvSpPr/>
          <p:nvPr/>
        </p:nvSpPr>
        <p:spPr>
          <a:xfrm>
            <a:off x="1242013" y="3324988"/>
            <a:ext cx="521208" cy="52120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lačítko akce: Dopředu nebo Další 45">
            <a:hlinkClick r:id="rId4" action="ppaction://hlinksldjump" highlightClick="1"/>
          </p:cNvPr>
          <p:cNvSpPr/>
          <p:nvPr/>
        </p:nvSpPr>
        <p:spPr>
          <a:xfrm>
            <a:off x="1242013" y="4117076"/>
            <a:ext cx="521208" cy="52120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Tlačítko akce: Dopředu nebo Další 46">
            <a:hlinkClick r:id="rId5" action="ppaction://hlinksldjump" highlightClick="1"/>
          </p:cNvPr>
          <p:cNvSpPr/>
          <p:nvPr/>
        </p:nvSpPr>
        <p:spPr>
          <a:xfrm>
            <a:off x="1242013" y="4909164"/>
            <a:ext cx="521208" cy="52120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lačítko akce: Dopředu nebo Další 47">
            <a:hlinkClick r:id="rId6" action="ppaction://hlinksldjump" highlightClick="1"/>
          </p:cNvPr>
          <p:cNvSpPr/>
          <p:nvPr/>
        </p:nvSpPr>
        <p:spPr>
          <a:xfrm>
            <a:off x="1242013" y="5629244"/>
            <a:ext cx="521208" cy="52120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eselý obličej 48"/>
          <p:cNvSpPr/>
          <p:nvPr/>
        </p:nvSpPr>
        <p:spPr>
          <a:xfrm>
            <a:off x="2195736" y="3369746"/>
            <a:ext cx="457200" cy="457200"/>
          </a:xfrm>
          <a:prstGeom prst="smileyFac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50" name="Veselý obličej 49"/>
          <p:cNvSpPr/>
          <p:nvPr/>
        </p:nvSpPr>
        <p:spPr>
          <a:xfrm>
            <a:off x="2195736" y="4149080"/>
            <a:ext cx="457200" cy="457200"/>
          </a:xfrm>
          <a:prstGeom prst="smileyFac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51" name="Veselý obličej 50"/>
          <p:cNvSpPr/>
          <p:nvPr/>
        </p:nvSpPr>
        <p:spPr>
          <a:xfrm>
            <a:off x="2195736" y="4909164"/>
            <a:ext cx="457200" cy="457200"/>
          </a:xfrm>
          <a:prstGeom prst="smileyFac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52" name="Veselý obličej 51"/>
          <p:cNvSpPr/>
          <p:nvPr/>
        </p:nvSpPr>
        <p:spPr>
          <a:xfrm>
            <a:off x="2195736" y="5719861"/>
            <a:ext cx="457200" cy="457200"/>
          </a:xfrm>
          <a:prstGeom prst="smileyFac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53" name="Tlačítko akce: Dopředu nebo Další 52">
            <a:hlinkClick r:id="rId7" action="ppaction://hlinksldjump" highlightClick="1"/>
          </p:cNvPr>
          <p:cNvSpPr/>
          <p:nvPr/>
        </p:nvSpPr>
        <p:spPr>
          <a:xfrm>
            <a:off x="3021997" y="2592332"/>
            <a:ext cx="521208" cy="521208"/>
          </a:xfrm>
          <a:prstGeom prst="actionButtonForwardNex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lačítko akce: Dopředu nebo Další 53">
            <a:hlinkClick r:id="rId8" action="ppaction://hlinksldjump" highlightClick="1"/>
          </p:cNvPr>
          <p:cNvSpPr/>
          <p:nvPr/>
        </p:nvSpPr>
        <p:spPr>
          <a:xfrm>
            <a:off x="3021997" y="3324988"/>
            <a:ext cx="521208" cy="521208"/>
          </a:xfrm>
          <a:prstGeom prst="actionButtonForwardNex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Tlačítko akce: Dopředu nebo Další 54">
            <a:hlinkClick r:id="rId9" action="ppaction://hlinksldjump" highlightClick="1"/>
          </p:cNvPr>
          <p:cNvSpPr/>
          <p:nvPr/>
        </p:nvSpPr>
        <p:spPr>
          <a:xfrm>
            <a:off x="3021997" y="4117076"/>
            <a:ext cx="521208" cy="521208"/>
          </a:xfrm>
          <a:prstGeom prst="actionButtonForwardNex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lačítko akce: Dopředu nebo Další 55">
            <a:hlinkClick r:id="rId10" action="ppaction://hlinksldjump" highlightClick="1"/>
          </p:cNvPr>
          <p:cNvSpPr/>
          <p:nvPr/>
        </p:nvSpPr>
        <p:spPr>
          <a:xfrm>
            <a:off x="3021997" y="4909164"/>
            <a:ext cx="521208" cy="521208"/>
          </a:xfrm>
          <a:prstGeom prst="actionButtonForwardNex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lačítko akce: Dopředu nebo Další 56">
            <a:hlinkClick r:id="rId11" action="ppaction://hlinksldjump" highlightClick="1"/>
          </p:cNvPr>
          <p:cNvSpPr/>
          <p:nvPr/>
        </p:nvSpPr>
        <p:spPr>
          <a:xfrm>
            <a:off x="3021997" y="5629244"/>
            <a:ext cx="521208" cy="521208"/>
          </a:xfrm>
          <a:prstGeom prst="actionButtonForwardNext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lačítko akce: Dopředu nebo Další 57">
            <a:hlinkClick r:id="rId12" action="ppaction://hlinksldjump" highlightClick="1"/>
          </p:cNvPr>
          <p:cNvSpPr/>
          <p:nvPr/>
        </p:nvSpPr>
        <p:spPr>
          <a:xfrm>
            <a:off x="4788024" y="2592332"/>
            <a:ext cx="521208" cy="521208"/>
          </a:xfrm>
          <a:prstGeom prst="actionButtonForwardNext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eselý obličej 58"/>
          <p:cNvSpPr/>
          <p:nvPr/>
        </p:nvSpPr>
        <p:spPr>
          <a:xfrm>
            <a:off x="3995936" y="2624336"/>
            <a:ext cx="457200" cy="457200"/>
          </a:xfrm>
          <a:prstGeom prst="smileyFace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63" name="Veselý obličej 62"/>
          <p:cNvSpPr/>
          <p:nvPr/>
        </p:nvSpPr>
        <p:spPr>
          <a:xfrm>
            <a:off x="3995936" y="3356992"/>
            <a:ext cx="457200" cy="457200"/>
          </a:xfrm>
          <a:prstGeom prst="smileyFace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64" name="Veselý obličej 63"/>
          <p:cNvSpPr/>
          <p:nvPr/>
        </p:nvSpPr>
        <p:spPr>
          <a:xfrm>
            <a:off x="3995936" y="4149080"/>
            <a:ext cx="457200" cy="457200"/>
          </a:xfrm>
          <a:prstGeom prst="smileyFace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65" name="Veselý obličej 64"/>
          <p:cNvSpPr/>
          <p:nvPr/>
        </p:nvSpPr>
        <p:spPr>
          <a:xfrm>
            <a:off x="3995936" y="5661248"/>
            <a:ext cx="457200" cy="457200"/>
          </a:xfrm>
          <a:prstGeom prst="smileyFace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66" name="Veselý obličej 65"/>
          <p:cNvSpPr/>
          <p:nvPr/>
        </p:nvSpPr>
        <p:spPr>
          <a:xfrm>
            <a:off x="3995936" y="4909164"/>
            <a:ext cx="457200" cy="457200"/>
          </a:xfrm>
          <a:prstGeom prst="smileyFace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67" name="Tlačítko akce: Dopředu nebo Další 66">
            <a:hlinkClick r:id="rId13" action="ppaction://hlinksldjump" highlightClick="1"/>
          </p:cNvPr>
          <p:cNvSpPr/>
          <p:nvPr/>
        </p:nvSpPr>
        <p:spPr>
          <a:xfrm>
            <a:off x="4788024" y="3369746"/>
            <a:ext cx="521208" cy="521208"/>
          </a:xfrm>
          <a:prstGeom prst="actionButtonForwardNext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Tlačítko akce: Dopředu nebo Další 67">
            <a:hlinkClick r:id="rId14" action="ppaction://hlinksldjump" highlightClick="1"/>
          </p:cNvPr>
          <p:cNvSpPr/>
          <p:nvPr/>
        </p:nvSpPr>
        <p:spPr>
          <a:xfrm>
            <a:off x="4788024" y="4117076"/>
            <a:ext cx="521208" cy="521208"/>
          </a:xfrm>
          <a:prstGeom prst="actionButtonForwardNext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Tlačítko akce: Dopředu nebo Další 68">
            <a:hlinkClick r:id="rId15" action="ppaction://hlinksldjump" highlightClick="1"/>
          </p:cNvPr>
          <p:cNvSpPr/>
          <p:nvPr/>
        </p:nvSpPr>
        <p:spPr>
          <a:xfrm>
            <a:off x="4788024" y="4877160"/>
            <a:ext cx="521208" cy="521208"/>
          </a:xfrm>
          <a:prstGeom prst="actionButtonForwardNext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Tlačítko akce: Dopředu nebo Další 69">
            <a:hlinkClick r:id="rId16" action="ppaction://hlinksldjump" highlightClick="1"/>
          </p:cNvPr>
          <p:cNvSpPr/>
          <p:nvPr/>
        </p:nvSpPr>
        <p:spPr>
          <a:xfrm>
            <a:off x="4788024" y="5629244"/>
            <a:ext cx="521208" cy="521208"/>
          </a:xfrm>
          <a:prstGeom prst="actionButtonForwardNext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Tlačítko akce: Dopředu nebo Další 70">
            <a:hlinkClick r:id="rId17" action="ppaction://hlinksldjump" highlightClick="1"/>
          </p:cNvPr>
          <p:cNvSpPr/>
          <p:nvPr/>
        </p:nvSpPr>
        <p:spPr>
          <a:xfrm>
            <a:off x="6588224" y="2560328"/>
            <a:ext cx="521208" cy="521208"/>
          </a:xfrm>
          <a:prstGeom prst="actionButtonForwardNex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Veselý obličej 71"/>
          <p:cNvSpPr/>
          <p:nvPr/>
        </p:nvSpPr>
        <p:spPr>
          <a:xfrm>
            <a:off x="5724128" y="2592332"/>
            <a:ext cx="457200" cy="457200"/>
          </a:xfrm>
          <a:prstGeom prst="smileyFac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73" name="Veselý obličej 72"/>
          <p:cNvSpPr/>
          <p:nvPr/>
        </p:nvSpPr>
        <p:spPr>
          <a:xfrm>
            <a:off x="5781747" y="5714466"/>
            <a:ext cx="457200" cy="457200"/>
          </a:xfrm>
          <a:prstGeom prst="smileyFac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74" name="Veselý obličej 73"/>
          <p:cNvSpPr/>
          <p:nvPr/>
        </p:nvSpPr>
        <p:spPr>
          <a:xfrm>
            <a:off x="5800328" y="4909164"/>
            <a:ext cx="457200" cy="457200"/>
          </a:xfrm>
          <a:prstGeom prst="smileyFac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75" name="Veselý obličej 74"/>
          <p:cNvSpPr/>
          <p:nvPr/>
        </p:nvSpPr>
        <p:spPr>
          <a:xfrm>
            <a:off x="5800328" y="4149080"/>
            <a:ext cx="457200" cy="457200"/>
          </a:xfrm>
          <a:prstGeom prst="smileyFac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76" name="Veselý obličej 75"/>
          <p:cNvSpPr/>
          <p:nvPr/>
        </p:nvSpPr>
        <p:spPr>
          <a:xfrm>
            <a:off x="5724128" y="3388996"/>
            <a:ext cx="457200" cy="457200"/>
          </a:xfrm>
          <a:prstGeom prst="smileyFac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77" name="Tlačítko akce: Dopředu nebo Další 76">
            <a:hlinkClick r:id="rId18" action="ppaction://hlinksldjump" highlightClick="1"/>
          </p:cNvPr>
          <p:cNvSpPr/>
          <p:nvPr/>
        </p:nvSpPr>
        <p:spPr>
          <a:xfrm>
            <a:off x="6588224" y="3369746"/>
            <a:ext cx="521208" cy="521208"/>
          </a:xfrm>
          <a:prstGeom prst="actionButtonForwardNex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Tlačítko akce: Dopředu nebo Další 77">
            <a:hlinkClick r:id="rId19" action="ppaction://hlinksldjump" highlightClick="1"/>
          </p:cNvPr>
          <p:cNvSpPr/>
          <p:nvPr/>
        </p:nvSpPr>
        <p:spPr>
          <a:xfrm>
            <a:off x="6588224" y="4149080"/>
            <a:ext cx="521208" cy="521208"/>
          </a:xfrm>
          <a:prstGeom prst="actionButtonForwardNex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Tlačítko akce: Dopředu nebo Další 78">
            <a:hlinkClick r:id="rId20" action="ppaction://hlinksldjump" highlightClick="1"/>
          </p:cNvPr>
          <p:cNvSpPr/>
          <p:nvPr/>
        </p:nvSpPr>
        <p:spPr>
          <a:xfrm>
            <a:off x="6588224" y="4877160"/>
            <a:ext cx="521208" cy="521208"/>
          </a:xfrm>
          <a:prstGeom prst="actionButtonForwardNex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Tlačítko akce: Dopředu nebo Další 79">
            <a:hlinkClick r:id="rId21" action="ppaction://hlinksldjump" highlightClick="1"/>
          </p:cNvPr>
          <p:cNvSpPr/>
          <p:nvPr/>
        </p:nvSpPr>
        <p:spPr>
          <a:xfrm>
            <a:off x="6588224" y="5678167"/>
            <a:ext cx="521208" cy="521208"/>
          </a:xfrm>
          <a:prstGeom prst="actionButtonForwardNext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Tlačítko akce: Dopředu nebo Další 80">
            <a:hlinkClick r:id="rId22" action="ppaction://hlinksldjump" highlightClick="1"/>
          </p:cNvPr>
          <p:cNvSpPr/>
          <p:nvPr/>
        </p:nvSpPr>
        <p:spPr>
          <a:xfrm>
            <a:off x="8388424" y="2560328"/>
            <a:ext cx="521208" cy="521208"/>
          </a:xfrm>
          <a:prstGeom prst="actionButtonForwardNext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Veselý obličej 81"/>
          <p:cNvSpPr/>
          <p:nvPr/>
        </p:nvSpPr>
        <p:spPr>
          <a:xfrm>
            <a:off x="7551890" y="2624336"/>
            <a:ext cx="457200" cy="457200"/>
          </a:xfrm>
          <a:prstGeom prst="smileyFace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83" name="Veselý obličej 82"/>
          <p:cNvSpPr/>
          <p:nvPr/>
        </p:nvSpPr>
        <p:spPr>
          <a:xfrm>
            <a:off x="7539198" y="3401750"/>
            <a:ext cx="457200" cy="457200"/>
          </a:xfrm>
          <a:prstGeom prst="smileyFace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84" name="Veselý obličej 83"/>
          <p:cNvSpPr/>
          <p:nvPr/>
        </p:nvSpPr>
        <p:spPr>
          <a:xfrm>
            <a:off x="7551890" y="4182616"/>
            <a:ext cx="457200" cy="457200"/>
          </a:xfrm>
          <a:prstGeom prst="smileyFace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85" name="Veselý obličej 84"/>
          <p:cNvSpPr/>
          <p:nvPr/>
        </p:nvSpPr>
        <p:spPr>
          <a:xfrm>
            <a:off x="7539198" y="4941168"/>
            <a:ext cx="457200" cy="457200"/>
          </a:xfrm>
          <a:prstGeom prst="smileyFace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86" name="Veselý obličej 85"/>
          <p:cNvSpPr/>
          <p:nvPr/>
        </p:nvSpPr>
        <p:spPr>
          <a:xfrm>
            <a:off x="7551890" y="5714466"/>
            <a:ext cx="457200" cy="457200"/>
          </a:xfrm>
          <a:prstGeom prst="smileyFace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CC0099"/>
              </a:solidFill>
            </a:endParaRPr>
          </a:p>
        </p:txBody>
      </p:sp>
      <p:sp>
        <p:nvSpPr>
          <p:cNvPr id="87" name="Tlačítko akce: Dopředu nebo Další 86">
            <a:hlinkClick r:id="rId23" action="ppaction://hlinksldjump" highlightClick="1"/>
          </p:cNvPr>
          <p:cNvSpPr/>
          <p:nvPr/>
        </p:nvSpPr>
        <p:spPr>
          <a:xfrm>
            <a:off x="8388424" y="3356992"/>
            <a:ext cx="521208" cy="521208"/>
          </a:xfrm>
          <a:prstGeom prst="actionButtonForwardNext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Tlačítko akce: Dopředu nebo Další 87">
            <a:hlinkClick r:id="rId24" action="ppaction://hlinksldjump" highlightClick="1"/>
          </p:cNvPr>
          <p:cNvSpPr/>
          <p:nvPr/>
        </p:nvSpPr>
        <p:spPr>
          <a:xfrm>
            <a:off x="8388424" y="4150612"/>
            <a:ext cx="521208" cy="521208"/>
          </a:xfrm>
          <a:prstGeom prst="actionButtonForwardNext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Tlačítko akce: Dopředu nebo Další 88">
            <a:hlinkClick r:id="rId25" action="ppaction://hlinksldjump" highlightClick="1"/>
          </p:cNvPr>
          <p:cNvSpPr/>
          <p:nvPr/>
        </p:nvSpPr>
        <p:spPr>
          <a:xfrm>
            <a:off x="8388424" y="4877160"/>
            <a:ext cx="521208" cy="521208"/>
          </a:xfrm>
          <a:prstGeom prst="actionButtonForwardNext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Tlačítko akce: Dopředu nebo Další 89">
            <a:hlinkClick r:id="rId26" action="ppaction://hlinksldjump" highlightClick="1"/>
          </p:cNvPr>
          <p:cNvSpPr/>
          <p:nvPr/>
        </p:nvSpPr>
        <p:spPr>
          <a:xfrm>
            <a:off x="8388424" y="5682462"/>
            <a:ext cx="521208" cy="521208"/>
          </a:xfrm>
          <a:prstGeom prst="actionButtonForwardNext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03377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9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1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94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5" fill="hold">
                      <p:stCondLst>
                        <p:cond delay="0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9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</p:childTnLst>
        </p:cTn>
      </p:par>
    </p:tnLst>
    <p:bldLst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9" grpId="0" animBg="1"/>
      <p:bldP spid="50" grpId="0" animBg="1"/>
      <p:bldP spid="51" grpId="0" animBg="1"/>
      <p:bldP spid="52" grpId="0" animBg="1"/>
      <p:bldP spid="59" grpId="0" animBg="1"/>
      <p:bldP spid="63" grpId="0" animBg="1"/>
      <p:bldP spid="64" grpId="0" animBg="1"/>
      <p:bldP spid="65" grpId="0" animBg="1"/>
      <p:bldP spid="66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82" grpId="0" animBg="1"/>
      <p:bldP spid="83" grpId="0" animBg="1"/>
      <p:bldP spid="84" grpId="0" animBg="1"/>
      <p:bldP spid="85" grpId="0" animBg="1"/>
      <p:bldP spid="8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0000CC"/>
                </a:solidFill>
              </a:rPr>
              <a:t>Naše největší město </a:t>
            </a:r>
            <a:endParaRPr lang="cs-CZ" sz="6600" dirty="0">
              <a:solidFill>
                <a:srgbClr val="0000CC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rgbClr val="0000CC"/>
                </a:solidFill>
              </a:rPr>
              <a:t>města - 100</a:t>
            </a:r>
            <a:endParaRPr lang="cs-CZ" dirty="0">
              <a:solidFill>
                <a:srgbClr val="0000CC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14635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0000CC"/>
                </a:solidFill>
              </a:rPr>
              <a:t>Největší moravské město</a:t>
            </a:r>
            <a:endParaRPr lang="cs-CZ" sz="6600" dirty="0">
              <a:solidFill>
                <a:srgbClr val="0000CC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0000CC"/>
                </a:solidFill>
              </a:rPr>
              <a:t>města </a:t>
            </a:r>
            <a:r>
              <a:rPr lang="cs-CZ" dirty="0" smtClean="0">
                <a:solidFill>
                  <a:srgbClr val="0000CC"/>
                </a:solidFill>
              </a:rPr>
              <a:t>- 200</a:t>
            </a:r>
            <a:endParaRPr lang="cs-CZ" dirty="0">
              <a:solidFill>
                <a:srgbClr val="0000CC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24419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600" dirty="0" smtClean="0">
                <a:solidFill>
                  <a:srgbClr val="0000CC"/>
                </a:solidFill>
              </a:rPr>
              <a:t>Město ležící na soutoku Bíliny a Labe</a:t>
            </a:r>
            <a:endParaRPr lang="cs-CZ" sz="8000" dirty="0">
              <a:solidFill>
                <a:srgbClr val="0000CC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0000CC"/>
                </a:solidFill>
              </a:rPr>
              <a:t>města </a:t>
            </a:r>
            <a:r>
              <a:rPr lang="cs-CZ" dirty="0" smtClean="0">
                <a:solidFill>
                  <a:srgbClr val="0000CC"/>
                </a:solidFill>
              </a:rPr>
              <a:t>- 300</a:t>
            </a:r>
            <a:endParaRPr lang="cs-CZ" dirty="0">
              <a:solidFill>
                <a:srgbClr val="0000CC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97729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>
                <a:solidFill>
                  <a:srgbClr val="0000CC"/>
                </a:solidFill>
              </a:rPr>
              <a:t>Město na soutoku Labe a Ploučnice</a:t>
            </a:r>
            <a:endParaRPr lang="cs-CZ" sz="6600" dirty="0">
              <a:solidFill>
                <a:srgbClr val="0000CC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0000CC"/>
                </a:solidFill>
              </a:rPr>
              <a:t>města </a:t>
            </a:r>
            <a:r>
              <a:rPr lang="cs-CZ" dirty="0" smtClean="0">
                <a:solidFill>
                  <a:srgbClr val="0000CC"/>
                </a:solidFill>
              </a:rPr>
              <a:t>- 400</a:t>
            </a:r>
            <a:endParaRPr lang="cs-CZ" dirty="0">
              <a:solidFill>
                <a:srgbClr val="0000CC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97729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>
                <a:solidFill>
                  <a:srgbClr val="0000CC"/>
                </a:solidFill>
              </a:rPr>
              <a:t>Největší neokresní město </a:t>
            </a:r>
            <a:endParaRPr lang="cs-CZ" sz="6600" dirty="0">
              <a:solidFill>
                <a:srgbClr val="0000CC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0000CC"/>
                </a:solidFill>
              </a:rPr>
              <a:t>města </a:t>
            </a:r>
            <a:r>
              <a:rPr lang="cs-CZ" dirty="0" smtClean="0">
                <a:solidFill>
                  <a:srgbClr val="0000CC"/>
                </a:solidFill>
              </a:rPr>
              <a:t>- 500</a:t>
            </a:r>
            <a:endParaRPr lang="cs-CZ" dirty="0">
              <a:solidFill>
                <a:srgbClr val="0000CC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97729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>
                <a:solidFill>
                  <a:srgbClr val="CC0099"/>
                </a:solidFill>
              </a:rPr>
              <a:t>Nejvyšší hora                          v Krkonoších </a:t>
            </a:r>
            <a:endParaRPr lang="cs-CZ" sz="6600" dirty="0">
              <a:solidFill>
                <a:srgbClr val="CC0099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rgbClr val="CC0099"/>
                </a:solidFill>
              </a:rPr>
              <a:t>hory - 100</a:t>
            </a:r>
            <a:endParaRPr lang="cs-CZ" dirty="0">
              <a:solidFill>
                <a:srgbClr val="CC0099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97729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>
                <a:solidFill>
                  <a:srgbClr val="CC0099"/>
                </a:solidFill>
              </a:rPr>
              <a:t>Nejvyšší hora Českého středohoří </a:t>
            </a:r>
            <a:endParaRPr lang="cs-CZ" sz="6600" dirty="0">
              <a:solidFill>
                <a:srgbClr val="CC0099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CC0099"/>
                </a:solidFill>
              </a:rPr>
              <a:t>hory </a:t>
            </a:r>
            <a:r>
              <a:rPr lang="cs-CZ" dirty="0" smtClean="0">
                <a:solidFill>
                  <a:srgbClr val="CC0099"/>
                </a:solidFill>
              </a:rPr>
              <a:t>- 200</a:t>
            </a:r>
            <a:endParaRPr lang="cs-CZ" dirty="0">
              <a:solidFill>
                <a:srgbClr val="CC0099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0823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>
                <a:solidFill>
                  <a:srgbClr val="CC0099"/>
                </a:solidFill>
              </a:rPr>
              <a:t>Pohoří v jižní části Čech se stejnojmenným NP</a:t>
            </a:r>
            <a:endParaRPr lang="cs-CZ" sz="6600" dirty="0">
              <a:solidFill>
                <a:srgbClr val="CC0099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CC0099"/>
                </a:solidFill>
              </a:rPr>
              <a:t>hory </a:t>
            </a:r>
            <a:r>
              <a:rPr lang="cs-CZ" dirty="0" smtClean="0">
                <a:solidFill>
                  <a:srgbClr val="CC0099"/>
                </a:solidFill>
              </a:rPr>
              <a:t>- 300</a:t>
            </a:r>
            <a:endParaRPr lang="cs-CZ" dirty="0">
              <a:solidFill>
                <a:srgbClr val="CC0099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0823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>
                <a:solidFill>
                  <a:srgbClr val="CC0099"/>
                </a:solidFill>
              </a:rPr>
              <a:t>Nejvyšší hora Moravy (Hrubý Jeseník)</a:t>
            </a:r>
            <a:endParaRPr lang="cs-CZ" sz="6600" dirty="0">
              <a:solidFill>
                <a:srgbClr val="CC0099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CC0099"/>
                </a:solidFill>
              </a:rPr>
              <a:t>Hory - </a:t>
            </a:r>
            <a:r>
              <a:rPr lang="cs-CZ" dirty="0" smtClean="0">
                <a:solidFill>
                  <a:srgbClr val="CC0099"/>
                </a:solidFill>
              </a:rPr>
              <a:t>400</a:t>
            </a:r>
            <a:endParaRPr lang="cs-CZ" dirty="0">
              <a:solidFill>
                <a:srgbClr val="CC0099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0823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>
                <a:solidFill>
                  <a:srgbClr val="CC0099"/>
                </a:solidFill>
              </a:rPr>
              <a:t>Nejvyšší hora Jizerských hor</a:t>
            </a:r>
            <a:endParaRPr lang="cs-CZ" sz="6600" dirty="0">
              <a:solidFill>
                <a:srgbClr val="CC0099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CC0099"/>
                </a:solidFill>
              </a:rPr>
              <a:t>hory </a:t>
            </a:r>
            <a:r>
              <a:rPr lang="cs-CZ" dirty="0" smtClean="0">
                <a:solidFill>
                  <a:srgbClr val="CC0099"/>
                </a:solidFill>
              </a:rPr>
              <a:t>- 500</a:t>
            </a:r>
            <a:endParaRPr lang="cs-CZ" dirty="0">
              <a:solidFill>
                <a:srgbClr val="CC0099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CC00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0823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CC0000"/>
                </a:solidFill>
              </a:rPr>
              <a:t>Naše největší řeka</a:t>
            </a:r>
            <a:endParaRPr lang="cs-CZ" sz="6600" dirty="0">
              <a:solidFill>
                <a:srgbClr val="CC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rgbClr val="CC0000"/>
                </a:solidFill>
              </a:rPr>
              <a:t>řeky - 100</a:t>
            </a:r>
            <a:endParaRPr lang="cs-CZ" dirty="0">
              <a:solidFill>
                <a:srgbClr val="CC0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0823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CC0000"/>
                </a:solidFill>
              </a:rPr>
              <a:t>Naše nejdelší řeka</a:t>
            </a:r>
            <a:endParaRPr lang="cs-CZ" sz="6600" dirty="0">
              <a:solidFill>
                <a:srgbClr val="CC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CC0000"/>
                </a:solidFill>
              </a:rPr>
              <a:t>řeky </a:t>
            </a:r>
            <a:r>
              <a:rPr lang="cs-CZ" dirty="0" smtClean="0">
                <a:solidFill>
                  <a:srgbClr val="CC0000"/>
                </a:solidFill>
              </a:rPr>
              <a:t>- 200</a:t>
            </a:r>
            <a:endParaRPr lang="cs-CZ" dirty="0">
              <a:solidFill>
                <a:srgbClr val="CC0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67555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CC0000"/>
                </a:solidFill>
              </a:rPr>
              <a:t>Řeka pramenící                            v Německu a vlévá se do Labe v Litoměřicích</a:t>
            </a:r>
            <a:endParaRPr lang="cs-CZ" sz="6000" dirty="0">
              <a:solidFill>
                <a:srgbClr val="CC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CC0000"/>
                </a:solidFill>
              </a:rPr>
              <a:t>řeky </a:t>
            </a:r>
            <a:r>
              <a:rPr lang="cs-CZ" dirty="0" smtClean="0">
                <a:solidFill>
                  <a:srgbClr val="CC0000"/>
                </a:solidFill>
              </a:rPr>
              <a:t>– 300                                    </a:t>
            </a:r>
            <a:endParaRPr lang="cs-CZ" dirty="0">
              <a:solidFill>
                <a:srgbClr val="CC0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67555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>
                <a:solidFill>
                  <a:srgbClr val="CC0000"/>
                </a:solidFill>
              </a:rPr>
              <a:t>Nejdelší moravská řeka</a:t>
            </a:r>
            <a:endParaRPr lang="cs-CZ" sz="6600" dirty="0">
              <a:solidFill>
                <a:srgbClr val="CC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CC0000"/>
                </a:solidFill>
              </a:rPr>
              <a:t>řeky </a:t>
            </a:r>
            <a:r>
              <a:rPr lang="cs-CZ" dirty="0" smtClean="0">
                <a:solidFill>
                  <a:srgbClr val="CC0000"/>
                </a:solidFill>
              </a:rPr>
              <a:t>- 400</a:t>
            </a:r>
            <a:endParaRPr lang="cs-CZ" dirty="0">
              <a:solidFill>
                <a:srgbClr val="CC0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67555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>
                <a:solidFill>
                  <a:srgbClr val="CC0000"/>
                </a:solidFill>
              </a:rPr>
              <a:t>Poslední česká řeka vlévající se do Labe</a:t>
            </a:r>
            <a:endParaRPr lang="cs-CZ" sz="6600" dirty="0">
              <a:solidFill>
                <a:srgbClr val="CC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CC0000"/>
                </a:solidFill>
              </a:rPr>
              <a:t>řeky </a:t>
            </a:r>
            <a:r>
              <a:rPr lang="cs-CZ" dirty="0" smtClean="0">
                <a:solidFill>
                  <a:srgbClr val="CC0000"/>
                </a:solidFill>
              </a:rPr>
              <a:t>- 500</a:t>
            </a:r>
            <a:endParaRPr lang="cs-CZ" dirty="0">
              <a:solidFill>
                <a:srgbClr val="CC0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67555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008000"/>
                </a:solidFill>
              </a:rPr>
              <a:t>Nejnižší místo v ČR</a:t>
            </a:r>
            <a:endParaRPr lang="cs-CZ" sz="6600" dirty="0">
              <a:solidFill>
                <a:srgbClr val="008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rgbClr val="008000"/>
                </a:solidFill>
              </a:rPr>
              <a:t>zajímavosti - 100</a:t>
            </a:r>
            <a:endParaRPr lang="cs-CZ" dirty="0">
              <a:solidFill>
                <a:srgbClr val="008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67555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008000"/>
                </a:solidFill>
              </a:rPr>
              <a:t>Nejmenší město ČR</a:t>
            </a:r>
            <a:endParaRPr lang="cs-CZ" sz="8000" dirty="0">
              <a:solidFill>
                <a:srgbClr val="008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008000"/>
                </a:solidFill>
              </a:rPr>
              <a:t>zajímavosti </a:t>
            </a:r>
            <a:r>
              <a:rPr lang="cs-CZ" dirty="0" smtClean="0">
                <a:solidFill>
                  <a:srgbClr val="008000"/>
                </a:solidFill>
              </a:rPr>
              <a:t>- 200</a:t>
            </a:r>
            <a:endParaRPr lang="cs-CZ" dirty="0">
              <a:solidFill>
                <a:srgbClr val="008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76167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>
                <a:solidFill>
                  <a:srgbClr val="008000"/>
                </a:solidFill>
              </a:rPr>
              <a:t>Největší skalní oblouk</a:t>
            </a:r>
            <a:endParaRPr lang="cs-CZ" sz="6600" dirty="0">
              <a:solidFill>
                <a:srgbClr val="008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008000"/>
                </a:solidFill>
              </a:rPr>
              <a:t>zajímavosti </a:t>
            </a:r>
            <a:r>
              <a:rPr lang="cs-CZ" dirty="0" smtClean="0">
                <a:solidFill>
                  <a:srgbClr val="008000"/>
                </a:solidFill>
              </a:rPr>
              <a:t>- 300</a:t>
            </a:r>
            <a:endParaRPr lang="cs-CZ" dirty="0">
              <a:solidFill>
                <a:srgbClr val="008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76167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>
                <a:solidFill>
                  <a:srgbClr val="008000"/>
                </a:solidFill>
              </a:rPr>
              <a:t>Řekni řeku, která nepramení u nás</a:t>
            </a:r>
            <a:endParaRPr lang="cs-CZ" sz="6600" dirty="0">
              <a:solidFill>
                <a:srgbClr val="008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008000"/>
                </a:solidFill>
              </a:rPr>
              <a:t>zajímavosti </a:t>
            </a:r>
            <a:r>
              <a:rPr lang="cs-CZ" dirty="0" smtClean="0">
                <a:solidFill>
                  <a:srgbClr val="008000"/>
                </a:solidFill>
              </a:rPr>
              <a:t>- 400</a:t>
            </a:r>
            <a:endParaRPr lang="cs-CZ" dirty="0">
              <a:solidFill>
                <a:srgbClr val="008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76167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008000"/>
                </a:solidFill>
              </a:rPr>
              <a:t>Nejstarší NP</a:t>
            </a:r>
            <a:endParaRPr lang="cs-CZ" sz="6600" dirty="0">
              <a:solidFill>
                <a:srgbClr val="008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008000"/>
                </a:solidFill>
              </a:rPr>
              <a:t>zajímavosti </a:t>
            </a:r>
            <a:r>
              <a:rPr lang="cs-CZ" dirty="0" smtClean="0">
                <a:solidFill>
                  <a:srgbClr val="008000"/>
                </a:solidFill>
              </a:rPr>
              <a:t>- 500</a:t>
            </a:r>
            <a:endParaRPr lang="cs-CZ" dirty="0">
              <a:solidFill>
                <a:srgbClr val="008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008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76167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>
                <a:solidFill>
                  <a:srgbClr val="000000"/>
                </a:solidFill>
              </a:rPr>
              <a:t>Zřícenina hradu v Ústí nad Labem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 smtClean="0">
                <a:solidFill>
                  <a:srgbClr val="000000"/>
                </a:solidFill>
              </a:rPr>
              <a:t>hrady - 100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76167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>
                <a:solidFill>
                  <a:srgbClr val="000000"/>
                </a:solidFill>
              </a:rPr>
              <a:t>Vyjmenuj alespoň 2 hrady nad Vltavou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000000"/>
                </a:solidFill>
              </a:rPr>
              <a:t>hrady </a:t>
            </a:r>
            <a:r>
              <a:rPr lang="cs-CZ" dirty="0" smtClean="0">
                <a:solidFill>
                  <a:srgbClr val="000000"/>
                </a:solidFill>
              </a:rPr>
              <a:t>- 200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32524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>
                <a:solidFill>
                  <a:srgbClr val="000000"/>
                </a:solidFill>
              </a:rPr>
              <a:t>Hrad, na kterém se točila Zlatovláska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000000"/>
                </a:solidFill>
              </a:rPr>
              <a:t>hrady </a:t>
            </a:r>
            <a:r>
              <a:rPr lang="cs-CZ" dirty="0" smtClean="0">
                <a:solidFill>
                  <a:srgbClr val="000000"/>
                </a:solidFill>
              </a:rPr>
              <a:t>- 300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rgbClr val="0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32524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000000"/>
                </a:solidFill>
              </a:rPr>
              <a:t>Naše největší zřícenina hradu </a:t>
            </a:r>
            <a:endParaRPr lang="cs-CZ" sz="8000" dirty="0">
              <a:solidFill>
                <a:srgbClr val="0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 dirty="0">
                <a:solidFill>
                  <a:srgbClr val="000000"/>
                </a:solidFill>
              </a:rPr>
              <a:t>hrady </a:t>
            </a:r>
            <a:r>
              <a:rPr lang="cs-CZ" dirty="0" smtClean="0">
                <a:solidFill>
                  <a:srgbClr val="000000"/>
                </a:solidFill>
              </a:rPr>
              <a:t>- 400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32524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>
                <a:solidFill>
                  <a:srgbClr val="000000"/>
                </a:solidFill>
              </a:rPr>
              <a:t>Zámek, kde je expozice animovaného filmu </a:t>
            </a:r>
            <a:endParaRPr lang="cs-CZ" sz="6600" dirty="0">
              <a:solidFill>
                <a:srgbClr val="0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04664"/>
            <a:ext cx="6400800" cy="1752600"/>
          </a:xfrm>
        </p:spPr>
        <p:txBody>
          <a:bodyPr/>
          <a:lstStyle/>
          <a:p>
            <a:r>
              <a:rPr lang="cs-CZ">
                <a:solidFill>
                  <a:srgbClr val="000000"/>
                </a:solidFill>
              </a:rPr>
              <a:t>hrady </a:t>
            </a:r>
            <a:r>
              <a:rPr lang="cs-CZ" smtClean="0">
                <a:solidFill>
                  <a:srgbClr val="000000"/>
                </a:solidFill>
              </a:rPr>
              <a:t>- </a:t>
            </a:r>
            <a:r>
              <a:rPr lang="cs-CZ" dirty="0" smtClean="0">
                <a:solidFill>
                  <a:srgbClr val="000000"/>
                </a:solidFill>
              </a:rPr>
              <a:t>500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95936" y="5157192"/>
            <a:ext cx="1042416" cy="1042416"/>
          </a:xfrm>
          <a:prstGeom prst="actionButtonHom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32524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557</TotalTime>
  <Words>327</Words>
  <Application>Microsoft Office PowerPoint</Application>
  <PresentationFormat>Předvádění na obrazovce (4:3)</PresentationFormat>
  <Paragraphs>104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systému Office</vt:lpstr>
      <vt:lpstr>Snímek 1</vt:lpstr>
      <vt:lpstr>Snímek 2</vt:lpstr>
      <vt:lpstr>Snímek 3</vt:lpstr>
      <vt:lpstr>Naše největší město </vt:lpstr>
      <vt:lpstr>Největší moravské město</vt:lpstr>
      <vt:lpstr>Město ležící na soutoku Bíliny a Labe</vt:lpstr>
      <vt:lpstr>Město na soutoku Labe a Ploučnice</vt:lpstr>
      <vt:lpstr>Největší neokresní město </vt:lpstr>
      <vt:lpstr>Nejvyšší hora                          v Krkonoších </vt:lpstr>
      <vt:lpstr>Nejvyšší hora Českého středohoří </vt:lpstr>
      <vt:lpstr>Pohoří v jižní části Čech se stejnojmenným NP</vt:lpstr>
      <vt:lpstr>Nejvyšší hora Moravy (Hrubý Jeseník)</vt:lpstr>
      <vt:lpstr>Nejvyšší hora Jizerských hor</vt:lpstr>
      <vt:lpstr>Naše největší řeka</vt:lpstr>
      <vt:lpstr>Naše nejdelší řeka</vt:lpstr>
      <vt:lpstr>Řeka pramenící                            v Německu a vlévá se do Labe v Litoměřicích</vt:lpstr>
      <vt:lpstr>Nejdelší moravská řeka</vt:lpstr>
      <vt:lpstr>Poslední česká řeka vlévající se do Labe</vt:lpstr>
      <vt:lpstr>Nejnižší místo v ČR</vt:lpstr>
      <vt:lpstr>Nejmenší město ČR</vt:lpstr>
      <vt:lpstr>Největší skalní oblouk</vt:lpstr>
      <vt:lpstr>Řekni řeku, která nepramení u nás</vt:lpstr>
      <vt:lpstr>Nejstarší NP</vt:lpstr>
      <vt:lpstr>Zřícenina hradu v Ústí nad Labem</vt:lpstr>
      <vt:lpstr>Vyjmenuj alespoň 2 hrady nad Vltavou</vt:lpstr>
      <vt:lpstr>Hrad, na kterém se točila Zlatovláska</vt:lpstr>
      <vt:lpstr>Naše největší zřícenina hradu </vt:lpstr>
      <vt:lpstr>Zámek, kde je expozice animovaného filmu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tomedi</dc:creator>
  <cp:lastModifiedBy>Dum</cp:lastModifiedBy>
  <cp:revision>33</cp:revision>
  <dcterms:created xsi:type="dcterms:W3CDTF">2012-02-03T13:08:44Z</dcterms:created>
  <dcterms:modified xsi:type="dcterms:W3CDTF">2013-10-23T12:13:16Z</dcterms:modified>
</cp:coreProperties>
</file>