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0"/>
  </p:notesMasterIdLst>
  <p:sldIdLst>
    <p:sldId id="256" r:id="rId2"/>
    <p:sldId id="262" r:id="rId3"/>
    <p:sldId id="297" r:id="rId4"/>
    <p:sldId id="264" r:id="rId5"/>
    <p:sldId id="308" r:id="rId6"/>
    <p:sldId id="311" r:id="rId7"/>
    <p:sldId id="316" r:id="rId8"/>
    <p:sldId id="317" r:id="rId9"/>
    <p:sldId id="318" r:id="rId10"/>
    <p:sldId id="315" r:id="rId11"/>
    <p:sldId id="281" r:id="rId12"/>
    <p:sldId id="287" r:id="rId13"/>
    <p:sldId id="286" r:id="rId14"/>
    <p:sldId id="288" r:id="rId15"/>
    <p:sldId id="289" r:id="rId16"/>
    <p:sldId id="292" r:id="rId17"/>
    <p:sldId id="291" r:id="rId18"/>
    <p:sldId id="260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139" autoAdjust="0"/>
  </p:normalViewPr>
  <p:slideViewPr>
    <p:cSldViewPr>
      <p:cViewPr>
        <p:scale>
          <a:sx n="66" d="100"/>
          <a:sy n="66" d="100"/>
        </p:scale>
        <p:origin x="-636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Elektrický proud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VY_32_INOVACE_Generátory elektrického napětí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8094635-1CF4-4CB5-B957-DDBFAE2CE7A1}" type="datetimeFigureOut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DA8ED30-DFE7-4C4D-949D-8C830728833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6750B-7A4B-4B92-9C1E-54463AB789BA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3A8D4-361F-41F7-BDBD-C71ECBF46A5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F93EF-5DDF-4B6A-A42B-50966C967178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CECC4-C8CC-4516-AD1C-BA86B6EABB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76E3E-37FE-4303-9124-BC15AF299DDF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C9CE1-E93F-4E23-9785-C787B532D91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970F7-B62A-4D46-90BE-05A938C4563B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E980C-6492-48A3-95AB-AFBDD67A29A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A3F42-D404-4962-B209-D7DC4B56F107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ED496-0DEB-47DF-8083-824B2202992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1AB95-5A8E-4552-9821-0FFE80402E8F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5ECB7-CAD5-4990-887B-428DF0595C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87215-64F9-428D-8E18-47B9EB911086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AF5B0-59BA-41EC-8130-89797E5A555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03C35-13C0-4B95-BC90-D61F953322C0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18E7C-8F18-4A18-9DCC-141C78B4B25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A11B3-1316-4E29-8D87-A806B1FBF366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2EF8-6F6D-417B-81D4-EF96FF2152C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57D2A-BB1F-44AF-AC57-793D51DF7A76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767DE-7B8E-40D1-8C43-3BA3A791C48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5544-8E47-4079-AF90-475CD150DF8D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D07FB-5E1D-4B81-A819-3CE3D9F61BA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96F25-441B-4A14-BC0C-E23E4B8E4EFD}" type="datetime1">
              <a:rPr lang="cs-CZ"/>
              <a:pPr>
                <a:defRPr/>
              </a:pPr>
              <a:t>23.10.2013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C1AA8A-BB51-4D32-B6C4-FA4371FD54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9" r:id="rId4"/>
    <p:sldLayoutId id="2147483778" r:id="rId5"/>
    <p:sldLayoutId id="2147483777" r:id="rId6"/>
    <p:sldLayoutId id="2147483783" r:id="rId7"/>
    <p:sldLayoutId id="2147483784" r:id="rId8"/>
    <p:sldLayoutId id="2147483785" r:id="rId9"/>
    <p:sldLayoutId id="2147483776" r:id="rId10"/>
    <p:sldLayoutId id="2147483786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youtube.com/watch?v=Q5unEhl_di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hyperlink" Target="http://www.youtube.com/watch?v=Z1xKEf8FiY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SVBoVl4QBw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visual.merriam-webster.com/science/physics-electricity-magnetism/generators/dynamo.php" TargetMode="External"/><Relationship Id="rId3" Type="http://schemas.openxmlformats.org/officeDocument/2006/relationships/hyperlink" Target="http://lucy.troja.mff.cuni.cz/~tichy/elektross/elektrina/el_proud/generace_proudu/generator/alternator.html" TargetMode="External"/><Relationship Id="rId7" Type="http://schemas.openxmlformats.org/officeDocument/2006/relationships/hyperlink" Target="http://www.fyzikalni-experimenty.cz/cz/elektromagnetismus/dynamo-stejnosmerny-generator/" TargetMode="External"/><Relationship Id="rId2" Type="http://schemas.openxmlformats.org/officeDocument/2006/relationships/hyperlink" Target="http://www.e-fyzika.cz/fyzici/alessandro-volta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ffroad-rc.info/WordPress/?page_id=420" TargetMode="External"/><Relationship Id="rId5" Type="http://schemas.openxmlformats.org/officeDocument/2006/relationships/hyperlink" Target="http://www.cez.cz/edee/content/microsites/elektrina/3-2.htm" TargetMode="External"/><Relationship Id="rId4" Type="http://schemas.openxmlformats.org/officeDocument/2006/relationships/hyperlink" Target="http://www.zaed.sk/nase-sluzb" TargetMode="External"/><Relationship Id="rId9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mtClean="0"/>
              <a:t>Prezentace je určena pro výklad principu činnosti generátorů elektrického napětí v 9. ročníku ZŠ. </a:t>
            </a:r>
          </a:p>
          <a:p>
            <a:pPr>
              <a:buFont typeface="Arial" charset="0"/>
              <a:buChar char="•"/>
            </a:pPr>
            <a:r>
              <a:rPr lang="cs-CZ" smtClean="0"/>
              <a:t>Prezentace se skládá ze dvou částí:</a:t>
            </a:r>
          </a:p>
          <a:p>
            <a:pPr lvl="1">
              <a:buFont typeface="Arial" charset="0"/>
              <a:buChar char="•"/>
            </a:pPr>
            <a:r>
              <a:rPr lang="cs-CZ" smtClean="0"/>
              <a:t>Výklad nové látky (snímky 4 – 10): generátory elektrického napětí, alternátor, střídavé napětí, dynamo, stejnosměrné napětí</a:t>
            </a:r>
          </a:p>
          <a:p>
            <a:pPr lvl="1">
              <a:buFont typeface="Arial" charset="0"/>
              <a:buChar char="•"/>
            </a:pPr>
            <a:r>
              <a:rPr lang="cs-CZ" smtClean="0"/>
              <a:t>Shrnutí probrané látky a závěrečný test (snímky 11 – 17).</a:t>
            </a:r>
          </a:p>
          <a:p>
            <a:pPr lvl="1">
              <a:buFont typeface="Arial" charset="0"/>
              <a:buChar char="•"/>
            </a:pPr>
            <a:r>
              <a:rPr lang="cs-CZ" smtClean="0"/>
              <a:t>Časová náročnost 35 min.</a:t>
            </a:r>
          </a:p>
          <a:p>
            <a:pPr lvl="1">
              <a:buFont typeface="Arial" charset="0"/>
              <a:buChar char="•"/>
            </a:pPr>
            <a:endParaRPr lang="cs-CZ" smtClean="0"/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D943EE-6A6C-4540-8357-5A855210D78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 rtlCol="0"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Popis práce s prezentací: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Mezi jednotlivými snímky se přechází standardním způsobem.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Snímek </a:t>
            </a:r>
            <a:r>
              <a:rPr lang="cs-CZ" dirty="0"/>
              <a:t>č. 7</a:t>
            </a:r>
            <a:r>
              <a:rPr lang="cs-CZ" dirty="0" smtClean="0"/>
              <a:t> </a:t>
            </a:r>
            <a:r>
              <a:rPr lang="cs-CZ" dirty="0"/>
              <a:t>obsahuje </a:t>
            </a:r>
            <a:r>
              <a:rPr lang="cs-CZ" dirty="0" smtClean="0"/>
              <a:t>dva hypertextové odkazy </a:t>
            </a:r>
            <a:r>
              <a:rPr lang="cs-CZ" dirty="0"/>
              <a:t>na </a:t>
            </a:r>
            <a:r>
              <a:rPr lang="cs-CZ" dirty="0" smtClean="0"/>
              <a:t>videa </a:t>
            </a:r>
            <a:r>
              <a:rPr lang="cs-CZ" dirty="0"/>
              <a:t>demonstrující </a:t>
            </a:r>
            <a:r>
              <a:rPr lang="cs-CZ" dirty="0" smtClean="0"/>
              <a:t> princip činnosti alternátoru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/>
              <a:t>Snímek č. </a:t>
            </a:r>
            <a:r>
              <a:rPr lang="cs-CZ" dirty="0" smtClean="0"/>
              <a:t>10 </a:t>
            </a:r>
            <a:r>
              <a:rPr lang="cs-CZ" dirty="0"/>
              <a:t>obsahuje hypertextový odkaz na video </a:t>
            </a:r>
            <a:r>
              <a:rPr lang="cs-CZ" dirty="0" smtClean="0"/>
              <a:t>demonstrující </a:t>
            </a:r>
            <a:r>
              <a:rPr lang="cs-CZ" dirty="0"/>
              <a:t>princip činnosti </a:t>
            </a:r>
            <a:r>
              <a:rPr lang="cs-CZ" dirty="0" smtClean="0"/>
              <a:t>dynama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Snímky č. 13 – 17 obsahují testové otázky s nabídnutými možnostmi odpovědí. Žáci po kliknutí na odpověď na interaktivní tabuli, nebo myší přímo v prezentaci ihned zjistí, zda odpověděli správně (zobrazí se ikona správné nebo nesprávné odpovědi, která po chvíli opět zmizí).</a:t>
            </a:r>
          </a:p>
        </p:txBody>
      </p:sp>
      <p:sp>
        <p:nvSpPr>
          <p:cNvPr id="1638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118555-A901-4D0E-BEB2-0E8D74A06D3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1638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600"/>
            <a:ext cx="7772400" cy="1779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6000" dirty="0"/>
              <a:t>Generátory elektrického napětí</a:t>
            </a:r>
            <a:endParaRPr lang="cs-CZ" sz="6000" dirty="0" smtClean="0"/>
          </a:p>
        </p:txBody>
      </p:sp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2EA80D4-D697-4BA9-A292-6D568404C88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067175"/>
          </a:xfrm>
        </p:spPr>
        <p:txBody>
          <a:bodyPr rtlCol="0"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/>
              <a:t>Voltův článek (1799) - je tvořen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zinkovou </a:t>
            </a:r>
            <a:r>
              <a:rPr lang="cs-CZ" sz="3200" dirty="0"/>
              <a:t>a měděnou elektrodou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v </a:t>
            </a:r>
            <a:r>
              <a:rPr lang="cs-CZ" sz="3200" dirty="0"/>
              <a:t>elektrolytu zředěné kyseliny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sírové, poskytuje napětí 1,1 V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/>
              <a:t>Michael </a:t>
            </a:r>
            <a:r>
              <a:rPr lang="cs-CZ" sz="3200" dirty="0" smtClean="0"/>
              <a:t>Faraday objevil jev </a:t>
            </a:r>
            <a:br>
              <a:rPr lang="cs-CZ" sz="3200" dirty="0" smtClean="0"/>
            </a:br>
            <a:r>
              <a:rPr lang="cs-CZ" sz="3200" dirty="0" smtClean="0"/>
              <a:t>elektromagnetická indukce (1831)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>
                <a:solidFill>
                  <a:srgbClr val="FF0000"/>
                </a:solidFill>
              </a:rPr>
              <a:t>Fyzici a konstruktéři začali hledat nové typy zdrojů napětí, které nevyužívají energii chemických reakcí, ale přeměňují mechanickou energii na elektrickou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i="1" dirty="0" smtClean="0">
              <a:latin typeface="Calibri" pitchFamily="34" charset="0"/>
            </a:endParaRPr>
          </a:p>
        </p:txBody>
      </p:sp>
      <p:sp>
        <p:nvSpPr>
          <p:cNvPr id="1843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542C7C-48F9-4CB1-A560-395F27C7E66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1843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Historická poznámka na úvod</a:t>
            </a:r>
          </a:p>
        </p:txBody>
      </p:sp>
      <p:grpSp>
        <p:nvGrpSpPr>
          <p:cNvPr id="8" name="Skupina 7"/>
          <p:cNvGrpSpPr>
            <a:grpSpLocks/>
          </p:cNvGrpSpPr>
          <p:nvPr/>
        </p:nvGrpSpPr>
        <p:grpSpPr bwMode="auto">
          <a:xfrm>
            <a:off x="7019925" y="2174875"/>
            <a:ext cx="923925" cy="2693988"/>
            <a:chOff x="4540316" y="3861048"/>
            <a:chExt cx="923611" cy="2694970"/>
          </a:xfrm>
        </p:grpSpPr>
        <p:pic>
          <p:nvPicPr>
            <p:cNvPr id="18437" name="Picture 2" descr="Volt&amp;uring;v sloup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40316" y="3861048"/>
              <a:ext cx="923611" cy="2325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38" name="TextovéPole 8"/>
            <p:cNvSpPr txBox="1">
              <a:spLocks noChangeArrowheads="1"/>
            </p:cNvSpPr>
            <p:nvPr/>
          </p:nvSpPr>
          <p:spPr bwMode="auto">
            <a:xfrm>
              <a:off x="4606077" y="6186686"/>
              <a:ext cx="7920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1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2418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/>
              <a:t>Stroje, které přeměňují mechanickou energii na elektrickou (díky elektromagnetické indukci)</a:t>
            </a:r>
          </a:p>
          <a:p>
            <a:pPr>
              <a:buFont typeface="Arial" charset="0"/>
              <a:buChar char="•"/>
            </a:pPr>
            <a:r>
              <a:rPr lang="cs-CZ" sz="3400" smtClean="0"/>
              <a:t>Generátory střídavého napětí se nazývají </a:t>
            </a:r>
            <a:r>
              <a:rPr lang="cs-CZ" sz="3400" b="1" smtClean="0"/>
              <a:t>alternátory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Generátory stejnosměrného napětí se nazývají </a:t>
            </a:r>
            <a:r>
              <a:rPr lang="cs-CZ" sz="3200" b="1" smtClean="0"/>
              <a:t>dynama</a:t>
            </a:r>
            <a:endParaRPr lang="cs-CZ" sz="2800" b="1" smtClean="0"/>
          </a:p>
          <a:p>
            <a:pPr>
              <a:buFont typeface="Arial" charset="0"/>
              <a:buChar char="•"/>
            </a:pPr>
            <a:endParaRPr lang="cs-CZ" sz="3200" smtClean="0"/>
          </a:p>
        </p:txBody>
      </p:sp>
      <p:sp>
        <p:nvSpPr>
          <p:cNvPr id="1945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85B625-DF2F-4A59-8EC8-3AF9D614E26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19459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Generátory elektrického napětí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2418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/>
              <a:t>V cívce otáčející se</a:t>
            </a:r>
            <a:br>
              <a:rPr lang="cs-CZ" sz="3200" smtClean="0"/>
            </a:br>
            <a:r>
              <a:rPr lang="cs-CZ" sz="3200" smtClean="0"/>
              <a:t>v magnet. poli se</a:t>
            </a:r>
            <a:br>
              <a:rPr lang="cs-CZ" sz="3200" smtClean="0"/>
            </a:br>
            <a:r>
              <a:rPr lang="cs-CZ" sz="3200" smtClean="0"/>
              <a:t>indukuje napětí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Vývody z cívek</a:t>
            </a:r>
            <a:br>
              <a:rPr lang="cs-CZ" sz="3200" smtClean="0"/>
            </a:br>
            <a:r>
              <a:rPr lang="cs-CZ" sz="3200" smtClean="0"/>
              <a:t>jsou připojeny ke</a:t>
            </a:r>
            <a:br>
              <a:rPr lang="cs-CZ" sz="3200" smtClean="0"/>
            </a:br>
            <a:r>
              <a:rPr lang="cs-CZ" sz="3200" b="1" smtClean="0"/>
              <a:t>kartáčkům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Vzniká </a:t>
            </a:r>
            <a:r>
              <a:rPr lang="cs-CZ" sz="3200" b="1" smtClean="0"/>
              <a:t>střídavé napětí</a:t>
            </a:r>
          </a:p>
        </p:txBody>
      </p:sp>
      <p:sp>
        <p:nvSpPr>
          <p:cNvPr id="2048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D21502-4324-4FF9-A761-1BCCDB01EEB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2048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Alternátor</a:t>
            </a:r>
          </a:p>
        </p:txBody>
      </p:sp>
      <p:pic>
        <p:nvPicPr>
          <p:cNvPr id="16" name="Picture 3" descr="http://www.youtube.com/watch?v=Q5unEhl_diU&#10;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5456238"/>
            <a:ext cx="1138238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http://www.youtube.com/watch?v=Z1xKEf8FiYY&#10;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31050" y="5456238"/>
            <a:ext cx="1138238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Skupina 5"/>
          <p:cNvGrpSpPr>
            <a:grpSpLocks/>
          </p:cNvGrpSpPr>
          <p:nvPr/>
        </p:nvGrpSpPr>
        <p:grpSpPr bwMode="auto">
          <a:xfrm>
            <a:off x="3995738" y="2438400"/>
            <a:ext cx="4873625" cy="3022600"/>
            <a:chOff x="3995936" y="2438451"/>
            <a:chExt cx="4874219" cy="3023116"/>
          </a:xfrm>
        </p:grpSpPr>
        <p:pic>
          <p:nvPicPr>
            <p:cNvPr id="20487" name="Picture 2" descr="http://lucy.troja.mff.cuni.cz/%7Etichy/elektross/obrazky/generator1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95936" y="2438451"/>
              <a:ext cx="4752975" cy="2838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8" name="TextovéPole 4"/>
            <p:cNvSpPr txBox="1">
              <a:spLocks noChangeArrowheads="1"/>
            </p:cNvSpPr>
            <p:nvPr/>
          </p:nvSpPr>
          <p:spPr bwMode="auto">
            <a:xfrm>
              <a:off x="8100392" y="5092235"/>
              <a:ext cx="76976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2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2418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/>
              <a:t>V praxi se většinou</a:t>
            </a:r>
            <a:br>
              <a:rPr lang="cs-CZ" sz="3200" smtClean="0"/>
            </a:br>
            <a:r>
              <a:rPr lang="cs-CZ" sz="3200" smtClean="0"/>
              <a:t>neotáčí cívka v mag.</a:t>
            </a:r>
            <a:br>
              <a:rPr lang="cs-CZ" sz="3200" smtClean="0"/>
            </a:br>
            <a:r>
              <a:rPr lang="cs-CZ" sz="3200" smtClean="0"/>
              <a:t>poli ale naopak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Pevné cívky tvoří</a:t>
            </a:r>
            <a:br>
              <a:rPr lang="cs-CZ" sz="3200" smtClean="0"/>
            </a:br>
            <a:r>
              <a:rPr lang="cs-CZ" sz="3200" b="1" smtClean="0"/>
              <a:t>stator</a:t>
            </a:r>
            <a:r>
              <a:rPr lang="cs-CZ" sz="3200" smtClean="0"/>
              <a:t>, otáčí se</a:t>
            </a:r>
            <a:br>
              <a:rPr lang="cs-CZ" sz="3200" smtClean="0"/>
            </a:br>
            <a:r>
              <a:rPr lang="cs-CZ" sz="3200" smtClean="0"/>
              <a:t>magnet (nebo </a:t>
            </a:r>
            <a:br>
              <a:rPr lang="cs-CZ" sz="3200" smtClean="0"/>
            </a:br>
            <a:r>
              <a:rPr lang="cs-CZ" sz="3200" smtClean="0"/>
              <a:t>elektromagnet) =</a:t>
            </a:r>
            <a:br>
              <a:rPr lang="cs-CZ" sz="3200" smtClean="0"/>
            </a:br>
            <a:r>
              <a:rPr lang="cs-CZ" sz="3200" b="1" smtClean="0"/>
              <a:t>rotor</a:t>
            </a:r>
          </a:p>
        </p:txBody>
      </p:sp>
      <p:sp>
        <p:nvSpPr>
          <p:cNvPr id="2150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27A27B-23D6-4E71-96C8-0D92559E150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2150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Alternátor</a:t>
            </a:r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4140200" y="2284413"/>
            <a:ext cx="5021263" cy="4454525"/>
            <a:chOff x="4139952" y="2283678"/>
            <a:chExt cx="5021399" cy="4455351"/>
          </a:xfrm>
        </p:grpSpPr>
        <p:grpSp>
          <p:nvGrpSpPr>
            <p:cNvPr id="21509" name="Skupina 5"/>
            <p:cNvGrpSpPr>
              <a:grpSpLocks/>
            </p:cNvGrpSpPr>
            <p:nvPr/>
          </p:nvGrpSpPr>
          <p:grpSpPr bwMode="auto">
            <a:xfrm>
              <a:off x="4139952" y="2283678"/>
              <a:ext cx="5021399" cy="4455351"/>
              <a:chOff x="4139952" y="2283678"/>
              <a:chExt cx="5021399" cy="4455351"/>
            </a:xfrm>
          </p:grpSpPr>
          <p:pic>
            <p:nvPicPr>
              <p:cNvPr id="21511" name="Picture 3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139952" y="2283678"/>
                <a:ext cx="4685841" cy="18829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12" name="Picture 4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260358" y="4221088"/>
                <a:ext cx="4900993" cy="25179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1510" name="TextovéPole 8"/>
            <p:cNvSpPr txBox="1">
              <a:spLocks noChangeArrowheads="1"/>
            </p:cNvSpPr>
            <p:nvPr/>
          </p:nvSpPr>
          <p:spPr bwMode="auto">
            <a:xfrm>
              <a:off x="8172400" y="6334263"/>
              <a:ext cx="77457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3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602162"/>
          </a:xfrm>
        </p:spPr>
        <p:txBody>
          <a:bodyPr rtlCol="0"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 smtClean="0"/>
              <a:t>Napětí odebírané z cívek alternátoru není stále stejné – mění se jeho velikost i směr (orientace) 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200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Křivka popisující harmonický časový průběh se nazývá sinusoida</a:t>
            </a:r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 generátorech střídavého napětí se sinusoida opakuje 50-krát za sekundu (frekvence je 50 Hz)</a:t>
            </a:r>
            <a:endParaRPr lang="cs-CZ" sz="2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53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F6A691-1DB6-4AE6-BBD5-2461D13378B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2253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Střídavé napětí</a:t>
            </a:r>
          </a:p>
        </p:txBody>
      </p:sp>
      <p:grpSp>
        <p:nvGrpSpPr>
          <p:cNvPr id="7" name="Skupina 6"/>
          <p:cNvGrpSpPr>
            <a:grpSpLocks/>
          </p:cNvGrpSpPr>
          <p:nvPr/>
        </p:nvGrpSpPr>
        <p:grpSpPr bwMode="auto">
          <a:xfrm>
            <a:off x="1547813" y="3500438"/>
            <a:ext cx="6834187" cy="2176462"/>
            <a:chOff x="1547664" y="3501008"/>
            <a:chExt cx="6834465" cy="2175346"/>
          </a:xfrm>
        </p:grpSpPr>
        <p:grpSp>
          <p:nvGrpSpPr>
            <p:cNvPr id="22533" name="Skupina 5"/>
            <p:cNvGrpSpPr>
              <a:grpSpLocks/>
            </p:cNvGrpSpPr>
            <p:nvPr/>
          </p:nvGrpSpPr>
          <p:grpSpPr bwMode="auto">
            <a:xfrm>
              <a:off x="1547664" y="3501008"/>
              <a:ext cx="5760640" cy="2175346"/>
              <a:chOff x="1547664" y="3501008"/>
              <a:chExt cx="5760640" cy="2175346"/>
            </a:xfrm>
          </p:grpSpPr>
          <p:pic>
            <p:nvPicPr>
              <p:cNvPr id="22535" name="Picture 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547664" y="3826681"/>
                <a:ext cx="1533525" cy="1524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36" name="Picture 3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872" y="3501008"/>
                <a:ext cx="3888432" cy="2175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534" name="TextovéPole 8"/>
            <p:cNvSpPr txBox="1">
              <a:spLocks noChangeArrowheads="1"/>
            </p:cNvSpPr>
            <p:nvPr/>
          </p:nvSpPr>
          <p:spPr bwMode="auto">
            <a:xfrm>
              <a:off x="7596336" y="5166015"/>
              <a:ext cx="78579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4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>
            <a:grpSpLocks/>
          </p:cNvGrpSpPr>
          <p:nvPr/>
        </p:nvGrpSpPr>
        <p:grpSpPr bwMode="auto">
          <a:xfrm>
            <a:off x="4932363" y="3525838"/>
            <a:ext cx="4487862" cy="3135312"/>
            <a:chOff x="4932040" y="3526543"/>
            <a:chExt cx="4488977" cy="3134122"/>
          </a:xfrm>
        </p:grpSpPr>
        <p:pic>
          <p:nvPicPr>
            <p:cNvPr id="23564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932040" y="3526543"/>
              <a:ext cx="4488977" cy="31341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5" name="TextovéPole 15"/>
            <p:cNvSpPr txBox="1">
              <a:spLocks noChangeArrowheads="1"/>
            </p:cNvSpPr>
            <p:nvPr/>
          </p:nvSpPr>
          <p:spPr bwMode="auto">
            <a:xfrm>
              <a:off x="7808058" y="6279703"/>
              <a:ext cx="77136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7</a:t>
              </a:r>
            </a:p>
          </p:txBody>
        </p:sp>
      </p:grpSp>
      <p:sp>
        <p:nvSpPr>
          <p:cNvPr id="2355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1D9842E-1B17-432D-915E-0878C9C7AEA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  <p:sp>
        <p:nvSpPr>
          <p:cNvPr id="2355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Dynamo</a:t>
            </a:r>
          </a:p>
        </p:txBody>
      </p:sp>
      <p:pic>
        <p:nvPicPr>
          <p:cNvPr id="5" name="Picture 3" descr="http://www.youtube.com/watch?v=DSVBoVl4QBw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3933825"/>
            <a:ext cx="1138238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856662" cy="42418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/>
              <a:t>Pokud konce cívek rotoru</a:t>
            </a:r>
            <a:br>
              <a:rPr lang="cs-CZ" sz="3200" smtClean="0"/>
            </a:br>
            <a:r>
              <a:rPr lang="cs-CZ" sz="3200" smtClean="0"/>
              <a:t>připojíme ke </a:t>
            </a:r>
            <a:r>
              <a:rPr lang="cs-CZ" sz="3200" b="1" smtClean="0"/>
              <a:t>komutátoru</a:t>
            </a:r>
            <a:r>
              <a:rPr lang="cs-CZ" sz="3200" smtClean="0"/>
              <a:t>, </a:t>
            </a:r>
            <a:br>
              <a:rPr lang="cs-CZ" sz="3200" smtClean="0"/>
            </a:br>
            <a:r>
              <a:rPr lang="cs-CZ" sz="3200" smtClean="0"/>
              <a:t>odebíráme stejnosměrné</a:t>
            </a:r>
            <a:br>
              <a:rPr lang="cs-CZ" sz="3200" smtClean="0"/>
            </a:br>
            <a:r>
              <a:rPr lang="cs-CZ" sz="3200" smtClean="0"/>
              <a:t>napětí</a:t>
            </a:r>
          </a:p>
        </p:txBody>
      </p:sp>
      <p:grpSp>
        <p:nvGrpSpPr>
          <p:cNvPr id="9" name="Skupina 8"/>
          <p:cNvGrpSpPr>
            <a:grpSpLocks/>
          </p:cNvGrpSpPr>
          <p:nvPr/>
        </p:nvGrpSpPr>
        <p:grpSpPr bwMode="auto">
          <a:xfrm>
            <a:off x="5130800" y="981075"/>
            <a:ext cx="3962400" cy="2628900"/>
            <a:chOff x="5131314" y="980990"/>
            <a:chExt cx="3961277" cy="2628900"/>
          </a:xfrm>
        </p:grpSpPr>
        <p:pic>
          <p:nvPicPr>
            <p:cNvPr id="23562" name="Picture 4" descr="http://www.offroad-rc.info/WordPress/wp-content/myfotos/pokus/smycka_elektromotoru_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131314" y="980990"/>
              <a:ext cx="3048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3" name="TextovéPole 11"/>
            <p:cNvSpPr txBox="1">
              <a:spLocks noChangeArrowheads="1"/>
            </p:cNvSpPr>
            <p:nvPr/>
          </p:nvSpPr>
          <p:spPr bwMode="auto">
            <a:xfrm>
              <a:off x="8316416" y="2996952"/>
              <a:ext cx="77617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5</a:t>
              </a:r>
            </a:p>
          </p:txBody>
        </p:sp>
      </p:grpSp>
      <p:grpSp>
        <p:nvGrpSpPr>
          <p:cNvPr id="10" name="Skupina 9"/>
          <p:cNvGrpSpPr>
            <a:grpSpLocks/>
          </p:cNvGrpSpPr>
          <p:nvPr/>
        </p:nvGrpSpPr>
        <p:grpSpPr bwMode="auto">
          <a:xfrm>
            <a:off x="395288" y="5041900"/>
            <a:ext cx="5024437" cy="1803400"/>
            <a:chOff x="395536" y="5041924"/>
            <a:chExt cx="5024492" cy="1803407"/>
          </a:xfrm>
        </p:grpSpPr>
        <p:pic>
          <p:nvPicPr>
            <p:cNvPr id="23560" name="Picture 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5536" y="5041924"/>
              <a:ext cx="5024492" cy="15638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1" name="TextovéPole 13"/>
            <p:cNvSpPr txBox="1">
              <a:spLocks noChangeArrowheads="1"/>
            </p:cNvSpPr>
            <p:nvPr/>
          </p:nvSpPr>
          <p:spPr bwMode="auto">
            <a:xfrm>
              <a:off x="3851920" y="6475999"/>
              <a:ext cx="788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ndara" pitchFamily="34" charset="0"/>
                </a:rPr>
                <a:t>Obr. 6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/>
              <a:t>Jak vzniká střídavé a stejnosměrné napětí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Co je rotor a stator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K čemu slouží kartáčky a komutátor</a:t>
            </a:r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</p:txBody>
      </p:sp>
      <p:sp>
        <p:nvSpPr>
          <p:cNvPr id="2457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3CB428F-D62E-4D6F-BB36-AE835ED6F79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  <p:sp>
        <p:nvSpPr>
          <p:cNvPr id="24579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Co jsme se dozvěděli?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Následující test se skládá z 5 uzavřených otázek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Jestli jste odpověděli správně</a:t>
            </a:r>
            <a:r>
              <a:rPr lang="cs-CZ" sz="3200" smtClean="0">
                <a:latin typeface="Arial" charset="0"/>
              </a:rPr>
              <a:t>,</a:t>
            </a:r>
            <a:r>
              <a:rPr lang="cs-CZ" sz="3200" smtClean="0">
                <a:latin typeface="Calibri" pitchFamily="34" charset="0"/>
              </a:rPr>
              <a:t> se dozvíte po kliknutí na odpověď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Hodně štěstí … </a:t>
            </a: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</p:txBody>
      </p:sp>
      <p:sp>
        <p:nvSpPr>
          <p:cNvPr id="2560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D97D4DF-5082-46FB-9D03-5B2AD7C1398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  <p:sp>
        <p:nvSpPr>
          <p:cNvPr id="2560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Závěrečné opakování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9DB678-93CE-4E92-9C42-F3AB7E00496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  <p:sp>
        <p:nvSpPr>
          <p:cNvPr id="2662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/>
            </a:pPr>
            <a:r>
              <a:rPr lang="cs-CZ" sz="3200" smtClean="0"/>
              <a:t>Generátor střídavého napětí se nazývá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dynamo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rotor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dirty="0"/>
              <a:t>alternátor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DA8A54C-BD64-46B0-A8D5-AD8B19528DB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  <p:sp>
        <p:nvSpPr>
          <p:cNvPr id="276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2"/>
            </a:pPr>
            <a:r>
              <a:rPr lang="cs-CZ" sz="3200" smtClean="0"/>
              <a:t>Generátor stejnosměrného napětí se nazývá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alternátor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stator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dynamo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75E52B-69DC-4D29-893C-F19814F437E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  <p:sp>
        <p:nvSpPr>
          <p:cNvPr id="286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3"/>
            </a:pPr>
            <a:r>
              <a:rPr lang="cs-CZ" sz="3200" smtClean="0"/>
              <a:t>Otáčející se část alternátoru se nazývá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stator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motor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rotor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207147B-8BB7-4077-A343-7A2BCD95B73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  <p:sp>
        <p:nvSpPr>
          <p:cNvPr id="2969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4"/>
            </a:pPr>
            <a:r>
              <a:rPr lang="cs-CZ" sz="3200" smtClean="0"/>
              <a:t>Pevná (neotáčející se) část alternátoru se nazývá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33825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2684463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39671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motor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rotor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stator</a:t>
            </a:r>
            <a:endParaRPr lang="cs-CZ" sz="2800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40B4413-5CC2-46C2-932D-ED5C4774860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cs typeface="Arial" charset="0"/>
            </a:endParaRPr>
          </a:p>
        </p:txBody>
      </p:sp>
      <p:sp>
        <p:nvSpPr>
          <p:cNvPr id="307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5"/>
            </a:pPr>
            <a:r>
              <a:rPr lang="cs-CZ" sz="2800" smtClean="0"/>
              <a:t>V generátorech elektrického proudu se přeměňuje energie:</a:t>
            </a:r>
            <a:endParaRPr lang="cs-CZ" sz="3200" smtClean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elektrická na mechanickou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chemických reakcí na elektrickou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mechanická na elektrickou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0825" y="1844675"/>
            <a:ext cx="8713788" cy="4537075"/>
          </a:xfrm>
        </p:spPr>
        <p:txBody>
          <a:bodyPr rtlCol="0"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800" i="1" u="sng" dirty="0" smtClean="0"/>
              <a:t>Použitá literatura: </a:t>
            </a:r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800" dirty="0"/>
              <a:t>RAUNER, Karel; HAVEL, Václav; RANDA, Miroslav. </a:t>
            </a:r>
            <a:r>
              <a:rPr lang="cs-CZ" sz="1800" i="1" dirty="0"/>
              <a:t>Fyzika 9 učebnice pro základní školy a víceletá gymnázia</a:t>
            </a:r>
            <a:r>
              <a:rPr lang="cs-CZ" sz="1800" dirty="0"/>
              <a:t>. Plzeň: Fraus, 2007, ISBN 978-80-7238-617-8. 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1800" dirty="0"/>
              <a:t>RAUNER, Karel; HAVEL, Václav; RANDA, Miroslav. </a:t>
            </a:r>
            <a:r>
              <a:rPr lang="cs-CZ" sz="1800" i="1" dirty="0"/>
              <a:t>Fyzika 9 pracovní sešit pro základní školy a víceletá gymnázia</a:t>
            </a:r>
            <a:r>
              <a:rPr lang="cs-CZ" sz="1800" dirty="0"/>
              <a:t>. Plzeň: Fraus, 2007, ISBN 978-80-7238-619-2. </a:t>
            </a:r>
          </a:p>
          <a:p>
            <a:pPr marL="274320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i="1" u="sng" dirty="0" smtClean="0">
                <a:solidFill>
                  <a:srgbClr val="073E87"/>
                </a:solidFill>
              </a:rPr>
              <a:t>Jiné </a:t>
            </a:r>
            <a:r>
              <a:rPr lang="cs-CZ" sz="1800" i="1" u="sng" dirty="0">
                <a:solidFill>
                  <a:srgbClr val="073E87"/>
                </a:solidFill>
              </a:rPr>
              <a:t>zdroje</a:t>
            </a:r>
            <a:r>
              <a:rPr lang="cs-CZ" sz="1800" i="1" u="sng" dirty="0" smtClean="0">
                <a:solidFill>
                  <a:srgbClr val="073E87"/>
                </a:solidFill>
              </a:rPr>
              <a:t>:</a:t>
            </a:r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/>
              <a:t>Obr. </a:t>
            </a:r>
            <a:r>
              <a:rPr lang="cs-CZ" sz="1800" dirty="0" smtClean="0"/>
              <a:t>1 </a:t>
            </a:r>
            <a:r>
              <a:rPr lang="cs-CZ" sz="1800" dirty="0"/>
              <a:t>– </a:t>
            </a:r>
            <a:r>
              <a:rPr lang="pt-BR" sz="1800" dirty="0"/>
              <a:t>AUTOR NEUVEDEN. </a:t>
            </a:r>
            <a:r>
              <a:rPr lang="pt-BR" sz="1800" i="1" dirty="0"/>
              <a:t>www.e-fyzika.cz</a:t>
            </a:r>
            <a:r>
              <a:rPr lang="pt-BR" sz="1800" dirty="0"/>
              <a:t> [online]. [cit. 23.10.2013]. Dostupný na WWW: </a:t>
            </a:r>
            <a:r>
              <a:rPr lang="pt-BR" sz="1800" dirty="0">
                <a:hlinkClick r:id="rId2"/>
              </a:rPr>
              <a:t>http://</a:t>
            </a:r>
            <a:r>
              <a:rPr lang="pt-BR" sz="1800" dirty="0" smtClean="0">
                <a:hlinkClick r:id="rId2"/>
              </a:rPr>
              <a:t>www.e-fyzika.cz/fyzici/alessandro-volta.php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 smtClean="0"/>
              <a:t>Obr</a:t>
            </a:r>
            <a:r>
              <a:rPr lang="cs-CZ" sz="1800" dirty="0"/>
              <a:t>. </a:t>
            </a:r>
            <a:r>
              <a:rPr lang="cs-CZ" sz="1800" dirty="0" smtClean="0"/>
              <a:t>2 – </a:t>
            </a:r>
            <a:r>
              <a:rPr lang="cs-CZ" sz="1600" dirty="0"/>
              <a:t>AUTOR NEUVEDEN. </a:t>
            </a:r>
            <a:r>
              <a:rPr lang="cs-CZ" sz="1600" i="1" dirty="0"/>
              <a:t>lucy.troja.mff.cuni.cz</a:t>
            </a:r>
            <a:r>
              <a:rPr lang="cs-CZ" sz="1600" dirty="0"/>
              <a:t> [online]. [cit. 23.10.2013]. Dostupný na WWW: </a:t>
            </a:r>
            <a:r>
              <a:rPr lang="cs-CZ" sz="1600" dirty="0">
                <a:hlinkClick r:id="rId3"/>
              </a:rPr>
              <a:t>http://lucy.troja.mff.cuni.cz/~</a:t>
            </a:r>
            <a:r>
              <a:rPr lang="cs-CZ" sz="1600" dirty="0" smtClean="0">
                <a:hlinkClick r:id="rId3"/>
              </a:rPr>
              <a:t>tichy/elektross/elektrina/el_proud/generace_proudu/generator/alternator.html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 smtClean="0"/>
              <a:t>Obr</a:t>
            </a:r>
            <a:r>
              <a:rPr lang="cs-CZ" sz="1800" dirty="0"/>
              <a:t>. </a:t>
            </a:r>
            <a:r>
              <a:rPr lang="cs-CZ" sz="1800" dirty="0" smtClean="0"/>
              <a:t>3 – </a:t>
            </a:r>
            <a:r>
              <a:rPr lang="pt-BR" sz="1600" dirty="0"/>
              <a:t>AUTOR NEUVEDEN. </a:t>
            </a:r>
            <a:r>
              <a:rPr lang="pt-BR" sz="1600" i="1" dirty="0"/>
              <a:t>www.zaed.sk</a:t>
            </a:r>
            <a:r>
              <a:rPr lang="pt-BR" sz="1600" dirty="0"/>
              <a:t> [online]. [cit. 23.10.2013]. Dostupný na WWW: </a:t>
            </a:r>
            <a:r>
              <a:rPr lang="pt-BR" sz="1600" dirty="0">
                <a:hlinkClick r:id="rId4"/>
              </a:rPr>
              <a:t>http://</a:t>
            </a:r>
            <a:r>
              <a:rPr lang="pt-BR" sz="1600" dirty="0" smtClean="0">
                <a:hlinkClick r:id="rId4"/>
              </a:rPr>
              <a:t>www.zaed.sk/nase-sluzb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 smtClean="0"/>
              <a:t>Obr. 4 – </a:t>
            </a:r>
            <a:r>
              <a:rPr lang="pt-BR" sz="1600" dirty="0"/>
              <a:t>AUTOR NEUVEDEN. </a:t>
            </a:r>
            <a:r>
              <a:rPr lang="pt-BR" sz="1600" i="1" dirty="0"/>
              <a:t>www.cez.cz</a:t>
            </a:r>
            <a:r>
              <a:rPr lang="pt-BR" sz="1600" dirty="0"/>
              <a:t> [online]. [cit. 23.10.2013]. Dostupný na WWW: </a:t>
            </a:r>
            <a:r>
              <a:rPr lang="pt-BR" sz="1600" dirty="0">
                <a:hlinkClick r:id="rId5"/>
              </a:rPr>
              <a:t>http://</a:t>
            </a:r>
            <a:r>
              <a:rPr lang="pt-BR" sz="1600" dirty="0" smtClean="0">
                <a:hlinkClick r:id="rId5"/>
              </a:rPr>
              <a:t>www.cez.cz/edee/content/microsites/elektrina/3-2.htm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/>
              <a:t>Obr. </a:t>
            </a:r>
            <a:r>
              <a:rPr lang="cs-CZ" sz="1800" dirty="0" smtClean="0"/>
              <a:t>5 – </a:t>
            </a:r>
            <a:r>
              <a:rPr lang="pt-BR" sz="1600" dirty="0"/>
              <a:t>AUTOR NEUVEDEN. </a:t>
            </a:r>
            <a:r>
              <a:rPr lang="pt-BR" sz="1600" i="1" dirty="0"/>
              <a:t>www.offroad-rc.info</a:t>
            </a:r>
            <a:r>
              <a:rPr lang="pt-BR" sz="1600" dirty="0"/>
              <a:t> [online]. [cit. 23.10.2013]. Dostupný na WWW: </a:t>
            </a:r>
            <a:r>
              <a:rPr lang="pt-BR" sz="1600" dirty="0">
                <a:hlinkClick r:id="rId6"/>
              </a:rPr>
              <a:t>http://www.offroad-rc.info/WordPress/?</a:t>
            </a:r>
            <a:r>
              <a:rPr lang="pt-BR" sz="1600" dirty="0" smtClean="0">
                <a:hlinkClick r:id="rId6"/>
              </a:rPr>
              <a:t>page_id=420</a:t>
            </a:r>
            <a:endParaRPr lang="cs-CZ" sz="1800" dirty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/>
              <a:t>Obr. </a:t>
            </a:r>
            <a:r>
              <a:rPr lang="cs-CZ" sz="1800" dirty="0" smtClean="0"/>
              <a:t>6 – </a:t>
            </a:r>
            <a:r>
              <a:rPr lang="pt-BR" sz="1600" dirty="0"/>
              <a:t>AUTOR NEUVEDEN. </a:t>
            </a:r>
            <a:r>
              <a:rPr lang="pt-BR" sz="1600" i="1" dirty="0"/>
              <a:t>www.fyzikalni-experimenty.cz</a:t>
            </a:r>
            <a:r>
              <a:rPr lang="pt-BR" sz="1600" dirty="0"/>
              <a:t> [online]. [cit. 23.10.2013]. Dostupný na WWW: </a:t>
            </a:r>
            <a:r>
              <a:rPr lang="pt-BR" sz="1600" dirty="0">
                <a:hlinkClick r:id="rId7"/>
              </a:rPr>
              <a:t>http://www.fyzikalni-experimenty.cz/cz/elektromagnetismus/dynamo-stejnosmerny-generator</a:t>
            </a:r>
            <a:r>
              <a:rPr lang="pt-BR" sz="1600" dirty="0" smtClean="0">
                <a:hlinkClick r:id="rId7"/>
              </a:rPr>
              <a:t>/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/>
              <a:t>Obr. </a:t>
            </a:r>
            <a:r>
              <a:rPr lang="cs-CZ" sz="1800" dirty="0" smtClean="0"/>
              <a:t>7 – </a:t>
            </a:r>
            <a:r>
              <a:rPr lang="cs-CZ" sz="1600" dirty="0"/>
              <a:t>AUTOR NEUVEDEN. </a:t>
            </a:r>
            <a:r>
              <a:rPr lang="cs-CZ" sz="1600" i="1" dirty="0"/>
              <a:t>visual.merriam-webster.com</a:t>
            </a:r>
            <a:r>
              <a:rPr lang="cs-CZ" sz="1600" dirty="0"/>
              <a:t> [online]. [cit. 23.10.2013]. Dostupný na WWW: </a:t>
            </a: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visual.merriam-webster.com/science/physics-electricity-magnetism/generators/dynamo.php</a:t>
            </a:r>
            <a:endParaRPr lang="cs-CZ" sz="1800" dirty="0" smtClean="0"/>
          </a:p>
          <a:p>
            <a:pPr lvl="1" indent="-274320" fontAlgn="auto">
              <a:spcAft>
                <a:spcPts val="0"/>
              </a:spcAft>
              <a:buClr>
                <a:srgbClr val="31B6FD"/>
              </a:buClr>
              <a:buFont typeface="Arial" panose="020B0604020202020204" pitchFamily="34" charset="0"/>
              <a:buChar char="•"/>
              <a:defRPr/>
            </a:pPr>
            <a:r>
              <a:rPr lang="cs-CZ" sz="1800" dirty="0" smtClean="0">
                <a:hlinkClick r:id="rId9"/>
              </a:rPr>
              <a:t>www.office.microsoft.com</a:t>
            </a:r>
            <a:endParaRPr lang="cs-CZ" sz="1800" dirty="0" smtClean="0"/>
          </a:p>
        </p:txBody>
      </p:sp>
      <p:sp>
        <p:nvSpPr>
          <p:cNvPr id="3174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970D119-E92F-45FC-B347-3D4477C2F5F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>
              <a:cs typeface="Arial" charset="0"/>
            </a:endParaRPr>
          </a:p>
        </p:txBody>
      </p:sp>
      <p:sp>
        <p:nvSpPr>
          <p:cNvPr id="3174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2104</TotalTime>
  <Words>588</Words>
  <Application>Microsoft Office PowerPoint</Application>
  <PresentationFormat>On-screen Show (4:3)</PresentationFormat>
  <Paragraphs>115</Paragraphs>
  <Slides>18</Slides>
  <Notes>0</Notes>
  <HiddenSlides>2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18</vt:i4>
      </vt:variant>
    </vt:vector>
  </HeadingPairs>
  <TitlesOfParts>
    <vt:vector size="30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Anotace</vt:lpstr>
      <vt:lpstr>Generátory elektrického napětí</vt:lpstr>
      <vt:lpstr>Historická poznámka na úvod</vt:lpstr>
      <vt:lpstr>Generátory elektrického napětí</vt:lpstr>
      <vt:lpstr>Alternátor</vt:lpstr>
      <vt:lpstr>Alternátor</vt:lpstr>
      <vt:lpstr>Střídavé napětí</vt:lpstr>
      <vt:lpstr>Dynamo</vt:lpstr>
      <vt:lpstr>Co jsme se dozvěděli?</vt:lpstr>
      <vt:lpstr>Závěrečné opakování</vt:lpstr>
      <vt:lpstr>Generátor střídavého napětí se nazývá</vt:lpstr>
      <vt:lpstr>Generátor stejnosměrného napětí se nazývá</vt:lpstr>
      <vt:lpstr>Otáčející se část alternátoru se nazývá</vt:lpstr>
      <vt:lpstr>Pevná (neotáčející se) část alternátoru se nazývá</vt:lpstr>
      <vt:lpstr>V generátorech elektrického proudu se přeměňuje energie: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175</cp:revision>
  <dcterms:created xsi:type="dcterms:W3CDTF">2013-05-10T12:01:16Z</dcterms:created>
  <dcterms:modified xsi:type="dcterms:W3CDTF">2013-10-23T12:03:04Z</dcterms:modified>
</cp:coreProperties>
</file>