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Karolina </a:t>
          </a:r>
          <a:r>
            <a:rPr lang="cs-CZ" dirty="0" smtClean="0"/>
            <a:t>Pátková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VY_32_INOVACE_5B_05_Téma_Základní_skladební_dvojice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Český jazyk 3.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6">
                <a:alpha val="90000"/>
                <a:hueOff val="0"/>
                <a:satOff val="0"/>
                <a:lumOff val="0"/>
                <a:alphaOff val="0"/>
                <a:shade val="40000"/>
              </a:schemeClr>
              <a:schemeClr val="accent6">
                <a:alpha val="90000"/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6">
                <a:alpha val="90000"/>
                <a:hueOff val="0"/>
                <a:satOff val="0"/>
                <a:lumOff val="0"/>
                <a:alphaOff val="-6667"/>
                <a:shade val="40000"/>
              </a:schemeClr>
              <a:schemeClr val="accent6">
                <a:alpha val="90000"/>
                <a:hueOff val="0"/>
                <a:satOff val="0"/>
                <a:lumOff val="0"/>
                <a:alphaOff val="-6667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6">
                <a:alpha val="90000"/>
                <a:hueOff val="0"/>
                <a:satOff val="0"/>
                <a:lumOff val="0"/>
                <a:alphaOff val="-13333"/>
                <a:shade val="40000"/>
              </a:schemeClr>
              <a:schemeClr val="accent6">
                <a:alpha val="90000"/>
                <a:hueOff val="0"/>
                <a:satOff val="0"/>
                <a:lumOff val="0"/>
                <a:alphaOff val="-13333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Autor: </a:t>
          </a:r>
          <a:r>
            <a:rPr lang="cs-CZ" sz="1200" kern="1200" dirty="0" smtClean="0"/>
            <a:t>Mgr. Karolina </a:t>
          </a:r>
          <a:r>
            <a:rPr lang="cs-CZ" sz="1200" kern="1200" dirty="0" smtClean="0"/>
            <a:t>Pátková</a:t>
          </a:r>
          <a:endParaRPr lang="cs-CZ" sz="12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6">
                <a:alpha val="90000"/>
                <a:hueOff val="0"/>
                <a:satOff val="0"/>
                <a:lumOff val="0"/>
                <a:alphaOff val="-20000"/>
                <a:shade val="40000"/>
              </a:schemeClr>
              <a:schemeClr val="accent6">
                <a:alpha val="90000"/>
                <a:hueOff val="0"/>
                <a:satOff val="0"/>
                <a:lumOff val="0"/>
                <a:alphaOff val="-2000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Název : </a:t>
          </a:r>
          <a:r>
            <a:rPr lang="cs-CZ" sz="1200" kern="1200" dirty="0" smtClean="0"/>
            <a:t>VY_32_INOVACE_5B_05_Téma_Základní_skladební_dvojice</a:t>
          </a:r>
          <a:endParaRPr lang="cs-CZ" sz="12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6">
                <a:alpha val="90000"/>
                <a:hueOff val="0"/>
                <a:satOff val="0"/>
                <a:lumOff val="0"/>
                <a:alphaOff val="-26667"/>
                <a:shade val="40000"/>
              </a:schemeClr>
              <a:schemeClr val="accent6">
                <a:alpha val="90000"/>
                <a:hueOff val="0"/>
                <a:satOff val="0"/>
                <a:lumOff val="0"/>
                <a:alphaOff val="-26667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Téma: Český jazyk 3. třída</a:t>
          </a:r>
          <a:endParaRPr lang="cs-CZ" sz="12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6">
                <a:alpha val="90000"/>
                <a:hueOff val="0"/>
                <a:satOff val="0"/>
                <a:lumOff val="0"/>
                <a:alphaOff val="-33333"/>
                <a:shade val="40000"/>
              </a:schemeClr>
              <a:schemeClr val="accent6">
                <a:alpha val="90000"/>
                <a:hueOff val="0"/>
                <a:satOff val="0"/>
                <a:lumOff val="0"/>
                <a:alphaOff val="-33333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Číslo projektu</a:t>
          </a:r>
          <a:r>
            <a:rPr lang="cs-CZ" sz="1200" kern="1200" dirty="0" smtClean="0"/>
            <a:t>: CZ.1.07/1.4.00/21.1431</a:t>
          </a:r>
          <a:endParaRPr lang="cs-CZ" sz="12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6">
                <a:alpha val="90000"/>
                <a:hueOff val="0"/>
                <a:satOff val="0"/>
                <a:lumOff val="0"/>
                <a:alphaOff val="-40000"/>
                <a:shade val="40000"/>
              </a:schemeClr>
              <a:schemeClr val="accent6">
                <a:alpha val="90000"/>
                <a:hueOff val="0"/>
                <a:satOff val="0"/>
                <a:lumOff val="0"/>
                <a:alphaOff val="-4000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18948599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35152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Seznámení s pojmem základní skladební dvojice.</a:t>
            </a:r>
          </a:p>
          <a:p>
            <a:pPr marL="0" indent="0">
              <a:buNone/>
            </a:pPr>
            <a:r>
              <a:rPr lang="cs-CZ" dirty="0" smtClean="0"/>
              <a:t>Poznávání slovesa ve větě, důležitost otázky KDO? CO?</a:t>
            </a:r>
          </a:p>
          <a:p>
            <a:pPr marL="0" indent="0">
              <a:buNone/>
            </a:pPr>
            <a:r>
              <a:rPr lang="cs-CZ" dirty="0" smtClean="0"/>
              <a:t>Na závěr procvičení jevu.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24744"/>
            <a:ext cx="8229600" cy="12192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04" y="2204864"/>
            <a:ext cx="8229600" cy="1363216"/>
          </a:xfrm>
        </p:spPr>
        <p:txBody>
          <a:bodyPr>
            <a:noAutofit/>
          </a:bodyPr>
          <a:lstStyle/>
          <a:p>
            <a:pPr algn="ctr"/>
            <a:r>
              <a:rPr lang="cs-CZ" sz="4400" b="1" dirty="0" smtClean="0">
                <a:solidFill>
                  <a:srgbClr val="C00000"/>
                </a:solidFill>
              </a:rPr>
              <a:t>ZÁKLADNÍ SKLADEBNÍ </a:t>
            </a:r>
            <a:br>
              <a:rPr lang="cs-CZ" sz="4400" b="1" dirty="0" smtClean="0">
                <a:solidFill>
                  <a:srgbClr val="C00000"/>
                </a:solidFill>
              </a:rPr>
            </a:br>
            <a:r>
              <a:rPr lang="cs-CZ" sz="4400" b="1" dirty="0" smtClean="0">
                <a:solidFill>
                  <a:srgbClr val="C00000"/>
                </a:solidFill>
              </a:rPr>
              <a:t>DVOJICE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1398813" y="1100639"/>
            <a:ext cx="504056" cy="50405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065847" y="848611"/>
            <a:ext cx="504056" cy="50405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1299185" y="4612432"/>
            <a:ext cx="504056" cy="50405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771800" y="4029674"/>
            <a:ext cx="504056" cy="50405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355976" y="5157192"/>
            <a:ext cx="504056" cy="50405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620440" y="4509120"/>
            <a:ext cx="504056" cy="50405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876256" y="948239"/>
            <a:ext cx="504056" cy="50405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2418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348917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Tatínek </a:t>
            </a:r>
            <a:r>
              <a:rPr lang="cs-CZ" b="1" dirty="0" smtClean="0">
                <a:solidFill>
                  <a:srgbClr val="92D050"/>
                </a:solidFill>
              </a:rPr>
              <a:t>opravuje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před domem auto.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Naše malá Alenka </a:t>
            </a:r>
            <a:r>
              <a:rPr lang="cs-CZ" b="1" dirty="0" smtClean="0">
                <a:solidFill>
                  <a:srgbClr val="92D050"/>
                </a:solidFill>
              </a:rPr>
              <a:t>půjde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do první třídy.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Na jaře </a:t>
            </a:r>
            <a:r>
              <a:rPr lang="cs-CZ" b="1" dirty="0" smtClean="0">
                <a:solidFill>
                  <a:srgbClr val="92D050"/>
                </a:solidFill>
              </a:rPr>
              <a:t>vyrostou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na stromech nové listy.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Na nádraží </a:t>
            </a:r>
            <a:r>
              <a:rPr lang="cs-CZ" b="1" dirty="0" smtClean="0">
                <a:solidFill>
                  <a:srgbClr val="92D050"/>
                </a:solidFill>
              </a:rPr>
              <a:t>přijel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vlak.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Pes </a:t>
            </a:r>
            <a:r>
              <a:rPr lang="cs-CZ" b="1" dirty="0" smtClean="0">
                <a:solidFill>
                  <a:srgbClr val="92D050"/>
                </a:solidFill>
              </a:rPr>
              <a:t>štěká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na kočku.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Všichni už </a:t>
            </a:r>
            <a:r>
              <a:rPr lang="cs-CZ" b="1" dirty="0" smtClean="0">
                <a:solidFill>
                  <a:srgbClr val="92D050"/>
                </a:solidFill>
              </a:rPr>
              <a:t>se těšíme 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na Vánoce.</a:t>
            </a:r>
            <a:endParaRPr lang="cs-CZ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29600" cy="12192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Základem každé věty je sloveso.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5701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Pomocí slovesa se ptáme, KDO to dělá nebo CO se děje?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844824"/>
            <a:ext cx="4059936" cy="425117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KDO opravuje auto?</a:t>
            </a:r>
          </a:p>
          <a:p>
            <a:pPr marL="0" indent="0">
              <a:buNone/>
            </a:pPr>
            <a:r>
              <a:rPr lang="cs-CZ" dirty="0" smtClean="0"/>
              <a:t>KDO půjde do první třídy?</a:t>
            </a:r>
          </a:p>
          <a:p>
            <a:pPr marL="0" indent="0">
              <a:buNone/>
            </a:pPr>
            <a:r>
              <a:rPr lang="cs-CZ" dirty="0" smtClean="0"/>
              <a:t>CO vyroste na stromech?</a:t>
            </a:r>
          </a:p>
          <a:p>
            <a:pPr marL="0" indent="0">
              <a:buNone/>
            </a:pPr>
            <a:r>
              <a:rPr lang="cs-CZ" dirty="0" smtClean="0"/>
              <a:t>CO přijelo na nádraží?</a:t>
            </a:r>
          </a:p>
          <a:p>
            <a:pPr marL="0" indent="0">
              <a:buNone/>
            </a:pPr>
            <a:r>
              <a:rPr lang="cs-CZ" dirty="0" smtClean="0"/>
              <a:t>KDO štěká na kočku?</a:t>
            </a:r>
          </a:p>
          <a:p>
            <a:pPr marL="0" indent="0">
              <a:buNone/>
            </a:pPr>
            <a:r>
              <a:rPr lang="cs-CZ" dirty="0" smtClean="0"/>
              <a:t>KDO se těší na Vánoce?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844824"/>
            <a:ext cx="4059936" cy="4251176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Tatínek.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Alenka.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Listí.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Vlak.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Pes.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Všichni.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8406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Vyhledej základní skladební dvojice: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vítí        </a:t>
            </a:r>
          </a:p>
          <a:p>
            <a:pPr marL="0" indent="0">
              <a:buNone/>
            </a:pPr>
            <a:r>
              <a:rPr lang="cs-CZ" dirty="0" smtClean="0"/>
              <a:t>staví</a:t>
            </a:r>
          </a:p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rénuje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ňouká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kopává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utálí se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rájí</a:t>
            </a:r>
          </a:p>
          <a:p>
            <a:pPr marL="0" indent="0">
              <a:buNone/>
            </a:pPr>
            <a:r>
              <a:rPr lang="cs-CZ" dirty="0" smtClean="0"/>
              <a:t>hraje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míč</a:t>
            </a:r>
          </a:p>
          <a:p>
            <a:pPr marL="0" indent="0">
              <a:buNone/>
            </a:pPr>
            <a:r>
              <a:rPr lang="cs-CZ" dirty="0" smtClean="0"/>
              <a:t>zahradník</a:t>
            </a:r>
          </a:p>
          <a:p>
            <a:pPr marL="0" indent="0">
              <a:buNone/>
            </a:pPr>
            <a:r>
              <a:rPr lang="cs-CZ" dirty="0" smtClean="0"/>
              <a:t>orchestr</a:t>
            </a:r>
          </a:p>
          <a:p>
            <a:pPr marL="0" indent="0">
              <a:buNone/>
            </a:pPr>
            <a:r>
              <a:rPr lang="cs-CZ" dirty="0" smtClean="0"/>
              <a:t>sportovec</a:t>
            </a:r>
          </a:p>
          <a:p>
            <a:pPr marL="0" indent="0">
              <a:buNone/>
            </a:pPr>
            <a:r>
              <a:rPr lang="cs-CZ" dirty="0" smtClean="0"/>
              <a:t>nůž</a:t>
            </a:r>
          </a:p>
          <a:p>
            <a:pPr marL="0" indent="0">
              <a:buNone/>
            </a:pPr>
            <a:r>
              <a:rPr lang="cs-CZ" dirty="0" smtClean="0"/>
              <a:t>kocour</a:t>
            </a:r>
          </a:p>
          <a:p>
            <a:pPr marL="0" indent="0">
              <a:buNone/>
            </a:pPr>
            <a:r>
              <a:rPr lang="cs-CZ" dirty="0" smtClean="0"/>
              <a:t>měsíc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edník</a:t>
            </a:r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619672" y="2276872"/>
            <a:ext cx="3024336" cy="2808312"/>
          </a:xfrm>
          <a:prstGeom prst="straightConnector1">
            <a:avLst/>
          </a:prstGeom>
          <a:ln cap="flat">
            <a:solidFill>
              <a:srgbClr val="FFFF00"/>
            </a:solidFill>
            <a:headEnd type="oval"/>
            <a:tailEnd type="stealth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1619672" y="2708920"/>
            <a:ext cx="3024336" cy="2880320"/>
          </a:xfrm>
          <a:prstGeom prst="straightConnector1">
            <a:avLst/>
          </a:prstGeom>
          <a:ln>
            <a:solidFill>
              <a:srgbClr val="FFFF00"/>
            </a:solidFill>
            <a:headEnd type="oval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691680" y="3212976"/>
            <a:ext cx="2952328" cy="468052"/>
          </a:xfrm>
          <a:prstGeom prst="straightConnector1">
            <a:avLst/>
          </a:prstGeom>
          <a:ln>
            <a:solidFill>
              <a:srgbClr val="FFFF00"/>
            </a:solidFill>
            <a:headEnd type="oval"/>
            <a:tailEnd type="stealth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1907704" y="3681028"/>
            <a:ext cx="2736304" cy="900100"/>
          </a:xfrm>
          <a:prstGeom prst="straightConnector1">
            <a:avLst/>
          </a:prstGeom>
          <a:ln>
            <a:solidFill>
              <a:srgbClr val="FFFF00"/>
            </a:solidFill>
            <a:headEnd type="oval"/>
            <a:tailEnd type="stealth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1907704" y="2708920"/>
            <a:ext cx="2736304" cy="1440160"/>
          </a:xfrm>
          <a:prstGeom prst="straightConnector1">
            <a:avLst/>
          </a:prstGeom>
          <a:ln>
            <a:solidFill>
              <a:srgbClr val="FFFF00"/>
            </a:solidFill>
            <a:headEnd type="oval"/>
            <a:tailEnd type="stealth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1907704" y="2276872"/>
            <a:ext cx="2736304" cy="2304256"/>
          </a:xfrm>
          <a:prstGeom prst="straightConnector1">
            <a:avLst/>
          </a:prstGeom>
          <a:ln>
            <a:solidFill>
              <a:srgbClr val="FFFF00"/>
            </a:solidFill>
            <a:headEnd type="oval"/>
            <a:tailEnd type="stealth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1547664" y="4131078"/>
            <a:ext cx="3096344" cy="954106"/>
          </a:xfrm>
          <a:prstGeom prst="straightConnector1">
            <a:avLst/>
          </a:prstGeom>
          <a:ln>
            <a:solidFill>
              <a:srgbClr val="FFFF00"/>
            </a:solidFill>
            <a:headEnd type="oval"/>
            <a:tailEnd type="stealth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1475656" y="3212976"/>
            <a:ext cx="3168352" cy="2376264"/>
          </a:xfrm>
          <a:prstGeom prst="straightConnector1">
            <a:avLst/>
          </a:prstGeom>
          <a:ln>
            <a:solidFill>
              <a:srgbClr val="FFFF00"/>
            </a:solidFill>
            <a:headEnd type="oval"/>
            <a:tailEnd type="stealth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3937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Vyhledej základní skladební dvojice </a:t>
            </a:r>
            <a:r>
              <a:rPr lang="cs-CZ" sz="3200" b="1" dirty="0">
                <a:solidFill>
                  <a:srgbClr val="C00000"/>
                </a:solidFill>
              </a:rPr>
              <a:t>ve větách </a:t>
            </a:r>
            <a:r>
              <a:rPr lang="cs-CZ" sz="3200" b="1" dirty="0" smtClean="0">
                <a:solidFill>
                  <a:srgbClr val="C00000"/>
                </a:solidFill>
              </a:rPr>
              <a:t>: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00808"/>
            <a:ext cx="5266928" cy="439519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Jitka běžela za Bárou.</a:t>
            </a:r>
          </a:p>
          <a:p>
            <a:pPr marL="0" indent="0">
              <a:buNone/>
            </a:pPr>
            <a:r>
              <a:rPr lang="cs-CZ" dirty="0" smtClean="0"/>
              <a:t>Ovce se pásly v ohradě.</a:t>
            </a:r>
          </a:p>
          <a:p>
            <a:pPr marL="0" indent="0">
              <a:buNone/>
            </a:pPr>
            <a:r>
              <a:rPr lang="cs-CZ" dirty="0" smtClean="0"/>
              <a:t>Naše babička nosí brýle.</a:t>
            </a:r>
          </a:p>
          <a:p>
            <a:pPr marL="0" indent="0">
              <a:buNone/>
            </a:pPr>
            <a:r>
              <a:rPr lang="cs-CZ" dirty="0" smtClean="0"/>
              <a:t>V kleci dováděly opice.</a:t>
            </a:r>
          </a:p>
          <a:p>
            <a:pPr marL="0" indent="0">
              <a:buNone/>
            </a:pPr>
            <a:r>
              <a:rPr lang="cs-CZ" dirty="0" smtClean="0"/>
              <a:t>Sluníčko dnes krásně hřeje.</a:t>
            </a:r>
          </a:p>
          <a:p>
            <a:pPr marL="0" indent="0">
              <a:buNone/>
            </a:pPr>
            <a:r>
              <a:rPr lang="cs-CZ" dirty="0" smtClean="0"/>
              <a:t>Tomáš podal tátovi nářadí.</a:t>
            </a:r>
          </a:p>
          <a:p>
            <a:pPr marL="0" indent="0">
              <a:buNone/>
            </a:pPr>
            <a:r>
              <a:rPr lang="cs-CZ" dirty="0" smtClean="0"/>
              <a:t>Na ulici zatroubilo auto.</a:t>
            </a:r>
          </a:p>
          <a:p>
            <a:pPr marL="0" indent="0">
              <a:buNone/>
            </a:pPr>
            <a:r>
              <a:rPr lang="cs-CZ" dirty="0" smtClean="0"/>
              <a:t>Z rybníka se ozývaly žáby.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12160" y="1700808"/>
            <a:ext cx="2695976" cy="4395192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Jitka běžela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2"/>
                </a:solidFill>
              </a:rPr>
              <a:t>o</a:t>
            </a:r>
            <a:r>
              <a:rPr lang="cs-CZ" b="1" dirty="0" smtClean="0">
                <a:solidFill>
                  <a:schemeClr val="tx2"/>
                </a:solidFill>
              </a:rPr>
              <a:t>vce se pásly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2"/>
                </a:solidFill>
              </a:rPr>
              <a:t>b</a:t>
            </a:r>
            <a:r>
              <a:rPr lang="cs-CZ" b="1" dirty="0" smtClean="0">
                <a:solidFill>
                  <a:schemeClr val="tx2"/>
                </a:solidFill>
              </a:rPr>
              <a:t>abička nosí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2"/>
                </a:solidFill>
              </a:rPr>
              <a:t>o</a:t>
            </a:r>
            <a:r>
              <a:rPr lang="cs-CZ" b="1" dirty="0" smtClean="0">
                <a:solidFill>
                  <a:schemeClr val="tx2"/>
                </a:solidFill>
              </a:rPr>
              <a:t>pice dováděly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2"/>
                </a:solidFill>
              </a:rPr>
              <a:t>s</a:t>
            </a:r>
            <a:r>
              <a:rPr lang="cs-CZ" b="1" dirty="0" smtClean="0">
                <a:solidFill>
                  <a:schemeClr val="tx2"/>
                </a:solidFill>
              </a:rPr>
              <a:t>luníčko hřeje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Tomáš podal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2"/>
                </a:solidFill>
              </a:rPr>
              <a:t>a</a:t>
            </a:r>
            <a:r>
              <a:rPr lang="cs-CZ" b="1" dirty="0" smtClean="0">
                <a:solidFill>
                  <a:schemeClr val="tx2"/>
                </a:solidFill>
              </a:rPr>
              <a:t>uto zatroubilo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2"/>
                </a:solidFill>
              </a:rPr>
              <a:t>ž</a:t>
            </a:r>
            <a:r>
              <a:rPr lang="cs-CZ" b="1" dirty="0" smtClean="0">
                <a:solidFill>
                  <a:schemeClr val="tx2"/>
                </a:solidFill>
              </a:rPr>
              <a:t>áby se ozývaly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0645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142</TotalTime>
  <Words>245</Words>
  <Application>Microsoft Office PowerPoint</Application>
  <PresentationFormat>Předvádění na obrazovce (4:3)</PresentationFormat>
  <Paragraphs>68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Papír</vt:lpstr>
      <vt:lpstr>Prezentace aplikace PowerPoint</vt:lpstr>
      <vt:lpstr>Anotace</vt:lpstr>
      <vt:lpstr>ZÁKLADNÍ SKLADEBNÍ  DVOJICE</vt:lpstr>
      <vt:lpstr> Základem každé věty je sloveso.</vt:lpstr>
      <vt:lpstr>Pomocí slovesa se ptáme, KDO to dělá nebo CO se děje?</vt:lpstr>
      <vt:lpstr>Vyhledej základní skladební dvojice:</vt:lpstr>
      <vt:lpstr>Vyhledej základní skladební dvojice ve větách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Karolína Pátková</cp:lastModifiedBy>
  <cp:revision>17</cp:revision>
  <dcterms:created xsi:type="dcterms:W3CDTF">2011-08-21T15:31:45Z</dcterms:created>
  <dcterms:modified xsi:type="dcterms:W3CDTF">2013-01-16T07:25:14Z</dcterms:modified>
</cp:coreProperties>
</file>