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Karolina </a:t>
          </a:r>
          <a:r>
            <a:rPr lang="cs-CZ" dirty="0" smtClean="0"/>
            <a:t>Pátková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VY_32_INOVACE_5B_06_Téma_Slova </a:t>
          </a:r>
          <a:r>
            <a:rPr lang="cs-CZ" dirty="0" smtClean="0"/>
            <a:t>příbuzná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Český jazyk 3. třída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tint val="96000"/>
                <a:satMod val="130000"/>
                <a:lumMod val="114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0"/>
                <a:tint val="100000"/>
                <a:satMod val="106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tint val="96000"/>
                <a:satMod val="130000"/>
                <a:lumMod val="114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-6667"/>
                <a:tint val="100000"/>
                <a:satMod val="106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tint val="96000"/>
                <a:satMod val="130000"/>
                <a:lumMod val="114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-13333"/>
                <a:tint val="100000"/>
                <a:satMod val="106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Mgr. Karolina </a:t>
          </a:r>
          <a:r>
            <a:rPr lang="cs-CZ" sz="1400" kern="1200" dirty="0" smtClean="0"/>
            <a:t>Pátková</a:t>
          </a:r>
          <a:endParaRPr lang="cs-CZ" sz="14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tint val="96000"/>
                <a:satMod val="130000"/>
                <a:lumMod val="114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-20000"/>
                <a:tint val="100000"/>
                <a:satMod val="106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VY_32_INOVACE_5B_06_Téma_Slova </a:t>
          </a:r>
          <a:r>
            <a:rPr lang="cs-CZ" sz="1400" kern="1200" dirty="0" smtClean="0"/>
            <a:t>příbuzná</a:t>
          </a:r>
          <a:endParaRPr lang="cs-CZ" sz="14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tint val="96000"/>
                <a:satMod val="130000"/>
                <a:lumMod val="114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-26667"/>
                <a:tint val="100000"/>
                <a:satMod val="106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Český jazyk 3. třída</a:t>
          </a:r>
          <a:endParaRPr lang="cs-CZ" sz="14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tint val="96000"/>
                <a:satMod val="130000"/>
                <a:lumMod val="114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-33333"/>
                <a:tint val="100000"/>
                <a:satMod val="106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CZ.1.07/1.4.00/21.1431</a:t>
          </a:r>
          <a:endParaRPr lang="cs-CZ" sz="14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tint val="96000"/>
                <a:satMod val="130000"/>
                <a:lumMod val="114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-40000"/>
                <a:tint val="100000"/>
                <a:satMod val="106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31948441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908720"/>
            <a:ext cx="7315200" cy="1154097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Představení pojmu Příbuzná slova a Kořen slova.</a:t>
            </a:r>
          </a:p>
          <a:p>
            <a:pPr marL="4572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Žáci společně na interaktivní tabuli poznávají kořen slova,</a:t>
            </a:r>
          </a:p>
          <a:p>
            <a:pPr marL="4572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Vymýšlejí slova s daným kořenem </a:t>
            </a:r>
          </a:p>
          <a:p>
            <a:pPr marL="4572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A na závěr vyřazují slova, která nemají společný kořen.</a:t>
            </a:r>
          </a:p>
          <a:p>
            <a:pPr marL="45720" indent="0">
              <a:buNone/>
            </a:pPr>
            <a:endParaRPr lang="cs-CZ" dirty="0">
              <a:solidFill>
                <a:srgbClr val="FFC000"/>
              </a:solidFill>
            </a:endParaRPr>
          </a:p>
        </p:txBody>
      </p:sp>
      <p:pic>
        <p:nvPicPr>
          <p:cNvPr id="4" name="Picture 3" descr="C:\Documents and Settings\Kajka\Local Settings\Temporary Internet Files\Content.IE5\W1OX6Z2X\MC900439076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5085184"/>
            <a:ext cx="1584176" cy="678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latin typeface="Comic Sans MS" pitchFamily="66" charset="0"/>
              </a:rPr>
              <a:t>Slova příbuzná</a:t>
            </a:r>
            <a:endParaRPr lang="cs-CZ" sz="6000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3068960"/>
            <a:ext cx="7315200" cy="3539527"/>
          </a:xfrm>
        </p:spPr>
        <p:txBody>
          <a:bodyPr/>
          <a:lstStyle/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Slova, která mají společný kořen</a:t>
            </a:r>
            <a:endParaRPr lang="cs-CZ" sz="3600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026" name="Picture 2" descr="C:\Documents and Settings\Kajka\Local Settings\Temporary Internet Files\Content.IE5\MWE28KFG\MC90043907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437112"/>
            <a:ext cx="2286005" cy="978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0758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7315200" cy="1862100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Comic Sans MS" pitchFamily="66" charset="0"/>
              </a:rPr>
              <a:t>Příbuzná slova mají společnou část, které říkáme kořen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2769833"/>
            <a:ext cx="5817840" cy="3539527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cs-CZ" sz="3200" dirty="0" smtClean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sz="3200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s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lov</a:t>
            </a:r>
            <a:r>
              <a:rPr lang="cs-CZ" sz="3200" dirty="0" smtClean="0">
                <a:solidFill>
                  <a:srgbClr val="FFC000"/>
                </a:solidFill>
                <a:latin typeface="Comic Sans MS" pitchFamily="66" charset="0"/>
              </a:rPr>
              <a:t>o, vy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slov</a:t>
            </a:r>
            <a:r>
              <a:rPr lang="cs-CZ" sz="3200" dirty="0" smtClean="0">
                <a:solidFill>
                  <a:srgbClr val="FFC000"/>
                </a:solidFill>
                <a:latin typeface="Comic Sans MS" pitchFamily="66" charset="0"/>
              </a:rPr>
              <a:t>uje, 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slov</a:t>
            </a:r>
            <a:r>
              <a:rPr lang="cs-CZ" sz="3200" dirty="0" smtClean="0">
                <a:solidFill>
                  <a:srgbClr val="FFC000"/>
                </a:solidFill>
                <a:latin typeface="Comic Sans MS" pitchFamily="66" charset="0"/>
              </a:rPr>
              <a:t>eso, </a:t>
            </a:r>
          </a:p>
          <a:p>
            <a:pPr marL="45720" indent="0">
              <a:buNone/>
            </a:pP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slov</a:t>
            </a:r>
            <a:r>
              <a:rPr lang="cs-CZ" sz="3200" dirty="0" smtClean="0">
                <a:solidFill>
                  <a:srgbClr val="FFC000"/>
                </a:solidFill>
                <a:latin typeface="Comic Sans MS" pitchFamily="66" charset="0"/>
              </a:rPr>
              <a:t>ník, pří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slov</a:t>
            </a:r>
            <a:r>
              <a:rPr lang="cs-CZ" sz="3200" dirty="0" smtClean="0">
                <a:solidFill>
                  <a:srgbClr val="FFC000"/>
                </a:solidFill>
                <a:latin typeface="Comic Sans MS" pitchFamily="66" charset="0"/>
              </a:rPr>
              <a:t>í, o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slov</a:t>
            </a:r>
            <a:r>
              <a:rPr lang="cs-CZ" sz="3200" dirty="0" smtClean="0">
                <a:solidFill>
                  <a:srgbClr val="FFC000"/>
                </a:solidFill>
                <a:latin typeface="Comic Sans MS" pitchFamily="66" charset="0"/>
              </a:rPr>
              <a:t>ení, </a:t>
            </a:r>
          </a:p>
          <a:p>
            <a:pPr marL="45720" indent="0">
              <a:buNone/>
            </a:pP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slov</a:t>
            </a:r>
            <a:r>
              <a:rPr lang="cs-CZ" sz="3200" dirty="0" smtClean="0">
                <a:solidFill>
                  <a:srgbClr val="FFC000"/>
                </a:solidFill>
                <a:latin typeface="Comic Sans MS" pitchFamily="66" charset="0"/>
              </a:rPr>
              <a:t>íčka, vý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slov</a:t>
            </a:r>
            <a:r>
              <a:rPr lang="cs-CZ" sz="3200" dirty="0" smtClean="0">
                <a:solidFill>
                  <a:srgbClr val="FFC000"/>
                </a:solidFill>
                <a:latin typeface="Comic Sans MS" pitchFamily="66" charset="0"/>
              </a:rPr>
              <a:t>ně, 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slov</a:t>
            </a:r>
            <a:r>
              <a:rPr lang="cs-CZ" sz="3200" dirty="0" smtClean="0">
                <a:solidFill>
                  <a:srgbClr val="FFC000"/>
                </a:solidFill>
                <a:latin typeface="Comic Sans MS" pitchFamily="66" charset="0"/>
              </a:rPr>
              <a:t>níček</a:t>
            </a:r>
            <a:endParaRPr lang="cs-CZ" sz="3200" dirty="0">
              <a:solidFill>
                <a:srgbClr val="FFC000"/>
              </a:solidFill>
              <a:latin typeface="Comic Sans MS" pitchFamily="66" charset="0"/>
            </a:endParaRPr>
          </a:p>
        </p:txBody>
      </p:sp>
      <p:pic>
        <p:nvPicPr>
          <p:cNvPr id="2051" name="Picture 3" descr="C:\Documents and Settings\Kajka\Local Settings\Temporary Internet Files\Content.IE5\W1OX6Z2X\MC90043907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11105">
            <a:off x="6442794" y="3173288"/>
            <a:ext cx="2286005" cy="978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1496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Comic Sans MS" pitchFamily="66" charset="0"/>
              </a:rPr>
              <a:t>Vymýšlej slova s daným kořenem.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14400" y="1772816"/>
            <a:ext cx="1785392" cy="4563976"/>
          </a:xfrm>
        </p:spPr>
        <p:txBody>
          <a:bodyPr/>
          <a:lstStyle/>
          <a:p>
            <a:pPr marL="45720" indent="0">
              <a:buNone/>
            </a:pPr>
            <a:endParaRPr lang="cs-CZ" dirty="0" smtClean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dirty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itchFamily="66" charset="0"/>
              </a:rPr>
              <a:t>l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itchFamily="66" charset="0"/>
              </a:rPr>
              <a:t>et</a:t>
            </a:r>
          </a:p>
          <a:p>
            <a:pPr marL="45720" indent="0">
              <a:buNone/>
            </a:pPr>
            <a:endParaRPr lang="cs-CZ" dirty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dirty="0">
                <a:solidFill>
                  <a:srgbClr val="FFC000"/>
                </a:solidFill>
                <a:latin typeface="Comic Sans MS" pitchFamily="66" charset="0"/>
              </a:rPr>
              <a:t>h</a:t>
            </a:r>
            <a:r>
              <a:rPr lang="cs-CZ" dirty="0" smtClean="0">
                <a:solidFill>
                  <a:srgbClr val="FFC000"/>
                </a:solidFill>
                <a:latin typeface="Comic Sans MS" pitchFamily="66" charset="0"/>
              </a:rPr>
              <a:t>rad</a:t>
            </a:r>
          </a:p>
          <a:p>
            <a:pPr marL="45720" indent="0">
              <a:buNone/>
            </a:pPr>
            <a:endParaRPr lang="cs-CZ" dirty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dirty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itchFamily="66" charset="0"/>
              </a:rPr>
              <a:t>l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itchFamily="66" charset="0"/>
              </a:rPr>
              <a:t>ed</a:t>
            </a:r>
          </a:p>
          <a:p>
            <a:pPr marL="45720" indent="0">
              <a:buNone/>
            </a:pPr>
            <a:endParaRPr lang="cs-CZ" dirty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dirty="0">
                <a:solidFill>
                  <a:srgbClr val="FFC000"/>
                </a:solidFill>
                <a:latin typeface="Comic Sans MS" pitchFamily="66" charset="0"/>
              </a:rPr>
              <a:t>v</a:t>
            </a:r>
            <a:r>
              <a:rPr lang="cs-CZ" dirty="0" smtClean="0">
                <a:solidFill>
                  <a:srgbClr val="FFC000"/>
                </a:solidFill>
                <a:latin typeface="Comic Sans MS" pitchFamily="66" charset="0"/>
              </a:rPr>
              <a:t>od</a:t>
            </a:r>
          </a:p>
          <a:p>
            <a:pPr marL="45720" indent="0">
              <a:buNone/>
            </a:pPr>
            <a:endParaRPr lang="cs-CZ" dirty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itchFamily="66" charset="0"/>
              </a:rPr>
              <a:t>ryb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2915816" y="1700808"/>
            <a:ext cx="5332072" cy="4638079"/>
          </a:xfrm>
        </p:spPr>
        <p:txBody>
          <a:bodyPr/>
          <a:lstStyle/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dirty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itchFamily="66" charset="0"/>
              </a:rPr>
              <a:t>l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itchFamily="66" charset="0"/>
              </a:rPr>
              <a:t>etec, letadlo, letět, letuška, letiště, letový, letecký, letecky, přiletět, odletět</a:t>
            </a:r>
          </a:p>
          <a:p>
            <a:pPr marL="45720" indent="0">
              <a:buNone/>
            </a:pPr>
            <a:endParaRPr lang="cs-CZ" sz="600" dirty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dirty="0" smtClean="0">
                <a:solidFill>
                  <a:srgbClr val="FFC000"/>
                </a:solidFill>
                <a:latin typeface="Comic Sans MS" pitchFamily="66" charset="0"/>
              </a:rPr>
              <a:t>hradní, hrádek, Hradec, zahrada, přehrada, ohrada, přehradit, výhradně</a:t>
            </a:r>
          </a:p>
          <a:p>
            <a:pPr marL="45720" indent="0">
              <a:buNone/>
            </a:pPr>
            <a:endParaRPr lang="cs-CZ" sz="400" dirty="0" smtClean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itchFamily="66" charset="0"/>
              </a:rPr>
              <a:t>ledový, lední, leden, lednice, ledovatka, náledí, ledovec</a:t>
            </a:r>
          </a:p>
          <a:p>
            <a:pPr marL="45720" indent="0">
              <a:buNone/>
            </a:pPr>
            <a:endParaRPr lang="cs-CZ" sz="700" dirty="0" smtClean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dirty="0" smtClean="0">
                <a:solidFill>
                  <a:srgbClr val="FFC000"/>
                </a:solidFill>
                <a:latin typeface="Comic Sans MS" pitchFamily="66" charset="0"/>
              </a:rPr>
              <a:t>voda, vodník, vodovod, vodička, vodní, povodeň, vodárna</a:t>
            </a:r>
          </a:p>
          <a:p>
            <a:pPr marL="45720" indent="0">
              <a:buNone/>
            </a:pPr>
            <a:endParaRPr lang="cs-CZ" sz="600" dirty="0" smtClean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itchFamily="66" charset="0"/>
              </a:rPr>
              <a:t>ryba, rybník, rybář, rybářský, porybný, rybička, rybárna</a:t>
            </a:r>
            <a:endParaRPr lang="cs-CZ" dirty="0">
              <a:solidFill>
                <a:schemeClr val="accent5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2050" name="Picture 2" descr="C:\Documents and Settings\Kajka\Local Settings\Temporary Internet Files\Content.IE5\MWE28KFG\MC900439076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712229"/>
            <a:ext cx="1584176" cy="678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9084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9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7315200" cy="1154097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Comic Sans MS" pitchFamily="66" charset="0"/>
              </a:rPr>
              <a:t>Škrtni slova, která nepatří </a:t>
            </a:r>
            <a:r>
              <a:rPr lang="cs-CZ" dirty="0">
                <a:latin typeface="Comic Sans MS" pitchFamily="66" charset="0"/>
              </a:rPr>
              <a:t>d</a:t>
            </a:r>
            <a:r>
              <a:rPr lang="cs-CZ" dirty="0" smtClean="0">
                <a:latin typeface="Comic Sans MS" pitchFamily="66" charset="0"/>
              </a:rPr>
              <a:t>o řady a urči kořen v každé řadě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72817"/>
            <a:ext cx="7315200" cy="4536544"/>
          </a:xfrm>
        </p:spPr>
        <p:txBody>
          <a:bodyPr/>
          <a:lstStyle/>
          <a:p>
            <a:pPr marL="45720" indent="0">
              <a:buNone/>
            </a:pPr>
            <a:endParaRPr lang="cs-CZ" dirty="0" smtClean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dirty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itchFamily="66" charset="0"/>
              </a:rPr>
              <a:t>p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itchFamily="66" charset="0"/>
              </a:rPr>
              <a:t>racovní, vypracuje, práce, zedník, zpracuje, pere, pracně</a:t>
            </a:r>
          </a:p>
          <a:p>
            <a:pPr marL="45720" indent="0" algn="ctr">
              <a:buNone/>
            </a:pPr>
            <a:r>
              <a:rPr lang="cs-CZ" sz="2800" dirty="0" err="1">
                <a:solidFill>
                  <a:srgbClr val="FFC000"/>
                </a:solidFill>
                <a:latin typeface="Comic Sans MS" pitchFamily="66" charset="0"/>
              </a:rPr>
              <a:t>p</a:t>
            </a:r>
            <a:r>
              <a:rPr lang="cs-CZ" sz="2800" dirty="0" err="1" smtClean="0">
                <a:solidFill>
                  <a:srgbClr val="FFC000"/>
                </a:solidFill>
                <a:latin typeface="Comic Sans MS" pitchFamily="66" charset="0"/>
              </a:rPr>
              <a:t>rac</a:t>
            </a:r>
            <a:endParaRPr lang="cs-CZ" sz="2800" dirty="0" smtClean="0">
              <a:solidFill>
                <a:srgbClr val="FFC000"/>
              </a:solidFill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dirty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itchFamily="66" charset="0"/>
              </a:rPr>
              <a:t>s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itchFamily="66" charset="0"/>
              </a:rPr>
              <a:t>ilný, zesílit, silák, svaly, posiluje, silně, cvičí, síla, přesila</a:t>
            </a:r>
          </a:p>
          <a:p>
            <a:pPr marL="45720" indent="0" algn="ctr">
              <a:buNone/>
            </a:pPr>
            <a:r>
              <a:rPr lang="cs-CZ" sz="3200" dirty="0">
                <a:solidFill>
                  <a:srgbClr val="FFC000"/>
                </a:solidFill>
                <a:latin typeface="Comic Sans MS" pitchFamily="66" charset="0"/>
              </a:rPr>
              <a:t>s</a:t>
            </a:r>
            <a:r>
              <a:rPr lang="cs-CZ" sz="3200" dirty="0" smtClean="0">
                <a:solidFill>
                  <a:srgbClr val="FFC000"/>
                </a:solidFill>
                <a:latin typeface="Comic Sans MS" pitchFamily="66" charset="0"/>
              </a:rPr>
              <a:t>il</a:t>
            </a:r>
          </a:p>
          <a:p>
            <a:pPr marL="45720" indent="0">
              <a:buNone/>
            </a:pPr>
            <a:r>
              <a:rPr lang="cs-CZ" dirty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itchFamily="66" charset="0"/>
              </a:rPr>
              <a:t>u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itchFamily="66" charset="0"/>
              </a:rPr>
              <a:t>čit se, učitel, škola, vyučování, křída, učený, poučení, učeň</a:t>
            </a:r>
          </a:p>
          <a:p>
            <a:pPr marL="45720" indent="0" algn="ctr">
              <a:buNone/>
            </a:pPr>
            <a:r>
              <a:rPr lang="cs-CZ" sz="3200" dirty="0">
                <a:solidFill>
                  <a:srgbClr val="FFC000"/>
                </a:solidFill>
                <a:latin typeface="Comic Sans MS" pitchFamily="66" charset="0"/>
              </a:rPr>
              <a:t>u</a:t>
            </a:r>
            <a:r>
              <a:rPr lang="cs-CZ" sz="3200" dirty="0" smtClean="0">
                <a:solidFill>
                  <a:srgbClr val="FFC000"/>
                </a:solidFill>
                <a:latin typeface="Comic Sans MS" pitchFamily="66" charset="0"/>
              </a:rPr>
              <a:t>č</a:t>
            </a:r>
          </a:p>
          <a:p>
            <a:pPr marL="45720" indent="0">
              <a:buNone/>
            </a:pPr>
            <a:r>
              <a:rPr lang="cs-CZ" dirty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itchFamily="66" charset="0"/>
              </a:rPr>
              <a:t>v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itchFamily="66" charset="0"/>
              </a:rPr>
              <a:t>ýstava, obrazy, postavit, stavba, stavební, jeřáb, postava</a:t>
            </a:r>
          </a:p>
          <a:p>
            <a:pPr marL="45720" indent="0" algn="ctr">
              <a:buNone/>
            </a:pPr>
            <a:r>
              <a:rPr lang="cs-CZ" sz="3200" dirty="0">
                <a:solidFill>
                  <a:srgbClr val="FFC000"/>
                </a:solidFill>
                <a:latin typeface="Comic Sans MS" pitchFamily="66" charset="0"/>
              </a:rPr>
              <a:t>s</a:t>
            </a:r>
            <a:r>
              <a:rPr lang="cs-CZ" sz="3200" dirty="0" smtClean="0">
                <a:solidFill>
                  <a:srgbClr val="FFC000"/>
                </a:solidFill>
                <a:latin typeface="Comic Sans MS" pitchFamily="66" charset="0"/>
              </a:rPr>
              <a:t>tav</a:t>
            </a:r>
          </a:p>
          <a:p>
            <a:pPr marL="45720" indent="0" algn="ctr">
              <a:buNone/>
            </a:pPr>
            <a:endParaRPr lang="cs-CZ" dirty="0">
              <a:latin typeface="Comic Sans MS" pitchFamily="66" charset="0"/>
            </a:endParaRPr>
          </a:p>
        </p:txBody>
      </p:sp>
      <p:pic>
        <p:nvPicPr>
          <p:cNvPr id="1027" name="Picture 3" descr="C:\Documents and Settings\Kajka\Local Settings\Temporary Internet Files\Content.IE5\APCH4XJD\MC900439076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643418"/>
            <a:ext cx="1224136" cy="523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Documents and Settings\Kajka\Local Settings\Temporary Internet Files\Content.IE5\APCH4XJD\MC900439076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643418"/>
            <a:ext cx="1224136" cy="523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4211960" y="2132856"/>
            <a:ext cx="792088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6228184" y="2132856"/>
            <a:ext cx="576064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3203848" y="3068960"/>
            <a:ext cx="648072" cy="28803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5652120" y="3032956"/>
            <a:ext cx="648072" cy="32403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695600" y="3933056"/>
            <a:ext cx="792088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4760404" y="3944009"/>
            <a:ext cx="792088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2051720" y="4941168"/>
            <a:ext cx="792088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6120172" y="4941168"/>
            <a:ext cx="792088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3184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stor">
  <a:themeElements>
    <a:clrScheme name="Prostor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s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105</TotalTime>
  <Words>264</Words>
  <Application>Microsoft Office PowerPoint</Application>
  <PresentationFormat>Předvádění na obrazovce (4:3)</PresentationFormat>
  <Paragraphs>49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Prostor</vt:lpstr>
      <vt:lpstr>Prezentace aplikace PowerPoint</vt:lpstr>
      <vt:lpstr>Anotace</vt:lpstr>
      <vt:lpstr>Slova příbuzná</vt:lpstr>
      <vt:lpstr>Příbuzná slova mají společnou část, které říkáme kořen</vt:lpstr>
      <vt:lpstr>Vymýšlej slova s daným kořenem.</vt:lpstr>
      <vt:lpstr>Škrtni slova, která nepatří do řady a urči kořen v každé řadě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Karolína Pátková</cp:lastModifiedBy>
  <cp:revision>15</cp:revision>
  <dcterms:created xsi:type="dcterms:W3CDTF">2011-08-21T15:31:45Z</dcterms:created>
  <dcterms:modified xsi:type="dcterms:W3CDTF">2013-01-16T07:25:48Z</dcterms:modified>
</cp:coreProperties>
</file>