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</a:t>
          </a:r>
          <a:r>
            <a:rPr lang="cs-CZ" dirty="0" smtClean="0"/>
            <a:t>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VY_32_INOVACE_5B_10_Téma_Psaní_I_Y_ve_stejně_znějících_slovech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86A7AE0-02C8-420A-9AE4-563B55118BBC}">
      <dgm:prSet phldrT="[Text]"/>
      <dgm:spPr/>
      <dgm:t>
        <a:bodyPr/>
        <a:lstStyle/>
        <a:p>
          <a:pPr algn="l"/>
          <a:r>
            <a:rPr lang="cs-CZ" dirty="0" smtClean="0"/>
            <a:t>Téma: Český jazyk 3. třída</a:t>
          </a:r>
          <a:endParaRPr lang="cs-CZ" dirty="0"/>
        </a:p>
      </dgm:t>
    </dgm:pt>
    <dgm:pt modelId="{26E85D5C-05EE-4A03-A60C-1D9E42C96207}" type="parTrans" cxnId="{09AABBE1-593C-4B70-8AAD-467D191747DD}">
      <dgm:prSet/>
      <dgm:spPr/>
    </dgm:pt>
    <dgm:pt modelId="{A6F199B6-8534-4F19-B66F-B89B566A4C17}" type="sibTrans" cxnId="{09AABBE1-593C-4B70-8AAD-467D191747DD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1F33ED69-062A-49F7-A6F8-04F81C15BBDF}" type="pres">
      <dgm:prSet presAssocID="{786A7AE0-02C8-420A-9AE4-563B55118BBC}" presName="vertSpace5" presStyleLbl="node1" presStyleIdx="3" presStyleCnt="7"/>
      <dgm:spPr/>
    </dgm:pt>
    <dgm:pt modelId="{077BF255-2EDD-4754-B089-F34B357DEF16}" type="pres">
      <dgm:prSet presAssocID="{786A7AE0-02C8-420A-9AE4-563B55118BBC}" presName="circle5" presStyleLbl="node1" presStyleIdx="4" presStyleCnt="7"/>
      <dgm:spPr/>
    </dgm:pt>
    <dgm:pt modelId="{2BB8920C-B056-4618-BEC4-85AFA35DBA89}" type="pres">
      <dgm:prSet presAssocID="{786A7AE0-02C8-420A-9AE4-563B55118BBC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0FD247-CBB8-407E-B9D3-2FE1E330E7C6}" type="pres">
      <dgm:prSet presAssocID="{786A7AE0-02C8-420A-9AE4-563B55118BBC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B376D6E7-DDA6-4DCB-A4E9-E22CBE2B7BAA}" type="presOf" srcId="{786A7AE0-02C8-420A-9AE4-563B55118BBC}" destId="{2BB8920C-B056-4618-BEC4-85AFA35DBA89}" srcOrd="0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CB8994-A9E3-44A4-B371-0528A34FF9E4}" type="presOf" srcId="{786A7AE0-02C8-420A-9AE4-563B55118BBC}" destId="{DE0FD247-CBB8-407E-B9D3-2FE1E330E7C6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6AC126D-B763-4ABB-BBD1-FBD3AED877B3}" type="presOf" srcId="{9F18DD90-522E-4A06-9EDB-3FF7C7EB6637}" destId="{D102FEF8-6917-41D2-AE5D-914C1EA8F84A}" srcOrd="0" destOrd="0" presId="urn:microsoft.com/office/officeart/2005/8/layout/target3"/>
    <dgm:cxn modelId="{EFB9B5BC-FE26-4367-A78E-8117C10B4CF9}" type="presOf" srcId="{EBC41103-E2E5-4D48-9B4B-425520D3D098}" destId="{F732C171-B6A8-40AC-BE86-9061B3C3D3B8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65BA651-671C-44B2-83F6-54181FC26752}" type="presOf" srcId="{9F18DD90-522E-4A06-9EDB-3FF7C7EB6637}" destId="{932F2F5B-E5E6-4E00-9503-10413FFBA7E0}" srcOrd="1" destOrd="0" presId="urn:microsoft.com/office/officeart/2005/8/layout/target3"/>
    <dgm:cxn modelId="{00EEE171-1AD6-493D-9EA6-02DEB1018E93}" type="presOf" srcId="{EBC41103-E2E5-4D48-9B4B-425520D3D098}" destId="{D3CEBA79-51F7-49AC-8104-9DE2B978BFF4}" srcOrd="1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09AABBE1-593C-4B70-8AAD-467D191747DD}" srcId="{39F8B381-5807-488E-AC22-73DD4140ED4A}" destId="{786A7AE0-02C8-420A-9AE4-563B55118BBC}" srcOrd="4" destOrd="0" parTransId="{26E85D5C-05EE-4A03-A60C-1D9E42C96207}" sibTransId="{A6F199B6-8534-4F19-B66F-B89B566A4C17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304B9708-7E45-4BD2-8DE3-A9A2B9306F61}" type="presParOf" srcId="{71045F8C-00FA-488E-A7BD-E2E6753D979D}" destId="{1F33ED69-062A-49F7-A6F8-04F81C15BBDF}" srcOrd="12" destOrd="0" presId="urn:microsoft.com/office/officeart/2005/8/layout/target3"/>
    <dgm:cxn modelId="{E9283DFC-858C-4A37-9689-A68454123867}" type="presParOf" srcId="{71045F8C-00FA-488E-A7BD-E2E6753D979D}" destId="{077BF255-2EDD-4754-B089-F34B357DEF16}" srcOrd="13" destOrd="0" presId="urn:microsoft.com/office/officeart/2005/8/layout/target3"/>
    <dgm:cxn modelId="{6B3381B0-B456-4209-AABF-65A518EA8175}" type="presParOf" srcId="{71045F8C-00FA-488E-A7BD-E2E6753D979D}" destId="{2BB8920C-B056-4618-BEC4-85AFA35DBA89}" srcOrd="14" destOrd="0" presId="urn:microsoft.com/office/officeart/2005/8/layout/target3"/>
    <dgm:cxn modelId="{ACCF5F55-FDC8-4140-8E1E-74D73DBBFEA9}" type="presParOf" srcId="{71045F8C-00FA-488E-A7BD-E2E6753D979D}" destId="{C67EF5F7-B425-49AF-82F9-2446588ED851}" srcOrd="15" destOrd="0" presId="urn:microsoft.com/office/officeart/2005/8/layout/target3"/>
    <dgm:cxn modelId="{6DB57158-43AD-4DE7-BEE6-8E5A27A43330}" type="presParOf" srcId="{71045F8C-00FA-488E-A7BD-E2E6753D979D}" destId="{14E80F71-B028-4CCE-8C5A-7AE67F9A28C6}" srcOrd="16" destOrd="0" presId="urn:microsoft.com/office/officeart/2005/8/layout/target3"/>
    <dgm:cxn modelId="{258F803F-6830-496F-BC1A-48C5CB356465}" type="presParOf" srcId="{71045F8C-00FA-488E-A7BD-E2E6753D979D}" destId="{F732C171-B6A8-40AC-BE86-9061B3C3D3B8}" srcOrd="17" destOrd="0" presId="urn:microsoft.com/office/officeart/2005/8/layout/target3"/>
    <dgm:cxn modelId="{485BE877-4E75-49F5-9753-C4C187AD4C78}" type="presParOf" srcId="{71045F8C-00FA-488E-A7BD-E2E6753D979D}" destId="{D8C5187E-68B6-4E2E-86D0-57087190219B}" srcOrd="18" destOrd="0" presId="urn:microsoft.com/office/officeart/2005/8/layout/target3"/>
    <dgm:cxn modelId="{5309E0F3-5527-4F58-8E63-CEB072BFDAF4}" type="presParOf" srcId="{71045F8C-00FA-488E-A7BD-E2E6753D979D}" destId="{1A909E4D-639C-4CB7-A7CE-FC1133FAA37E}" srcOrd="19" destOrd="0" presId="urn:microsoft.com/office/officeart/2005/8/layout/target3"/>
    <dgm:cxn modelId="{8A2013E7-3EB9-434F-B877-C403CDFF72AF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3FAAA1B7-014B-4A17-9F04-EC47B4D27CCC}" type="presParOf" srcId="{71045F8C-00FA-488E-A7BD-E2E6753D979D}" destId="{DE0FD247-CBB8-407E-B9D3-2FE1E330E7C6}" srcOrd="25" destOrd="0" presId="urn:microsoft.com/office/officeart/2005/8/layout/target3"/>
    <dgm:cxn modelId="{CAE982A8-A04F-4AC8-B179-8558C732B083}" type="presParOf" srcId="{71045F8C-00FA-488E-A7BD-E2E6753D979D}" destId="{D3CEBA79-51F7-49AC-8104-9DE2B978BFF4}" srcOrd="26" destOrd="0" presId="urn:microsoft.com/office/officeart/2005/8/layout/target3"/>
    <dgm:cxn modelId="{D3863587-5AB3-467D-A038-C97E88568FF4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/>
            <a:t>Autor: </a:t>
          </a:r>
          <a:r>
            <a:rPr lang="cs-CZ" sz="1000" kern="1200" dirty="0" smtClean="0"/>
            <a:t>Mgr. Karolina </a:t>
          </a:r>
          <a:r>
            <a:rPr lang="cs-CZ" sz="1000" kern="1200" dirty="0" smtClean="0"/>
            <a:t>Pátková</a:t>
          </a:r>
          <a:endParaRPr lang="cs-CZ" sz="10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/>
            <a:t>Název : </a:t>
          </a:r>
          <a:r>
            <a:rPr lang="cs-CZ" sz="1000" kern="1200" dirty="0" smtClean="0"/>
            <a:t>VY_32_INOVACE_5B_10_Téma_Psaní_I_Y_ve_stejně_znějících_slovech</a:t>
          </a:r>
          <a:endParaRPr lang="cs-CZ" sz="1000" kern="1200" dirty="0"/>
        </a:p>
      </dsp:txBody>
      <dsp:txXfrm>
        <a:off x="2009023" y="1212612"/>
        <a:ext cx="4687720" cy="401808"/>
      </dsp:txXfrm>
    </dsp:sp>
    <dsp:sp modelId="{077BF255-2EDD-4754-B089-F34B357DEF16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B8920C-B056-4618-BEC4-85AFA35DBA89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Český jazyk 3. třída</a:t>
          </a:r>
          <a:endParaRPr lang="cs-CZ" sz="10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/>
            <a:t>Číslo projektu</a:t>
          </a:r>
          <a:r>
            <a:rPr lang="cs-CZ" sz="1000" kern="1200" dirty="0" smtClean="0"/>
            <a:t>: CZ.1.07/1.4.00/21.1431</a:t>
          </a:r>
          <a:endParaRPr lang="cs-CZ" sz="10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458412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atin typeface="Calibri" pitchFamily="34" charset="0"/>
                <a:cs typeface="Calibri" pitchFamily="34" charset="0"/>
              </a:rPr>
              <a:t>Anotace</a:t>
            </a:r>
            <a:endParaRPr lang="cs-CZ" sz="4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Vysvětlení předponových sloves odvozených od BÝT  -  BÍT.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Žáci se seznámí s problematickými dvojicemi stejně znějících slov, učí se pochopit smysl a správně zdůvodnit pravopis převedením do jiného času.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117180" cy="3672408"/>
          </a:xfrm>
        </p:spPr>
        <p:txBody>
          <a:bodyPr/>
          <a:lstStyle/>
          <a:p>
            <a:r>
              <a:rPr lang="cs-CZ" sz="8000" dirty="0" smtClean="0">
                <a:latin typeface="Calibri" pitchFamily="34" charset="0"/>
                <a:cs typeface="Calibri" pitchFamily="34" charset="0"/>
              </a:rPr>
              <a:t>Psaní  </a:t>
            </a:r>
            <a:r>
              <a:rPr lang="cs-CZ" sz="96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  </a:t>
            </a:r>
            <a:r>
              <a:rPr lang="cs-CZ" sz="96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8000" dirty="0" smtClean="0">
                <a:latin typeface="Calibri" pitchFamily="34" charset="0"/>
                <a:cs typeface="Calibri" pitchFamily="34" charset="0"/>
              </a:rPr>
              <a:t>  po B</a:t>
            </a:r>
            <a:br>
              <a:rPr lang="cs-CZ" sz="8000" dirty="0" smtClean="0">
                <a:latin typeface="Calibri" pitchFamily="34" charset="0"/>
                <a:cs typeface="Calibri" pitchFamily="34" charset="0"/>
              </a:rPr>
            </a:br>
            <a:r>
              <a:rPr lang="cs-CZ" sz="8000" dirty="0" smtClean="0">
                <a:latin typeface="Calibri" pitchFamily="34" charset="0"/>
                <a:cs typeface="Calibri" pitchFamily="34" charset="0"/>
              </a:rPr>
              <a:t>          </a:t>
            </a:r>
            <a:r>
              <a:rPr lang="cs-CZ" sz="6000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sz="6000" dirty="0" smtClean="0">
                <a:latin typeface="Calibri" pitchFamily="34" charset="0"/>
                <a:cs typeface="Calibri" pitchFamily="34" charset="0"/>
              </a:rPr>
            </a:br>
            <a:r>
              <a:rPr lang="cs-CZ" sz="4800" dirty="0" smtClean="0">
                <a:latin typeface="Calibri" pitchFamily="34" charset="0"/>
                <a:cs typeface="Calibri" pitchFamily="34" charset="0"/>
              </a:rPr>
              <a:t>ve stejně znějících slovech</a:t>
            </a: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530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7992888" cy="1284515"/>
          </a:xfrm>
        </p:spPr>
        <p:txBody>
          <a:bodyPr/>
          <a:lstStyle/>
          <a:p>
            <a:pPr algn="ctr"/>
            <a:r>
              <a:rPr lang="cs-CZ" sz="4800" dirty="0" smtClean="0">
                <a:latin typeface="Calibri" pitchFamily="34" charset="0"/>
                <a:cs typeface="Calibri" pitchFamily="34" charset="0"/>
              </a:rPr>
              <a:t>SLOVA, KTERÁ ZNĚJÍ STEJNĚ,</a:t>
            </a: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636912"/>
            <a:ext cx="7125112" cy="2232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latin typeface="Calibri" pitchFamily="34" charset="0"/>
                <a:cs typeface="Calibri" pitchFamily="34" charset="0"/>
              </a:rPr>
              <a:t>ALE MAJÍ RŮZNÝ VÝZNAM</a:t>
            </a: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653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352928" cy="5832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BÝT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- vyjmenované slovo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 jsem nemocný.    Kdepak jste 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li?</a:t>
            </a: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BÍT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- mlátit, bouchat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Chlapci, nesmíte se spolu 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í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t!  Rytíři se 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li v boji.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(Chlapci a rytíři se 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BIJÍ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)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193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80920" cy="59046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NABÝT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(něco získat) - příbuzné slovo k 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BÝT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Můžeme nab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ý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 (= získat) 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jmění, zkušenosti, dojmu, síly, sebedůvěry.</a:t>
            </a:r>
          </a:p>
          <a:p>
            <a:pPr marL="0" indent="0"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NABÍT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(natlouct, něco někam napěchovat)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Můžeme nab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í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 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pušku, baterii,   může být nabito v autobuse.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(Nejprve se 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NABIJE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 marL="0" indent="0"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0164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9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08912" cy="6192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ODBÝT</a:t>
            </a:r>
            <a:r>
              <a:rPr lang="cs-CZ" sz="40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 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Můžu odb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ý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 práci (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odbudu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), turnaj se odb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ý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val včera (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odbude zítra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),                                      nenech se odb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ý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 (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každý tě odbude)      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- všude si můžeme říci „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ODBUDE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“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ODBÍT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Hodiny odb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ly 11 hodin.                         Volejbalista odb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 míč.                                                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- můžeme  si říci „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ODBIJE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“             </a:t>
            </a:r>
          </a:p>
          <a:p>
            <a:pPr marL="0" indent="0"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702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064896" cy="6048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DOBÝT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= něco s úsilím získat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Dob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ý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 vítězství,   dob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ý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 hrad,  dob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ý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vat pařezy</a:t>
            </a:r>
          </a:p>
          <a:p>
            <a:pPr marL="0" indent="0"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DOBÍT 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= utlouci, usmrtit:     Pytlák dob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 zvíře.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= přestat tlouci:         Jeho srdce již dob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lo.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= doplnit náboj:       dob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í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 mobil, baterii, kredit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796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7667011" cy="6048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POBÝT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= někde se zdržet, zůstat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Pob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li jsme u moře dva týdny.</a:t>
            </a:r>
          </a:p>
          <a:p>
            <a:pPr marL="0" indent="0"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POBÍT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= něco přibíjet na povrch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Táta pob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 střechu plechem.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03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7667011" cy="6048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PŘIBÝT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= zvětšit se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V divadle přib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lo lidí.   Hodně přib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 na váze.   Přib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la nám práce.</a:t>
            </a:r>
          </a:p>
          <a:p>
            <a:pPr marL="0" indent="0"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PŘIBÍT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= něco někam přitlouci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Přib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li jsme obraz na stěnu.  Seděl jako přib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tý.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03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8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7667011" cy="6048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UBÝT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Na podzim ub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lo světla.   Nemocný ub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      na váze. Ub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y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ly nám starosti. 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Řekneme si „</a:t>
            </a:r>
            <a:r>
              <a:rPr lang="cs-CZ" sz="3200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UBUDE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“</a:t>
            </a:r>
          </a:p>
          <a:p>
            <a:pPr marL="0" indent="0"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UBÍT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Zlý člověk ub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l zvíře.  Zbytečně ub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í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jíš čas.</a:t>
            </a:r>
          </a:p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Řekneme si „</a:t>
            </a:r>
            <a:r>
              <a:rPr lang="cs-CZ" sz="3200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UBIJE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“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03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115</TotalTime>
  <Words>354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Winter</vt:lpstr>
      <vt:lpstr>Prezentace aplikace PowerPoint</vt:lpstr>
      <vt:lpstr>Anotace</vt:lpstr>
      <vt:lpstr>Psaní  i  y  po B            ve stejně znějících slovech</vt:lpstr>
      <vt:lpstr>SLOVA, KTERÁ ZNĚJÍ STEJNĚ,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Karolína Pátková</cp:lastModifiedBy>
  <cp:revision>14</cp:revision>
  <dcterms:created xsi:type="dcterms:W3CDTF">2011-08-21T15:31:45Z</dcterms:created>
  <dcterms:modified xsi:type="dcterms:W3CDTF">2013-01-16T07:29:13Z</dcterms:modified>
</cp:coreProperties>
</file>